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707"/>
    <a:srgbClr val="7A9E0D"/>
    <a:srgbClr val="E30020"/>
    <a:srgbClr val="039CDE"/>
    <a:srgbClr val="B1E5EE"/>
    <a:srgbClr val="FDFDFD"/>
    <a:srgbClr val="FFE7EA"/>
    <a:srgbClr val="F7F7F7"/>
    <a:srgbClr val="F2F8EE"/>
    <a:srgbClr val="FFD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789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961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98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2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82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05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90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90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38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6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25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E4D99-E52E-48DE-BDE7-F134A4620A24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78D30-D18B-4373-B2E8-61BCFEFC2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76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4BF5C4C-BCA2-4D5C-B4C7-FCF0508EA57B}"/>
              </a:ext>
            </a:extLst>
          </p:cNvPr>
          <p:cNvSpPr/>
          <p:nvPr/>
        </p:nvSpPr>
        <p:spPr>
          <a:xfrm>
            <a:off x="9352855" y="-11988"/>
            <a:ext cx="76427" cy="6858000"/>
          </a:xfrm>
          <a:prstGeom prst="rect">
            <a:avLst/>
          </a:prstGeom>
          <a:solidFill>
            <a:srgbClr val="E300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74EA804-4843-496F-B017-A086E84CB002}"/>
              </a:ext>
            </a:extLst>
          </p:cNvPr>
          <p:cNvSpPr/>
          <p:nvPr/>
        </p:nvSpPr>
        <p:spPr>
          <a:xfrm>
            <a:off x="9253865" y="-11988"/>
            <a:ext cx="76427" cy="6858000"/>
          </a:xfrm>
          <a:prstGeom prst="rect">
            <a:avLst/>
          </a:prstGeom>
          <a:solidFill>
            <a:srgbClr val="039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89E861D-50A0-4CB2-98C3-76282A1F4488}"/>
              </a:ext>
            </a:extLst>
          </p:cNvPr>
          <p:cNvSpPr/>
          <p:nvPr/>
        </p:nvSpPr>
        <p:spPr>
          <a:xfrm>
            <a:off x="9163620" y="-11988"/>
            <a:ext cx="76427" cy="6858000"/>
          </a:xfrm>
          <a:prstGeom prst="rect">
            <a:avLst/>
          </a:prstGeom>
          <a:solidFill>
            <a:srgbClr val="7A9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BBDF5BC-0867-4D62-BD5E-E525476F1B7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32089" y="0"/>
            <a:ext cx="1901536" cy="5024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1001F48-5FAE-40F1-BEA4-8E684C12AD0C}"/>
              </a:ext>
            </a:extLst>
          </p:cNvPr>
          <p:cNvSpPr/>
          <p:nvPr/>
        </p:nvSpPr>
        <p:spPr>
          <a:xfrm>
            <a:off x="2620768" y="495206"/>
            <a:ext cx="4260531" cy="3508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Director of Operations </a:t>
            </a: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CABARET Christophe</a:t>
            </a:r>
            <a:endParaRPr lang="fr-FR" sz="11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B93D24-AB3F-4519-A7CF-2912ED906E5D}"/>
              </a:ext>
            </a:extLst>
          </p:cNvPr>
          <p:cNvSpPr/>
          <p:nvPr/>
        </p:nvSpPr>
        <p:spPr>
          <a:xfrm>
            <a:off x="54677" y="1152036"/>
            <a:ext cx="4903305" cy="489348"/>
          </a:xfrm>
          <a:prstGeom prst="rect">
            <a:avLst/>
          </a:prstGeom>
          <a:solidFill>
            <a:srgbClr val="ECF3FA"/>
          </a:solidFill>
          <a:ln w="19050" cap="flat" cmpd="sng" algn="ctr">
            <a:solidFill>
              <a:srgbClr val="0698E4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 algn="justLow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DELORD Cécile 	</a:t>
            </a:r>
            <a:r>
              <a:rPr lang="fr-FR" sz="1100" b="1" u="sng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cecile.delord@space-aero.org</a:t>
            </a:r>
            <a:endParaRPr lang="fr-FR" sz="105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Low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PEREIRA Linda	</a:t>
            </a:r>
            <a:r>
              <a:rPr lang="pt-PT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linda.pereira@space-aero.org</a:t>
            </a:r>
            <a:endParaRPr lang="fr-FR" sz="11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6E62E5-2D44-47CB-8BD6-B54FBC1DBF45}"/>
              </a:ext>
            </a:extLst>
          </p:cNvPr>
          <p:cNvSpPr/>
          <p:nvPr/>
        </p:nvSpPr>
        <p:spPr>
          <a:xfrm>
            <a:off x="31486" y="1941602"/>
            <a:ext cx="4903305" cy="321643"/>
          </a:xfrm>
          <a:prstGeom prst="rect">
            <a:avLst/>
          </a:prstGeom>
          <a:solidFill>
            <a:srgbClr val="ECF3FA"/>
          </a:solidFill>
          <a:ln w="19050" cap="flat" cmpd="sng" algn="ctr">
            <a:solidFill>
              <a:srgbClr val="0698E4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DESPROGES-GOTTERON  Jean	</a:t>
            </a:r>
            <a:r>
              <a:rPr lang="fr-FR" sz="1100" b="1" u="sng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jean.desproges-gotteron@space-aero.org</a:t>
            </a:r>
            <a:endParaRPr lang="fr-FR" sz="11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D0A4E1-8F04-470A-B97F-649577A3D6F3}"/>
              </a:ext>
            </a:extLst>
          </p:cNvPr>
          <p:cNvSpPr/>
          <p:nvPr/>
        </p:nvSpPr>
        <p:spPr>
          <a:xfrm>
            <a:off x="5065554" y="5081153"/>
            <a:ext cx="4716000" cy="355803"/>
          </a:xfrm>
          <a:prstGeom prst="rect">
            <a:avLst/>
          </a:prstGeom>
          <a:solidFill>
            <a:srgbClr val="F7F7F7"/>
          </a:solidFill>
          <a:ln w="19050" cap="flat" cmpd="sng" algn="ctr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PHILIBERT Xavier		</a:t>
            </a:r>
            <a:r>
              <a:rPr lang="fr-FR" sz="120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100" b="1" u="sng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xgphilibert@space-aero.org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89BFE4-E1BA-4069-B288-411ECE473214}"/>
              </a:ext>
            </a:extLst>
          </p:cNvPr>
          <p:cNvSpPr/>
          <p:nvPr/>
        </p:nvSpPr>
        <p:spPr>
          <a:xfrm>
            <a:off x="5091610" y="5815838"/>
            <a:ext cx="4716000" cy="513403"/>
          </a:xfrm>
          <a:prstGeom prst="rect">
            <a:avLst/>
          </a:prstGeom>
          <a:solidFill>
            <a:srgbClr val="F7F7F7"/>
          </a:solidFill>
          <a:ln w="19050" cap="flat" cmpd="sng" algn="ctr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BOULANGER Alain</a:t>
            </a:r>
            <a:r>
              <a:rPr lang="fr-F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</a:t>
            </a:r>
            <a:r>
              <a:rPr lang="fr-FR" sz="1100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alain.a.boulanger@space-aero.org</a:t>
            </a: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TABIE </a:t>
            </a:r>
            <a:r>
              <a:rPr lang="pl-PL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Farid</a:t>
            </a:r>
            <a:r>
              <a:rPr lang="pl-PL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fr-FR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</a:t>
            </a:r>
            <a:r>
              <a:rPr lang="pl-PL" sz="11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farid.tabie@space-aero.org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754E9D-296E-4166-B55F-662CE9281EC0}"/>
              </a:ext>
            </a:extLst>
          </p:cNvPr>
          <p:cNvSpPr/>
          <p:nvPr/>
        </p:nvSpPr>
        <p:spPr>
          <a:xfrm>
            <a:off x="34693" y="4204415"/>
            <a:ext cx="4856922" cy="2199287"/>
          </a:xfrm>
          <a:prstGeom prst="rect">
            <a:avLst/>
          </a:prstGeom>
          <a:solidFill>
            <a:srgbClr val="F2F8EE"/>
          </a:solidFill>
          <a:ln w="19050">
            <a:solidFill>
              <a:srgbClr val="7A9A1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200" b="1" u="sng" dirty="0">
                <a:solidFill>
                  <a:schemeClr val="bg1">
                    <a:lumMod val="50000"/>
                  </a:schemeClr>
                </a:solidFill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GB" sz="1200" b="1" u="sng" dirty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roject Manager</a:t>
            </a:r>
            <a:endParaRPr lang="fr-FR" sz="1200" b="1" u="sng" dirty="0">
              <a:solidFill>
                <a:schemeClr val="bg1">
                  <a:lumMod val="50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FANIO Eric 				</a:t>
            </a:r>
            <a:r>
              <a:rPr lang="fr-FR" sz="1100" b="1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eric.fanio@space-aero.org</a:t>
            </a:r>
            <a:r>
              <a:rPr lang="fr-FR" sz="1100" b="1" u="sng" dirty="0">
                <a:solidFill>
                  <a:srgbClr val="000000"/>
                </a:solidFill>
                <a:effectLst/>
                <a:latin typeface="AR BLANCA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800" b="1" u="none" strike="noStrike" dirty="0">
                <a:solidFill>
                  <a:srgbClr val="595959"/>
                </a:solidFill>
                <a:effectLst/>
                <a:latin typeface="AR BLANCA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GB" sz="1200" b="1" u="sng" dirty="0">
                <a:solidFill>
                  <a:schemeClr val="bg1">
                    <a:lumMod val="50000"/>
                  </a:schemeClr>
                </a:solidFill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GB" sz="1200" b="1" u="sng" dirty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roject management </a:t>
            </a:r>
            <a:r>
              <a:rPr lang="fr-FR" sz="1200" b="1" u="sng" dirty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BATMALLE Marion 			</a:t>
            </a:r>
            <a:r>
              <a:rPr lang="fr-FR" sz="11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marion.batmalle@space-aero.org</a:t>
            </a:r>
            <a:endParaRPr lang="fr-FR" sz="1050" u="sng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REPESSE Margaux 			</a:t>
            </a:r>
            <a:r>
              <a:rPr lang="fr-FR" sz="11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margaux.repesse@space-aero.org</a:t>
            </a: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1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MUNOZ Ana                                             </a:t>
            </a:r>
            <a:r>
              <a:rPr lang="fr-FR" sz="1100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ana.munoz@space-aero.org</a:t>
            </a:r>
            <a:r>
              <a:rPr lang="fr-FR" sz="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r-FR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GB" sz="1200" b="1" u="sng" dirty="0">
                <a:solidFill>
                  <a:schemeClr val="bg1">
                    <a:lumMod val="50000"/>
                  </a:schemeClr>
                </a:solidFill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200" b="1" u="sng" dirty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dministrative/Accounting/Finance</a:t>
            </a:r>
            <a:endParaRPr lang="fr-FR" sz="1200" b="1" u="sng" dirty="0">
              <a:solidFill>
                <a:schemeClr val="bg1">
                  <a:lumMod val="50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OUAAFFI Naima 			</a:t>
            </a:r>
            <a:r>
              <a:rPr lang="fi-FI" sz="1100" u="sng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naima.ouaaffi@space-aero.org</a:t>
            </a:r>
            <a:endParaRPr lang="fr-FR" sz="1050" u="sng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12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DELAMOTTE Nicolas</a:t>
            </a:r>
            <a:r>
              <a:rPr lang="it-IT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		</a:t>
            </a:r>
            <a:r>
              <a:rPr lang="it-IT" sz="1100" u="sng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nicolas.delamotte@space-aero.org</a:t>
            </a:r>
            <a:endParaRPr lang="fr-FR" sz="1100" u="sng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99264DF-AA5F-4B1D-83DF-074EC12F64C3}"/>
              </a:ext>
            </a:extLst>
          </p:cNvPr>
          <p:cNvSpPr txBox="1"/>
          <p:nvPr/>
        </p:nvSpPr>
        <p:spPr>
          <a:xfrm>
            <a:off x="1078423" y="894230"/>
            <a:ext cx="2470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ctivite</a:t>
            </a:r>
            <a:r>
              <a:rPr lang="en-GB" sz="1400" b="1" dirty="0">
                <a:ea typeface="Calibri" panose="020F0502020204030204" pitchFamily="34" charset="0"/>
                <a:cs typeface="Arial" panose="020B0604020202020204" pitchFamily="34" charset="0"/>
              </a:rPr>
              <a:t> Administration </a:t>
            </a:r>
            <a:endParaRPr lang="fr-FR" sz="1400" b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55C5C3E-84A3-41C5-9CDC-F1E47DA87595}"/>
              </a:ext>
            </a:extLst>
          </p:cNvPr>
          <p:cNvSpPr txBox="1"/>
          <p:nvPr/>
        </p:nvSpPr>
        <p:spPr>
          <a:xfrm>
            <a:off x="649757" y="1628323"/>
            <a:ext cx="3328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ctivité</a:t>
            </a:r>
            <a:r>
              <a:rPr lang="en-GB" sz="1400" b="1" dirty="0">
                <a:ea typeface="Calibri" panose="020F0502020204030204" pitchFamily="34" charset="0"/>
                <a:cs typeface="Arial" panose="020B0604020202020204" pitchFamily="34" charset="0"/>
              </a:rPr>
              <a:t> methodologies et </a:t>
            </a:r>
            <a:r>
              <a:rPr lang="en-GB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outils</a:t>
            </a:r>
            <a:r>
              <a:rPr lang="en-GB" sz="1400" b="1" dirty="0"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fr-FR" sz="1400" b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A6FC287-FB9F-4EA9-B097-3A92ADF1B6A5}"/>
              </a:ext>
            </a:extLst>
          </p:cNvPr>
          <p:cNvSpPr txBox="1"/>
          <p:nvPr/>
        </p:nvSpPr>
        <p:spPr>
          <a:xfrm>
            <a:off x="875702" y="2238015"/>
            <a:ext cx="2607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ctivité</a:t>
            </a:r>
            <a:r>
              <a:rPr lang="en-GB" sz="1400" b="1" dirty="0">
                <a:ea typeface="Calibri" panose="020F0502020204030204" pitchFamily="34" charset="0"/>
                <a:cs typeface="Arial" panose="020B0604020202020204" pitchFamily="34" charset="0"/>
              </a:rPr>
              <a:t> formation </a:t>
            </a:r>
            <a:endParaRPr lang="fr-FR" sz="1400" b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06110DD-AE03-4DE3-99C6-DFFE0D89CF6C}"/>
              </a:ext>
            </a:extLst>
          </p:cNvPr>
          <p:cNvSpPr txBox="1"/>
          <p:nvPr/>
        </p:nvSpPr>
        <p:spPr>
          <a:xfrm>
            <a:off x="976192" y="3927271"/>
            <a:ext cx="4052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000000"/>
                </a:solidFill>
                <a:latin typeface="Pristina" panose="0306040204040608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ctivité</a:t>
            </a: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</a:t>
            </a: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Performances </a:t>
            </a:r>
            <a:r>
              <a:rPr lang="en-GB" sz="1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Industrielles</a:t>
            </a: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II</a:t>
            </a:r>
            <a:endParaRPr lang="fr-FR" sz="1400" b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D375472B-8E2A-4FC9-900F-CEBEF4689748}"/>
              </a:ext>
            </a:extLst>
          </p:cNvPr>
          <p:cNvGrpSpPr/>
          <p:nvPr/>
        </p:nvGrpSpPr>
        <p:grpSpPr>
          <a:xfrm>
            <a:off x="23568" y="2553243"/>
            <a:ext cx="4917123" cy="1425444"/>
            <a:chOff x="74184" y="3054074"/>
            <a:chExt cx="4917123" cy="1271768"/>
          </a:xfrm>
          <a:solidFill>
            <a:srgbClr val="FFE7E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DF18BBB3-5AD3-4CDE-8B79-FF3EFAE1D94C}"/>
                </a:ext>
              </a:extLst>
            </p:cNvPr>
            <p:cNvGrpSpPr/>
            <p:nvPr/>
          </p:nvGrpSpPr>
          <p:grpSpPr>
            <a:xfrm>
              <a:off x="74184" y="3068030"/>
              <a:ext cx="4917123" cy="1257812"/>
              <a:chOff x="74184" y="3068030"/>
              <a:chExt cx="4917123" cy="1257812"/>
            </a:xfrm>
            <a:grpFill/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378748B-8E9E-4AE6-AF27-41999D45AF08}"/>
                  </a:ext>
                </a:extLst>
              </p:cNvPr>
              <p:cNvSpPr/>
              <p:nvPr/>
            </p:nvSpPr>
            <p:spPr>
              <a:xfrm>
                <a:off x="88002" y="3068030"/>
                <a:ext cx="4903305" cy="1230099"/>
              </a:xfrm>
              <a:prstGeom prst="rect">
                <a:avLst/>
              </a:prstGeom>
              <a:grpFill/>
              <a:ln w="19050" cap="flat" cmpd="sng" algn="ctr">
                <a:solidFill>
                  <a:srgbClr val="DA032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71450" indent="-171450"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:endParaRPr lang="fr-FR" sz="1200" dirty="0">
                  <a:solidFill>
                    <a:srgbClr val="FFFFFF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endParaRPr lang="fr-FR" sz="1200" b="1" u="none" strike="noStrike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pt-PT" sz="11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fr-F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ZoneTexte 21">
                <a:extLst>
                  <a:ext uri="{FF2B5EF4-FFF2-40B4-BE49-F238E27FC236}">
                    <a16:creationId xmlns:a16="http://schemas.microsoft.com/office/drawing/2014/main" id="{9F910F9B-C82A-43FD-BC04-8B33F707C7B3}"/>
                  </a:ext>
                </a:extLst>
              </p:cNvPr>
              <p:cNvSpPr txBox="1"/>
              <p:nvPr/>
            </p:nvSpPr>
            <p:spPr>
              <a:xfrm>
                <a:off x="78063" y="3243485"/>
                <a:ext cx="4612794" cy="10571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71450" indent="-171450"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en-US" sz="1200" dirty="0">
                    <a:latin typeface="Calibri" panose="020F0502020204030204" pitchFamily="34" charset="0"/>
                    <a:cs typeface="Arial" panose="020B0604020202020204" pitchFamily="34" charset="0"/>
                  </a:rPr>
                  <a:t>BURGART Catherine		</a:t>
                </a:r>
                <a:r>
                  <a:rPr lang="en-US" sz="1100" u="sng" dirty="0">
                    <a:latin typeface="Calibri" panose="020F0502020204030204" pitchFamily="34" charset="0"/>
                    <a:cs typeface="Arial" panose="020B0604020202020204" pitchFamily="34" charset="0"/>
                  </a:rPr>
                  <a:t>catherine.burgart@space-aero.org</a:t>
                </a:r>
                <a:endParaRPr lang="fr-FR" sz="1200" u="sng" dirty="0"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fr-FR" sz="12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FERRAND Sandrine			</a:t>
                </a:r>
                <a:r>
                  <a:rPr lang="fr-FR" sz="1100" u="sng" dirty="0">
                    <a:latin typeface="Calibri" panose="020F0502020204030204" pitchFamily="34" charset="0"/>
                    <a:cs typeface="Arial" panose="020B0604020202020204" pitchFamily="34" charset="0"/>
                  </a:rPr>
                  <a:t>sandrine.ferrand@space-aero.org</a:t>
                </a:r>
                <a:endParaRPr lang="fr-FR" sz="1200" u="sng" dirty="0"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171450" lvl="0" indent="-171450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fr-FR" sz="12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RAISIN Danielle 	 		</a:t>
                </a:r>
                <a:r>
                  <a:rPr lang="fr-FR" sz="1100" u="sng" dirty="0">
                    <a:latin typeface="Calibri" panose="020F0502020204030204" pitchFamily="34" charset="0"/>
                    <a:cs typeface="Arial" panose="020B0604020202020204" pitchFamily="34" charset="0"/>
                  </a:rPr>
                  <a:t>danielle.raisin@space-aero.org</a:t>
                </a:r>
              </a:p>
              <a:p>
                <a:pPr marL="171450" lvl="0" indent="-171450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fr-FR" sz="1100" dirty="0">
                    <a:latin typeface="Calibri" panose="020F0502020204030204" pitchFamily="34" charset="0"/>
                    <a:cs typeface="Arial" panose="020B0604020202020204" pitchFamily="34" charset="0"/>
                  </a:rPr>
                  <a:t>TOUBIN Marie                                         </a:t>
                </a:r>
                <a:r>
                  <a:rPr lang="fr-FR" sz="1100" u="sng" dirty="0">
                    <a:latin typeface="Calibri" panose="020F0502020204030204" pitchFamily="34" charset="0"/>
                    <a:cs typeface="Arial" panose="020B0604020202020204" pitchFamily="34" charset="0"/>
                  </a:rPr>
                  <a:t>marie.toubin@space-aero.org</a:t>
                </a:r>
              </a:p>
              <a:p>
                <a:pPr marL="171450" lvl="0" indent="-171450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endParaRPr lang="fr-FR" sz="1200" u="sng" dirty="0"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fr-FR" sz="1200" dirty="0"/>
              </a:p>
            </p:txBody>
          </p: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B457B15D-220E-493A-A86D-9CF5F586635E}"/>
                  </a:ext>
                </a:extLst>
              </p:cNvPr>
              <p:cNvSpPr txBox="1"/>
              <p:nvPr/>
            </p:nvSpPr>
            <p:spPr>
              <a:xfrm>
                <a:off x="74184" y="3902393"/>
                <a:ext cx="4903305" cy="4234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FFFFFF"/>
                    </a:solidFill>
                    <a:latin typeface="Pristina" panose="03060402040406080204" pitchFamily="66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r>
                  <a:rPr lang="en-GB" sz="1200" b="1" u="sng" dirty="0">
                    <a:solidFill>
                      <a:schemeClr val="bg1">
                        <a:lumMod val="50000"/>
                      </a:schemeClr>
                    </a:solidFill>
                    <a:latin typeface="Pristina" panose="03060402040406080204" pitchFamily="66" charset="0"/>
                    <a:ea typeface="Calibri" panose="020F0502020204030204" pitchFamily="34" charset="0"/>
                    <a:cs typeface="Arial" panose="020B0604020202020204" pitchFamily="34" charset="0"/>
                  </a:rPr>
                  <a:t>D</a:t>
                </a:r>
                <a:r>
                  <a:rPr lang="en-GB" sz="1200" b="1" u="sng" dirty="0">
                    <a:solidFill>
                      <a:schemeClr val="bg1">
                        <a:lumMod val="50000"/>
                      </a:schemeClr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elegate Training</a:t>
                </a:r>
                <a:r>
                  <a:rPr lang="fr-FR" sz="1200" b="1" u="sng" dirty="0">
                    <a:solidFill>
                      <a:schemeClr val="bg1">
                        <a:lumMod val="50000"/>
                      </a:schemeClr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171450" lvl="0" indent="-17145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:r>
                  <a:rPr lang="pt-PT" sz="120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GARNIER Marcel  </a:t>
                </a:r>
                <a:r>
                  <a:rPr lang="pt-PT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			 </a:t>
                </a:r>
                <a:r>
                  <a:rPr lang="pt-PT" sz="1100" u="sng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marcel.garnier@space-aero.org</a:t>
                </a:r>
                <a:endParaRPr lang="fr-FR" sz="1200" u="sng" dirty="0"/>
              </a:p>
            </p:txBody>
          </p:sp>
        </p:grp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392706AB-A8A7-4B99-AA59-2F46AFC3AF74}"/>
                </a:ext>
              </a:extLst>
            </p:cNvPr>
            <p:cNvSpPr txBox="1"/>
            <p:nvPr/>
          </p:nvSpPr>
          <p:spPr>
            <a:xfrm>
              <a:off x="76200" y="3054074"/>
              <a:ext cx="461279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171450" indent="-171450">
                <a:spcAft>
                  <a:spcPts val="800"/>
                </a:spcAft>
                <a:buFont typeface="Wingdings" panose="05000000000000000000" pitchFamily="2" charset="2"/>
                <a:buChar char="§"/>
              </a:pPr>
              <a:r>
                <a:rPr lang="fr-FR" sz="1200" b="1" dirty="0">
                  <a:latin typeface="Calibri" panose="020F0502020204030204" pitchFamily="34" charset="0"/>
                  <a:cs typeface="Arial" panose="020B0604020202020204" pitchFamily="34" charset="0"/>
                </a:rPr>
                <a:t>LEVRIER Yang	 		</a:t>
              </a:r>
              <a:r>
                <a:rPr lang="fr-FR" sz="1100" b="1" u="sng" dirty="0">
                  <a:latin typeface="Calibri" panose="020F0502020204030204" pitchFamily="34" charset="0"/>
                  <a:cs typeface="Arial" panose="020B0604020202020204" pitchFamily="34" charset="0"/>
                </a:rPr>
                <a:t>yang.levrier@space-aero.org</a:t>
              </a:r>
              <a:endParaRPr lang="fr-FR" sz="1200" b="1" u="sng" dirty="0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1C851CDF-CCA6-48E2-8EEB-1A4FC7982116}"/>
              </a:ext>
            </a:extLst>
          </p:cNvPr>
          <p:cNvSpPr txBox="1"/>
          <p:nvPr/>
        </p:nvSpPr>
        <p:spPr>
          <a:xfrm>
            <a:off x="6393320" y="1186666"/>
            <a:ext cx="2020909" cy="355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fr-FR" sz="1400" b="1" dirty="0">
                <a:ea typeface="Calibri" panose="020F0502020204030204" pitchFamily="34" charset="0"/>
                <a:cs typeface="Arial" panose="020B0604020202020204" pitchFamily="34" charset="0"/>
              </a:rPr>
              <a:t>élégués Régionaux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CC97395-EF8A-4ADD-BF9F-716A29994873}"/>
              </a:ext>
            </a:extLst>
          </p:cNvPr>
          <p:cNvSpPr txBox="1"/>
          <p:nvPr/>
        </p:nvSpPr>
        <p:spPr>
          <a:xfrm>
            <a:off x="5919131" y="4790755"/>
            <a:ext cx="3011507" cy="355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dirty="0" err="1"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ctivité</a:t>
            </a:r>
            <a:r>
              <a:rPr lang="en-GB" sz="14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projet</a:t>
            </a:r>
            <a:r>
              <a:rPr lang="en-GB" sz="14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développement</a:t>
            </a:r>
            <a:endParaRPr lang="fr-FR" sz="1400" b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998B0A0-E1FD-42D0-BC51-505E2FF7A036}"/>
              </a:ext>
            </a:extLst>
          </p:cNvPr>
          <p:cNvSpPr txBox="1"/>
          <p:nvPr/>
        </p:nvSpPr>
        <p:spPr>
          <a:xfrm>
            <a:off x="5943856" y="5522219"/>
            <a:ext cx="3011507" cy="355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dirty="0" err="1"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ctivité</a:t>
            </a:r>
            <a:r>
              <a:rPr lang="en-GB" sz="14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projet</a:t>
            </a:r>
            <a:r>
              <a:rPr lang="en-GB" sz="14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ea typeface="Calibri" panose="020F0502020204030204" pitchFamily="34" charset="0"/>
                <a:cs typeface="Arial" panose="020B0604020202020204" pitchFamily="34" charset="0"/>
              </a:rPr>
              <a:t>individuel</a:t>
            </a:r>
            <a:endParaRPr lang="fr-FR" sz="1400" b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299" y="1503549"/>
            <a:ext cx="2831215" cy="330993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48AEF6F-AABB-4D87-9056-A0F7AAF81B10}"/>
              </a:ext>
            </a:extLst>
          </p:cNvPr>
          <p:cNvSpPr/>
          <p:nvPr/>
        </p:nvSpPr>
        <p:spPr>
          <a:xfrm>
            <a:off x="5099872" y="1503216"/>
            <a:ext cx="4716000" cy="3300640"/>
          </a:xfrm>
          <a:prstGeom prst="rect">
            <a:avLst/>
          </a:prstGeom>
          <a:solidFill>
            <a:schemeClr val="bg1">
              <a:alpha val="0"/>
            </a:schemeClr>
          </a:solidFill>
          <a:ln w="19050" cap="flat" cmpd="sng" algn="ctr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1200" b="1" u="sng" dirty="0">
                <a:solidFill>
                  <a:srgbClr val="7F7F7F"/>
                </a:solidFill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fr-FR" sz="1200" b="1" u="sng" dirty="0">
                <a:solidFill>
                  <a:srgbClr val="7F7F7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uvergne  Rhône-Alpes </a:t>
            </a:r>
            <a:br>
              <a:rPr lang="fr-FR" sz="1200" b="1" u="sng" dirty="0">
                <a:solidFill>
                  <a:srgbClr val="7F7F7F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200" b="1" u="sng" dirty="0">
                <a:solidFill>
                  <a:srgbClr val="7F7F7F"/>
                </a:solidFill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fr-FR" sz="1200" b="1" u="sng" dirty="0">
                <a:solidFill>
                  <a:srgbClr val="7F7F7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ourgogne Franche Comté</a:t>
            </a:r>
            <a:endParaRPr lang="fr-FR" sz="1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CLOUE Jacky		   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1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jacky.cloue@space-aero.org</a:t>
            </a:r>
            <a:endParaRPr lang="fr-FR" sz="800" b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491490">
              <a:lnSpc>
                <a:spcPct val="150000"/>
              </a:lnSpc>
              <a:spcAft>
                <a:spcPts val="0"/>
              </a:spcAft>
            </a:pPr>
            <a:r>
              <a:rPr lang="fr-FR" sz="1300" b="1" u="sng" dirty="0">
                <a:solidFill>
                  <a:srgbClr val="7F7F7F"/>
                </a:solidFill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fr-FR" sz="1200" b="1" u="sng" dirty="0">
                <a:solidFill>
                  <a:srgbClr val="7F7F7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ouvelle - Aquitaine </a:t>
            </a:r>
            <a:endParaRPr lang="fr-FR" sz="1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RINGOT Alain</a:t>
            </a:r>
          </a:p>
          <a:p>
            <a:pPr lvl="0">
              <a:spcAft>
                <a:spcPts val="0"/>
              </a:spcAft>
            </a:pPr>
            <a:r>
              <a:rPr lang="fr-FR" sz="11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alain.ringot@space-aero.org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0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491490">
              <a:lnSpc>
                <a:spcPct val="150000"/>
              </a:lnSpc>
              <a:spcAft>
                <a:spcPts val="0"/>
              </a:spcAft>
            </a:pPr>
            <a:r>
              <a:rPr lang="fr-FR" sz="1300" b="1" u="sng" dirty="0">
                <a:solidFill>
                  <a:srgbClr val="7F7F7F"/>
                </a:solidFill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fr-FR" sz="1200" b="1" u="sng" dirty="0">
                <a:solidFill>
                  <a:srgbClr val="7F7F7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entre-Val de Loire</a:t>
            </a:r>
            <a:endParaRPr lang="fr-FR" sz="1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b-NO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BENDJELLOUL Mohammed	 </a:t>
            </a:r>
          </a:p>
          <a:p>
            <a:r>
              <a:rPr lang="nb-NO" sz="11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mohammed.bendjelloul@space-aero.org</a:t>
            </a:r>
            <a:endParaRPr lang="fr-FR" sz="800" b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1300" b="1" u="sng" dirty="0">
                <a:solidFill>
                  <a:srgbClr val="7F7F7F"/>
                </a:solidFill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fr-FR" sz="1200" b="1" u="sng" dirty="0">
                <a:solidFill>
                  <a:srgbClr val="7F7F7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rovence Alpes Côte d’Azur </a:t>
            </a:r>
            <a:endParaRPr lang="fr-FR" sz="1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BOULNOIS Bruno		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lang="fr-FR" sz="11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bruno.boulnois@space-aero.org</a:t>
            </a:r>
            <a:endParaRPr lang="fr-FR" sz="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1300" b="1" u="sng" dirty="0">
                <a:solidFill>
                  <a:srgbClr val="7F7F7F"/>
                </a:solidFill>
                <a:latin typeface="Pristina" panose="0306040204040608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fr-FR" sz="1200" b="1" u="sng" dirty="0">
                <a:solidFill>
                  <a:srgbClr val="7F7F7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ays de la Loire</a:t>
            </a:r>
            <a:endParaRPr lang="fr-FR" sz="1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BLENO Claude</a:t>
            </a:r>
          </a:p>
          <a:p>
            <a:pPr lvl="0"/>
            <a:r>
              <a:rPr lang="fr-FR" sz="11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claude.bleno@space-aero.or</a:t>
            </a:r>
            <a:r>
              <a:rPr lang="fr-FR" sz="12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96886" y="6478164"/>
            <a:ext cx="9651316" cy="33866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7070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500" b="1" dirty="0">
                <a:solidFill>
                  <a:srgbClr val="7A9E0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SPACE France : Campus </a:t>
            </a:r>
            <a:r>
              <a:rPr lang="fr-FR" sz="1500" b="1" dirty="0" err="1">
                <a:solidFill>
                  <a:srgbClr val="7A9E0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Millennials</a:t>
            </a:r>
            <a:r>
              <a:rPr lang="fr-FR" sz="1500" b="1" dirty="0">
                <a:solidFill>
                  <a:srgbClr val="7A9E0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impasse Louis </a:t>
            </a:r>
            <a:r>
              <a:rPr lang="fr-FR" sz="1500" b="1" dirty="0" err="1">
                <a:solidFill>
                  <a:srgbClr val="7A9E0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Pueyo</a:t>
            </a:r>
            <a:r>
              <a:rPr lang="fr-FR" sz="1500" b="1" dirty="0">
                <a:solidFill>
                  <a:srgbClr val="7A9E0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Bâtiment Alvé1, 31700 BLAGNAC France +33 (0)5 61 31 07 66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2618838" y="108740"/>
            <a:ext cx="4352089" cy="31951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A9E0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b="1">
                <a:solidFill>
                  <a:srgbClr val="7A9E0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SPACE Operations team in France</a:t>
            </a:r>
            <a:endParaRPr lang="fr-FR" b="1" dirty="0">
              <a:solidFill>
                <a:srgbClr val="7A9E0D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738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D7111B2C-76AC-45FC-9E80-917DFC8ED363}" vid="{3F8E2131-EA16-4162-8C59-F5D34EFA4A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74</Words>
  <Application>Microsoft Office PowerPoint</Application>
  <PresentationFormat>Format A4 (210 x 297 mm)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 BLANCA</vt:lpstr>
      <vt:lpstr>Arial</vt:lpstr>
      <vt:lpstr>Calibri</vt:lpstr>
      <vt:lpstr>Calibri Light</vt:lpstr>
      <vt:lpstr>Pristina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Margaux REPESSE</dc:creator>
  <cp:lastModifiedBy>Cecile Delord</cp:lastModifiedBy>
  <cp:revision>48</cp:revision>
  <cp:lastPrinted>2018-04-23T14:53:14Z</cp:lastPrinted>
  <dcterms:created xsi:type="dcterms:W3CDTF">2018-04-04T14:18:52Z</dcterms:created>
  <dcterms:modified xsi:type="dcterms:W3CDTF">2019-03-14T10:53:33Z</dcterms:modified>
</cp:coreProperties>
</file>