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64" r:id="rId3"/>
    <p:sldId id="265" r:id="rId4"/>
    <p:sldId id="268" r:id="rId5"/>
    <p:sldId id="266" r:id="rId6"/>
    <p:sldId id="267" r:id="rId7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CDF"/>
    <a:srgbClr val="224E78"/>
    <a:srgbClr val="E10020"/>
    <a:srgbClr val="F7F7F7"/>
    <a:srgbClr val="FBFBFB"/>
    <a:srgbClr val="F9FFC5"/>
    <a:srgbClr val="FF7B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88"/>
    <p:restoredTop sz="94163"/>
  </p:normalViewPr>
  <p:slideViewPr>
    <p:cSldViewPr snapToGrid="0" snapToObjects="1">
      <p:cViewPr>
        <p:scale>
          <a:sx n="112" d="100"/>
          <a:sy n="112" d="100"/>
        </p:scale>
        <p:origin x="1560" y="-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59E4D5-0A3A-FF42-B920-8C88AF549567}" type="datetimeFigureOut">
              <a:rPr lang="fr-FR" smtClean="0"/>
              <a:t>29/11/2018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E5650D-36D5-BF44-86DB-37CB4A2B02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40719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E5650D-36D5-BF44-86DB-37CB4A2B02F2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91253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E5650D-36D5-BF44-86DB-37CB4A2B02F2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60139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E5650D-36D5-BF44-86DB-37CB4A2B02F2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15338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E5650D-36D5-BF44-86DB-37CB4A2B02F2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13283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E5650D-36D5-BF44-86DB-37CB4A2B02F2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19537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E5650D-36D5-BF44-86DB-37CB4A2B02F2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0256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5844A-0AEF-CE4A-AC39-906D659C841A}" type="datetimeFigureOut">
              <a:rPr lang="fr-FR" smtClean="0"/>
              <a:t>29/11/2018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A3430-9413-DE45-BF28-135544658C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6493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5844A-0AEF-CE4A-AC39-906D659C841A}" type="datetimeFigureOut">
              <a:rPr lang="fr-FR" smtClean="0"/>
              <a:t>29/11/2018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A3430-9413-DE45-BF28-135544658C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9430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5844A-0AEF-CE4A-AC39-906D659C841A}" type="datetimeFigureOut">
              <a:rPr lang="fr-FR" smtClean="0"/>
              <a:t>29/11/2018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A3430-9413-DE45-BF28-135544658C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6608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5844A-0AEF-CE4A-AC39-906D659C841A}" type="datetimeFigureOut">
              <a:rPr lang="fr-FR" smtClean="0"/>
              <a:t>29/11/2018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A3430-9413-DE45-BF28-135544658C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2036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5844A-0AEF-CE4A-AC39-906D659C841A}" type="datetimeFigureOut">
              <a:rPr lang="fr-FR" smtClean="0"/>
              <a:t>29/11/2018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A3430-9413-DE45-BF28-135544658C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4330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5844A-0AEF-CE4A-AC39-906D659C841A}" type="datetimeFigureOut">
              <a:rPr lang="fr-FR" smtClean="0"/>
              <a:t>29/11/2018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A3430-9413-DE45-BF28-135544658C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5241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5844A-0AEF-CE4A-AC39-906D659C841A}" type="datetimeFigureOut">
              <a:rPr lang="fr-FR" smtClean="0"/>
              <a:t>29/11/2018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A3430-9413-DE45-BF28-135544658C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3674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5844A-0AEF-CE4A-AC39-906D659C841A}" type="datetimeFigureOut">
              <a:rPr lang="fr-FR" smtClean="0"/>
              <a:t>29/11/2018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A3430-9413-DE45-BF28-135544658C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9910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5844A-0AEF-CE4A-AC39-906D659C841A}" type="datetimeFigureOut">
              <a:rPr lang="fr-FR" smtClean="0"/>
              <a:t>29/11/2018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A3430-9413-DE45-BF28-135544658C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0756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5844A-0AEF-CE4A-AC39-906D659C841A}" type="datetimeFigureOut">
              <a:rPr lang="fr-FR" smtClean="0"/>
              <a:t>29/11/2018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A3430-9413-DE45-BF28-135544658C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8048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5844A-0AEF-CE4A-AC39-906D659C841A}" type="datetimeFigureOut">
              <a:rPr lang="fr-FR" smtClean="0"/>
              <a:t>29/11/2018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A3430-9413-DE45-BF28-135544658C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5497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C5844A-0AEF-CE4A-AC39-906D659C841A}" type="datetimeFigureOut">
              <a:rPr lang="fr-FR" smtClean="0"/>
              <a:t>29/11/2018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8A3430-9413-DE45-BF28-135544658C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6060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tiff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y.levrier@space-aero.org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Image 41">
            <a:extLst>
              <a:ext uri="{FF2B5EF4-FFF2-40B4-BE49-F238E27FC236}">
                <a16:creationId xmlns:a16="http://schemas.microsoft.com/office/drawing/2014/main" id="{DEFB859B-F2A4-B14E-86AE-8AEAAAFFEA9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4398106">
            <a:off x="1775190" y="849622"/>
            <a:ext cx="5333369" cy="5198885"/>
          </a:xfrm>
          <a:prstGeom prst="rect">
            <a:avLst/>
          </a:prstGeom>
        </p:spPr>
      </p:pic>
      <p:sp>
        <p:nvSpPr>
          <p:cNvPr id="63" name="Forme libre 62">
            <a:extLst>
              <a:ext uri="{FF2B5EF4-FFF2-40B4-BE49-F238E27FC236}">
                <a16:creationId xmlns:a16="http://schemas.microsoft.com/office/drawing/2014/main" id="{3A33900D-EB8A-E746-857A-8E3FD49F2A3C}"/>
              </a:ext>
            </a:extLst>
          </p:cNvPr>
          <p:cNvSpPr/>
          <p:nvPr/>
        </p:nvSpPr>
        <p:spPr>
          <a:xfrm rot="10800000">
            <a:off x="370567" y="1601908"/>
            <a:ext cx="2049660" cy="4009821"/>
          </a:xfrm>
          <a:custGeom>
            <a:avLst/>
            <a:gdLst>
              <a:gd name="connsiteX0" fmla="*/ 4 w 2811893"/>
              <a:gd name="connsiteY0" fmla="*/ 0 h 4009821"/>
              <a:gd name="connsiteX1" fmla="*/ 13603 w 2811893"/>
              <a:gd name="connsiteY1" fmla="*/ 1841 h 4009821"/>
              <a:gd name="connsiteX2" fmla="*/ 2811893 w 2811893"/>
              <a:gd name="connsiteY2" fmla="*/ 2004910 h 4009821"/>
              <a:gd name="connsiteX3" fmla="*/ 13603 w 2811893"/>
              <a:gd name="connsiteY3" fmla="*/ 4007979 h 4009821"/>
              <a:gd name="connsiteX4" fmla="*/ 0 w 2811893"/>
              <a:gd name="connsiteY4" fmla="*/ 4009821 h 4009821"/>
              <a:gd name="connsiteX5" fmla="*/ 32311 w 2811893"/>
              <a:gd name="connsiteY5" fmla="*/ 3988003 h 4009821"/>
              <a:gd name="connsiteX6" fmla="*/ 980954 w 2811893"/>
              <a:gd name="connsiteY6" fmla="*/ 2004909 h 4009821"/>
              <a:gd name="connsiteX7" fmla="*/ 32311 w 2811893"/>
              <a:gd name="connsiteY7" fmla="*/ 21815 h 4009821"/>
              <a:gd name="connsiteX8" fmla="*/ 4 w 2811893"/>
              <a:gd name="connsiteY8" fmla="*/ 0 h 4009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11893" h="4009821">
                <a:moveTo>
                  <a:pt x="4" y="0"/>
                </a:moveTo>
                <a:lnTo>
                  <a:pt x="13603" y="1841"/>
                </a:lnTo>
                <a:cubicBezTo>
                  <a:pt x="1634790" y="267391"/>
                  <a:pt x="2811893" y="1063758"/>
                  <a:pt x="2811893" y="2004910"/>
                </a:cubicBezTo>
                <a:cubicBezTo>
                  <a:pt x="2811893" y="2946062"/>
                  <a:pt x="1634790" y="3742429"/>
                  <a:pt x="13603" y="4007979"/>
                </a:cubicBezTo>
                <a:lnTo>
                  <a:pt x="0" y="4009821"/>
                </a:lnTo>
                <a:lnTo>
                  <a:pt x="32311" y="3988003"/>
                </a:lnTo>
                <a:cubicBezTo>
                  <a:pt x="604654" y="3558228"/>
                  <a:pt x="980954" y="2830413"/>
                  <a:pt x="980954" y="2004909"/>
                </a:cubicBezTo>
                <a:cubicBezTo>
                  <a:pt x="980954" y="1179405"/>
                  <a:pt x="604654" y="451590"/>
                  <a:pt x="32311" y="21815"/>
                </a:cubicBezTo>
                <a:lnTo>
                  <a:pt x="4" y="0"/>
                </a:lnTo>
                <a:close/>
              </a:path>
            </a:pathLst>
          </a:custGeom>
          <a:solidFill>
            <a:srgbClr val="F7F7F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1" name="Forme libre 60">
            <a:extLst>
              <a:ext uri="{FF2B5EF4-FFF2-40B4-BE49-F238E27FC236}">
                <a16:creationId xmlns:a16="http://schemas.microsoft.com/office/drawing/2014/main" id="{2F029512-1768-8742-815E-16C6D5EC00BC}"/>
              </a:ext>
            </a:extLst>
          </p:cNvPr>
          <p:cNvSpPr/>
          <p:nvPr/>
        </p:nvSpPr>
        <p:spPr>
          <a:xfrm>
            <a:off x="6477419" y="1543768"/>
            <a:ext cx="2049660" cy="4009821"/>
          </a:xfrm>
          <a:custGeom>
            <a:avLst/>
            <a:gdLst>
              <a:gd name="connsiteX0" fmla="*/ 4 w 2811893"/>
              <a:gd name="connsiteY0" fmla="*/ 0 h 4009821"/>
              <a:gd name="connsiteX1" fmla="*/ 13603 w 2811893"/>
              <a:gd name="connsiteY1" fmla="*/ 1841 h 4009821"/>
              <a:gd name="connsiteX2" fmla="*/ 2811893 w 2811893"/>
              <a:gd name="connsiteY2" fmla="*/ 2004910 h 4009821"/>
              <a:gd name="connsiteX3" fmla="*/ 13603 w 2811893"/>
              <a:gd name="connsiteY3" fmla="*/ 4007979 h 4009821"/>
              <a:gd name="connsiteX4" fmla="*/ 0 w 2811893"/>
              <a:gd name="connsiteY4" fmla="*/ 4009821 h 4009821"/>
              <a:gd name="connsiteX5" fmla="*/ 32311 w 2811893"/>
              <a:gd name="connsiteY5" fmla="*/ 3988003 h 4009821"/>
              <a:gd name="connsiteX6" fmla="*/ 980954 w 2811893"/>
              <a:gd name="connsiteY6" fmla="*/ 2004909 h 4009821"/>
              <a:gd name="connsiteX7" fmla="*/ 32311 w 2811893"/>
              <a:gd name="connsiteY7" fmla="*/ 21815 h 4009821"/>
              <a:gd name="connsiteX8" fmla="*/ 4 w 2811893"/>
              <a:gd name="connsiteY8" fmla="*/ 0 h 4009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11893" h="4009821">
                <a:moveTo>
                  <a:pt x="4" y="0"/>
                </a:moveTo>
                <a:lnTo>
                  <a:pt x="13603" y="1841"/>
                </a:lnTo>
                <a:cubicBezTo>
                  <a:pt x="1634790" y="267391"/>
                  <a:pt x="2811893" y="1063758"/>
                  <a:pt x="2811893" y="2004910"/>
                </a:cubicBezTo>
                <a:cubicBezTo>
                  <a:pt x="2811893" y="2946062"/>
                  <a:pt x="1634790" y="3742429"/>
                  <a:pt x="13603" y="4007979"/>
                </a:cubicBezTo>
                <a:lnTo>
                  <a:pt x="0" y="4009821"/>
                </a:lnTo>
                <a:lnTo>
                  <a:pt x="32311" y="3988003"/>
                </a:lnTo>
                <a:cubicBezTo>
                  <a:pt x="604654" y="3558228"/>
                  <a:pt x="980954" y="2830413"/>
                  <a:pt x="980954" y="2004909"/>
                </a:cubicBezTo>
                <a:cubicBezTo>
                  <a:pt x="980954" y="1179405"/>
                  <a:pt x="604654" y="451590"/>
                  <a:pt x="32311" y="21815"/>
                </a:cubicBezTo>
                <a:lnTo>
                  <a:pt x="4" y="0"/>
                </a:lnTo>
                <a:close/>
              </a:path>
            </a:pathLst>
          </a:custGeom>
          <a:solidFill>
            <a:srgbClr val="F7F7F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B81307CC-C8A7-654F-9909-DA2300A7C13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59702" y="228901"/>
            <a:ext cx="653289" cy="624467"/>
          </a:xfrm>
          <a:prstGeom prst="flowChartConnector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05C0368E-A70D-D246-B687-0B1CD1F466D0}"/>
              </a:ext>
            </a:extLst>
          </p:cNvPr>
          <p:cNvSpPr txBox="1"/>
          <p:nvPr/>
        </p:nvSpPr>
        <p:spPr>
          <a:xfrm>
            <a:off x="3580651" y="280879"/>
            <a:ext cx="32966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Echange de bonnes pratiques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A12A6B7A-F933-AC41-BAB2-05D283B24BB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clrChange>
              <a:clrFrom>
                <a:srgbClr val="FF5614"/>
              </a:clrFrom>
              <a:clrTo>
                <a:srgbClr val="FF561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2799" y="2309198"/>
            <a:ext cx="2346234" cy="2418798"/>
          </a:xfrm>
          <a:prstGeom prst="rect">
            <a:avLst/>
          </a:prstGeom>
        </p:spPr>
      </p:pic>
      <p:grpSp>
        <p:nvGrpSpPr>
          <p:cNvPr id="21" name="Groupe 20">
            <a:extLst>
              <a:ext uri="{FF2B5EF4-FFF2-40B4-BE49-F238E27FC236}">
                <a16:creationId xmlns:a16="http://schemas.microsoft.com/office/drawing/2014/main" id="{A40BB5B2-EB68-A141-8183-92A5979C8E14}"/>
              </a:ext>
            </a:extLst>
          </p:cNvPr>
          <p:cNvGrpSpPr/>
          <p:nvPr/>
        </p:nvGrpSpPr>
        <p:grpSpPr>
          <a:xfrm>
            <a:off x="3484596" y="1046492"/>
            <a:ext cx="1831345" cy="915672"/>
            <a:chOff x="2642767" y="2100"/>
            <a:chExt cx="1831345" cy="915672"/>
          </a:xfrm>
          <a:solidFill>
            <a:srgbClr val="FBFBFB"/>
          </a:solidFill>
        </p:grpSpPr>
        <p:sp>
          <p:nvSpPr>
            <p:cNvPr id="22" name="Rectangle à coins arrondis 21">
              <a:extLst>
                <a:ext uri="{FF2B5EF4-FFF2-40B4-BE49-F238E27FC236}">
                  <a16:creationId xmlns:a16="http://schemas.microsoft.com/office/drawing/2014/main" id="{E64922EE-32F6-B447-BD28-75C18FEF0B5E}"/>
                </a:ext>
              </a:extLst>
            </p:cNvPr>
            <p:cNvSpPr/>
            <p:nvPr/>
          </p:nvSpPr>
          <p:spPr>
            <a:xfrm>
              <a:off x="2642767" y="2100"/>
              <a:ext cx="1831345" cy="915672"/>
            </a:xfrm>
            <a:prstGeom prst="roundRect">
              <a:avLst/>
            </a:prstGeom>
            <a:grpFill/>
            <a:ln>
              <a:solidFill>
                <a:srgbClr val="92D05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ZoneTexte 22">
              <a:extLst>
                <a:ext uri="{FF2B5EF4-FFF2-40B4-BE49-F238E27FC236}">
                  <a16:creationId xmlns:a16="http://schemas.microsoft.com/office/drawing/2014/main" id="{71F3BE37-EC34-F943-9108-907888954932}"/>
                </a:ext>
              </a:extLst>
            </p:cNvPr>
            <p:cNvSpPr txBox="1"/>
            <p:nvPr/>
          </p:nvSpPr>
          <p:spPr>
            <a:xfrm>
              <a:off x="2687466" y="46799"/>
              <a:ext cx="1741947" cy="826274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400" b="1" kern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Préparation</a:t>
              </a:r>
            </a:p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400" b="1" kern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Amont</a:t>
              </a:r>
            </a:p>
          </p:txBody>
        </p:sp>
      </p:grpSp>
      <p:grpSp>
        <p:nvGrpSpPr>
          <p:cNvPr id="24" name="Groupe 23">
            <a:extLst>
              <a:ext uri="{FF2B5EF4-FFF2-40B4-BE49-F238E27FC236}">
                <a16:creationId xmlns:a16="http://schemas.microsoft.com/office/drawing/2014/main" id="{9054A6AD-0475-C343-9F7D-8BBDF8565ABD}"/>
              </a:ext>
            </a:extLst>
          </p:cNvPr>
          <p:cNvGrpSpPr/>
          <p:nvPr/>
        </p:nvGrpSpPr>
        <p:grpSpPr>
          <a:xfrm>
            <a:off x="5604916" y="2184045"/>
            <a:ext cx="1831345" cy="915672"/>
            <a:chOff x="4350150" y="987858"/>
            <a:chExt cx="1831345" cy="915672"/>
          </a:xfrm>
          <a:solidFill>
            <a:srgbClr val="FBFBFB"/>
          </a:solidFill>
        </p:grpSpPr>
        <p:sp>
          <p:nvSpPr>
            <p:cNvPr id="25" name="Rectangle à coins arrondis 24">
              <a:extLst>
                <a:ext uri="{FF2B5EF4-FFF2-40B4-BE49-F238E27FC236}">
                  <a16:creationId xmlns:a16="http://schemas.microsoft.com/office/drawing/2014/main" id="{BE8076B5-6D3F-334C-BAF9-C8B969353719}"/>
                </a:ext>
              </a:extLst>
            </p:cNvPr>
            <p:cNvSpPr/>
            <p:nvPr/>
          </p:nvSpPr>
          <p:spPr>
            <a:xfrm>
              <a:off x="4350150" y="987858"/>
              <a:ext cx="1831345" cy="915672"/>
            </a:xfrm>
            <a:prstGeom prst="roundRect">
              <a:avLst/>
            </a:prstGeom>
            <a:grpFill/>
            <a:ln>
              <a:solidFill>
                <a:srgbClr val="009CDF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ZoneTexte 25">
              <a:extLst>
                <a:ext uri="{FF2B5EF4-FFF2-40B4-BE49-F238E27FC236}">
                  <a16:creationId xmlns:a16="http://schemas.microsoft.com/office/drawing/2014/main" id="{EF72C3FA-6082-1C48-A427-EBFA8B3DA9FF}"/>
                </a:ext>
              </a:extLst>
            </p:cNvPr>
            <p:cNvSpPr txBox="1"/>
            <p:nvPr/>
          </p:nvSpPr>
          <p:spPr>
            <a:xfrm>
              <a:off x="4394849" y="1032557"/>
              <a:ext cx="1741947" cy="826274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400" b="1" kern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Présentation </a:t>
              </a:r>
              <a:r>
                <a:rPr lang="fr-F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15</a:t>
              </a:r>
              <a:r>
                <a:rPr lang="fr-FR" sz="1400" b="1" kern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’ par entreprise</a:t>
              </a:r>
            </a:p>
          </p:txBody>
        </p:sp>
      </p:grp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FF6DBE96-1F0B-0146-808F-258B923F652E}"/>
              </a:ext>
            </a:extLst>
          </p:cNvPr>
          <p:cNvGrpSpPr/>
          <p:nvPr/>
        </p:nvGrpSpPr>
        <p:grpSpPr>
          <a:xfrm>
            <a:off x="5619635" y="4069628"/>
            <a:ext cx="1831345" cy="915672"/>
            <a:chOff x="4350150" y="2959374"/>
            <a:chExt cx="1831345" cy="915672"/>
          </a:xfrm>
          <a:solidFill>
            <a:srgbClr val="FBFBFB"/>
          </a:solidFill>
        </p:grpSpPr>
        <p:sp>
          <p:nvSpPr>
            <p:cNvPr id="28" name="Rectangle à coins arrondis 27">
              <a:extLst>
                <a:ext uri="{FF2B5EF4-FFF2-40B4-BE49-F238E27FC236}">
                  <a16:creationId xmlns:a16="http://schemas.microsoft.com/office/drawing/2014/main" id="{D09EDBF8-98BC-E64E-A380-7F8E79590C17}"/>
                </a:ext>
              </a:extLst>
            </p:cNvPr>
            <p:cNvSpPr/>
            <p:nvPr/>
          </p:nvSpPr>
          <p:spPr>
            <a:xfrm>
              <a:off x="4350150" y="2959374"/>
              <a:ext cx="1831345" cy="915672"/>
            </a:xfrm>
            <a:prstGeom prst="roundRect">
              <a:avLst/>
            </a:prstGeom>
            <a:grpFill/>
            <a:ln>
              <a:solidFill>
                <a:srgbClr val="009CDF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ZoneTexte 28">
              <a:extLst>
                <a:ext uri="{FF2B5EF4-FFF2-40B4-BE49-F238E27FC236}">
                  <a16:creationId xmlns:a16="http://schemas.microsoft.com/office/drawing/2014/main" id="{8E370B84-A794-284A-AC95-190814090295}"/>
                </a:ext>
              </a:extLst>
            </p:cNvPr>
            <p:cNvSpPr txBox="1"/>
            <p:nvPr/>
          </p:nvSpPr>
          <p:spPr>
            <a:xfrm>
              <a:off x="4394849" y="3004073"/>
              <a:ext cx="1741947" cy="826274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400" b="1" kern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Partage et capitalisation des Bonnes pratiques </a:t>
              </a:r>
            </a:p>
          </p:txBody>
        </p:sp>
      </p:grpSp>
      <p:grpSp>
        <p:nvGrpSpPr>
          <p:cNvPr id="30" name="Groupe 29">
            <a:extLst>
              <a:ext uri="{FF2B5EF4-FFF2-40B4-BE49-F238E27FC236}">
                <a16:creationId xmlns:a16="http://schemas.microsoft.com/office/drawing/2014/main" id="{184C4621-563D-704D-BF30-426432BB38F6}"/>
              </a:ext>
            </a:extLst>
          </p:cNvPr>
          <p:cNvGrpSpPr/>
          <p:nvPr/>
        </p:nvGrpSpPr>
        <p:grpSpPr>
          <a:xfrm>
            <a:off x="3435100" y="5318973"/>
            <a:ext cx="1831345" cy="915672"/>
            <a:chOff x="2642767" y="3945132"/>
            <a:chExt cx="1831345" cy="915672"/>
          </a:xfrm>
          <a:solidFill>
            <a:srgbClr val="FBFBFB"/>
          </a:solidFill>
        </p:grpSpPr>
        <p:sp>
          <p:nvSpPr>
            <p:cNvPr id="31" name="Rectangle à coins arrondis 30">
              <a:extLst>
                <a:ext uri="{FF2B5EF4-FFF2-40B4-BE49-F238E27FC236}">
                  <a16:creationId xmlns:a16="http://schemas.microsoft.com/office/drawing/2014/main" id="{EB46861E-5C31-3C4F-95BD-4831FD037F98}"/>
                </a:ext>
              </a:extLst>
            </p:cNvPr>
            <p:cNvSpPr/>
            <p:nvPr/>
          </p:nvSpPr>
          <p:spPr>
            <a:xfrm>
              <a:off x="2642767" y="3945132"/>
              <a:ext cx="1831345" cy="915672"/>
            </a:xfrm>
            <a:prstGeom prst="roundRect">
              <a:avLst/>
            </a:prstGeom>
            <a:grpFill/>
            <a:ln>
              <a:solidFill>
                <a:srgbClr val="009CDF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ZoneTexte 31">
              <a:extLst>
                <a:ext uri="{FF2B5EF4-FFF2-40B4-BE49-F238E27FC236}">
                  <a16:creationId xmlns:a16="http://schemas.microsoft.com/office/drawing/2014/main" id="{249C6513-6763-C44E-97C9-9C69B419E566}"/>
                </a:ext>
              </a:extLst>
            </p:cNvPr>
            <p:cNvSpPr txBox="1"/>
            <p:nvPr/>
          </p:nvSpPr>
          <p:spPr>
            <a:xfrm>
              <a:off x="2687466" y="3989831"/>
              <a:ext cx="1741947" cy="826274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400" b="1" kern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Partage sur les difficultés de mise en œuvre</a:t>
              </a:r>
            </a:p>
          </p:txBody>
        </p:sp>
      </p:grp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F2805FF9-77EF-354A-885E-435F1FDA59D0}"/>
              </a:ext>
            </a:extLst>
          </p:cNvPr>
          <p:cNvGrpSpPr/>
          <p:nvPr/>
        </p:nvGrpSpPr>
        <p:grpSpPr>
          <a:xfrm>
            <a:off x="1159048" y="4171860"/>
            <a:ext cx="1831345" cy="915672"/>
            <a:chOff x="935384" y="2959374"/>
            <a:chExt cx="1831345" cy="915672"/>
          </a:xfrm>
          <a:solidFill>
            <a:srgbClr val="FBFBFB"/>
          </a:solidFill>
        </p:grpSpPr>
        <p:sp>
          <p:nvSpPr>
            <p:cNvPr id="34" name="Rectangle à coins arrondis 33">
              <a:extLst>
                <a:ext uri="{FF2B5EF4-FFF2-40B4-BE49-F238E27FC236}">
                  <a16:creationId xmlns:a16="http://schemas.microsoft.com/office/drawing/2014/main" id="{3AC07EC4-8124-B04A-91C5-CCBBE8C72CCC}"/>
                </a:ext>
              </a:extLst>
            </p:cNvPr>
            <p:cNvSpPr/>
            <p:nvPr/>
          </p:nvSpPr>
          <p:spPr>
            <a:xfrm>
              <a:off x="935384" y="2959374"/>
              <a:ext cx="1831345" cy="915672"/>
            </a:xfrm>
            <a:prstGeom prst="roundRect">
              <a:avLst/>
            </a:prstGeom>
            <a:grpFill/>
            <a:ln>
              <a:solidFill>
                <a:srgbClr val="009CDF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ZoneTexte 34">
              <a:extLst>
                <a:ext uri="{FF2B5EF4-FFF2-40B4-BE49-F238E27FC236}">
                  <a16:creationId xmlns:a16="http://schemas.microsoft.com/office/drawing/2014/main" id="{F9AC2746-B361-7C45-8AF9-650BB702C585}"/>
                </a:ext>
              </a:extLst>
            </p:cNvPr>
            <p:cNvSpPr txBox="1"/>
            <p:nvPr/>
          </p:nvSpPr>
          <p:spPr>
            <a:xfrm>
              <a:off x="980083" y="3004073"/>
              <a:ext cx="1741947" cy="826274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400" b="1" kern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Genba</a:t>
              </a:r>
              <a:r>
                <a:rPr lang="fr-FR" sz="1400" b="1" kern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fr-FR" sz="1400" b="1" kern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Walk</a:t>
              </a:r>
              <a:r>
                <a:rPr lang="fr-FR" sz="1400" b="1" kern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orienté</a:t>
              </a:r>
            </a:p>
          </p:txBody>
        </p:sp>
      </p:grpSp>
      <p:grpSp>
        <p:nvGrpSpPr>
          <p:cNvPr id="36" name="Groupe 35">
            <a:extLst>
              <a:ext uri="{FF2B5EF4-FFF2-40B4-BE49-F238E27FC236}">
                <a16:creationId xmlns:a16="http://schemas.microsoft.com/office/drawing/2014/main" id="{AFF04845-C122-294B-B4E3-04A48B17901A}"/>
              </a:ext>
            </a:extLst>
          </p:cNvPr>
          <p:cNvGrpSpPr/>
          <p:nvPr/>
        </p:nvGrpSpPr>
        <p:grpSpPr>
          <a:xfrm>
            <a:off x="1173107" y="2184326"/>
            <a:ext cx="1831345" cy="915672"/>
            <a:chOff x="935384" y="987858"/>
            <a:chExt cx="1831345" cy="915672"/>
          </a:xfrm>
          <a:solidFill>
            <a:srgbClr val="FBFBFB"/>
          </a:solidFill>
        </p:grpSpPr>
        <p:sp>
          <p:nvSpPr>
            <p:cNvPr id="37" name="Rectangle à coins arrondis 36">
              <a:extLst>
                <a:ext uri="{FF2B5EF4-FFF2-40B4-BE49-F238E27FC236}">
                  <a16:creationId xmlns:a16="http://schemas.microsoft.com/office/drawing/2014/main" id="{ED196175-395F-D54F-B0DD-0E543555AF4B}"/>
                </a:ext>
              </a:extLst>
            </p:cNvPr>
            <p:cNvSpPr/>
            <p:nvPr/>
          </p:nvSpPr>
          <p:spPr>
            <a:xfrm>
              <a:off x="935384" y="987858"/>
              <a:ext cx="1831345" cy="915672"/>
            </a:xfrm>
            <a:prstGeom prst="roundRect">
              <a:avLst/>
            </a:prstGeom>
            <a:grpFill/>
            <a:ln>
              <a:solidFill>
                <a:srgbClr val="E1002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" name="ZoneTexte 37">
              <a:extLst>
                <a:ext uri="{FF2B5EF4-FFF2-40B4-BE49-F238E27FC236}">
                  <a16:creationId xmlns:a16="http://schemas.microsoft.com/office/drawing/2014/main" id="{3737D995-CC80-2541-BF29-CEF2BB83AE0F}"/>
                </a:ext>
              </a:extLst>
            </p:cNvPr>
            <p:cNvSpPr txBox="1"/>
            <p:nvPr/>
          </p:nvSpPr>
          <p:spPr>
            <a:xfrm>
              <a:off x="980083" y="1032557"/>
              <a:ext cx="1741947" cy="826274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400" b="1" kern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Synthèse A4 Best Practices Aerospace</a:t>
              </a:r>
            </a:p>
          </p:txBody>
        </p:sp>
      </p:grpSp>
      <p:sp>
        <p:nvSpPr>
          <p:cNvPr id="43" name="ZoneTexte 42">
            <a:extLst>
              <a:ext uri="{FF2B5EF4-FFF2-40B4-BE49-F238E27FC236}">
                <a16:creationId xmlns:a16="http://schemas.microsoft.com/office/drawing/2014/main" id="{94462653-CC8F-2947-BE50-1F37EE1A9C6B}"/>
              </a:ext>
            </a:extLst>
          </p:cNvPr>
          <p:cNvSpPr txBox="1"/>
          <p:nvPr/>
        </p:nvSpPr>
        <p:spPr>
          <a:xfrm>
            <a:off x="6166857" y="1065345"/>
            <a:ext cx="27176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dirty="0"/>
              <a:t>Préparation par chaque entreprise d’une présentation de 15 min à effectuer en séance : Photos, templates, documents, méthodes, </a:t>
            </a:r>
            <a:r>
              <a:rPr lang="fr-FR" sz="1200" dirty="0" err="1"/>
              <a:t>ppt</a:t>
            </a:r>
            <a:r>
              <a:rPr lang="fr-FR" sz="1200" dirty="0"/>
              <a:t>…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222199D4-D205-E14B-94FD-476D88A9ACC3}"/>
              </a:ext>
            </a:extLst>
          </p:cNvPr>
          <p:cNvSpPr txBox="1"/>
          <p:nvPr/>
        </p:nvSpPr>
        <p:spPr>
          <a:xfrm>
            <a:off x="7634918" y="2226382"/>
            <a:ext cx="12495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dirty="0"/>
              <a:t>Préparations successives et questions- réponses</a:t>
            </a: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1248937B-7508-5243-ABE2-0E09B7931F68}"/>
              </a:ext>
            </a:extLst>
          </p:cNvPr>
          <p:cNvSpPr txBox="1"/>
          <p:nvPr/>
        </p:nvSpPr>
        <p:spPr>
          <a:xfrm>
            <a:off x="311394" y="5566392"/>
            <a:ext cx="18435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Séance d’analyse menée par l’expert SPACE</a:t>
            </a:r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BF9C26B9-C7DF-1640-A89B-5D6AFE55284F}"/>
              </a:ext>
            </a:extLst>
          </p:cNvPr>
          <p:cNvSpPr txBox="1"/>
          <p:nvPr/>
        </p:nvSpPr>
        <p:spPr>
          <a:xfrm>
            <a:off x="311394" y="3503617"/>
            <a:ext cx="18435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En Option : </a:t>
            </a:r>
            <a:r>
              <a:rPr lang="fr-FR" sz="1200" dirty="0" err="1"/>
              <a:t>Genba</a:t>
            </a:r>
            <a:r>
              <a:rPr lang="fr-FR" sz="1200" dirty="0"/>
              <a:t> </a:t>
            </a:r>
            <a:r>
              <a:rPr lang="fr-FR" sz="1200" dirty="0" err="1"/>
              <a:t>Walk</a:t>
            </a:r>
            <a:r>
              <a:rPr lang="fr-FR" sz="1200" dirty="0"/>
              <a:t> sur sujet concerné</a:t>
            </a:r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287A2DC3-1756-994C-8E0B-96EED270EAA4}"/>
              </a:ext>
            </a:extLst>
          </p:cNvPr>
          <p:cNvSpPr txBox="1"/>
          <p:nvPr/>
        </p:nvSpPr>
        <p:spPr>
          <a:xfrm>
            <a:off x="311394" y="1079188"/>
            <a:ext cx="18435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Réalisation d’une synthèse A4 par SPACE sur les points clefs et bonnes pratiques échangées</a:t>
            </a:r>
          </a:p>
        </p:txBody>
      </p:sp>
      <p:grpSp>
        <p:nvGrpSpPr>
          <p:cNvPr id="65" name="Grouper 7">
            <a:extLst>
              <a:ext uri="{FF2B5EF4-FFF2-40B4-BE49-F238E27FC236}">
                <a16:creationId xmlns:a16="http://schemas.microsoft.com/office/drawing/2014/main" id="{C8D560D9-24E4-C448-A5C8-CBA9D9083367}"/>
              </a:ext>
            </a:extLst>
          </p:cNvPr>
          <p:cNvGrpSpPr/>
          <p:nvPr/>
        </p:nvGrpSpPr>
        <p:grpSpPr>
          <a:xfrm>
            <a:off x="246585" y="203638"/>
            <a:ext cx="3169791" cy="528052"/>
            <a:chOff x="3012787" y="4036151"/>
            <a:chExt cx="3169791" cy="528052"/>
          </a:xfrm>
        </p:grpSpPr>
        <p:pic>
          <p:nvPicPr>
            <p:cNvPr id="66" name="Picture 1">
              <a:extLst>
                <a:ext uri="{FF2B5EF4-FFF2-40B4-BE49-F238E27FC236}">
                  <a16:creationId xmlns:a16="http://schemas.microsoft.com/office/drawing/2014/main" id="{23D5841D-5962-534B-82B8-E421C25C62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787" y="4036151"/>
              <a:ext cx="1951037" cy="504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" name="ZoneTexte 66">
              <a:extLst>
                <a:ext uri="{FF2B5EF4-FFF2-40B4-BE49-F238E27FC236}">
                  <a16:creationId xmlns:a16="http://schemas.microsoft.com/office/drawing/2014/main" id="{B411E3EB-9A3A-0C47-8D9D-713D0BFD7394}"/>
                </a:ext>
              </a:extLst>
            </p:cNvPr>
            <p:cNvSpPr txBox="1"/>
            <p:nvPr/>
          </p:nvSpPr>
          <p:spPr>
            <a:xfrm>
              <a:off x="4854836" y="4194871"/>
              <a:ext cx="13277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>
                  <a:latin typeface="Avenir Roman"/>
                  <a:cs typeface="Avenir Roman"/>
                </a:rPr>
                <a:t>Share</a:t>
              </a:r>
              <a:endParaRPr lang="fr-FR" sz="1000" dirty="0">
                <a:latin typeface="Avenir Roman"/>
                <a:cs typeface="Avenir Roman"/>
              </a:endParaRPr>
            </a:p>
          </p:txBody>
        </p:sp>
      </p:grpSp>
      <p:pic>
        <p:nvPicPr>
          <p:cNvPr id="68" name="Image 67">
            <a:extLst>
              <a:ext uri="{FF2B5EF4-FFF2-40B4-BE49-F238E27FC236}">
                <a16:creationId xmlns:a16="http://schemas.microsoft.com/office/drawing/2014/main" id="{5DA43880-A635-2040-930F-011E064773D4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1897" y="151160"/>
            <a:ext cx="321108" cy="321108"/>
          </a:xfrm>
          <a:prstGeom prst="rect">
            <a:avLst/>
          </a:prstGeom>
        </p:spPr>
      </p:pic>
      <p:cxnSp>
        <p:nvCxnSpPr>
          <p:cNvPr id="69" name="Connecteur droit 68">
            <a:extLst>
              <a:ext uri="{FF2B5EF4-FFF2-40B4-BE49-F238E27FC236}">
                <a16:creationId xmlns:a16="http://schemas.microsoft.com/office/drawing/2014/main" id="{F78403CD-368A-B04A-99B6-8F2A12DCD9D5}"/>
              </a:ext>
            </a:extLst>
          </p:cNvPr>
          <p:cNvCxnSpPr>
            <a:cxnSpLocks/>
          </p:cNvCxnSpPr>
          <p:nvPr/>
        </p:nvCxnSpPr>
        <p:spPr>
          <a:xfrm>
            <a:off x="370567" y="827968"/>
            <a:ext cx="8103080" cy="0"/>
          </a:xfrm>
          <a:prstGeom prst="line">
            <a:avLst/>
          </a:prstGeom>
          <a:ln>
            <a:solidFill>
              <a:srgbClr val="224E7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ZoneTexte 70">
            <a:extLst>
              <a:ext uri="{FF2B5EF4-FFF2-40B4-BE49-F238E27FC236}">
                <a16:creationId xmlns:a16="http://schemas.microsoft.com/office/drawing/2014/main" id="{214FA2D3-F853-B04E-BB90-5666518FD022}"/>
              </a:ext>
            </a:extLst>
          </p:cNvPr>
          <p:cNvSpPr txBox="1"/>
          <p:nvPr/>
        </p:nvSpPr>
        <p:spPr>
          <a:xfrm>
            <a:off x="7686029" y="4216559"/>
            <a:ext cx="1198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dirty="0"/>
              <a:t>Rappel Flash des grands principes par notre expert</a:t>
            </a:r>
          </a:p>
        </p:txBody>
      </p:sp>
    </p:spTree>
    <p:extLst>
      <p:ext uri="{BB962C8B-B14F-4D97-AF65-F5344CB8AC3E}">
        <p14:creationId xmlns:p14="http://schemas.microsoft.com/office/powerpoint/2010/main" val="8223828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B81307CC-C8A7-654F-9909-DA2300A7C13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59702" y="228901"/>
            <a:ext cx="653289" cy="624467"/>
          </a:xfrm>
          <a:prstGeom prst="flowChartConnector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05C0368E-A70D-D246-B687-0B1CD1F466D0}"/>
              </a:ext>
            </a:extLst>
          </p:cNvPr>
          <p:cNvSpPr txBox="1"/>
          <p:nvPr/>
        </p:nvSpPr>
        <p:spPr>
          <a:xfrm>
            <a:off x="3833460" y="60330"/>
            <a:ext cx="31311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Planification court terme</a:t>
            </a:r>
          </a:p>
          <a:p>
            <a:pPr algn="ctr"/>
            <a:r>
              <a:rPr lang="fr-FR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Suivi et exécution en atelier</a:t>
            </a:r>
          </a:p>
        </p:txBody>
      </p:sp>
      <p:grpSp>
        <p:nvGrpSpPr>
          <p:cNvPr id="65" name="Grouper 7">
            <a:extLst>
              <a:ext uri="{FF2B5EF4-FFF2-40B4-BE49-F238E27FC236}">
                <a16:creationId xmlns:a16="http://schemas.microsoft.com/office/drawing/2014/main" id="{C8D560D9-24E4-C448-A5C8-CBA9D9083367}"/>
              </a:ext>
            </a:extLst>
          </p:cNvPr>
          <p:cNvGrpSpPr/>
          <p:nvPr/>
        </p:nvGrpSpPr>
        <p:grpSpPr>
          <a:xfrm>
            <a:off x="246585" y="203638"/>
            <a:ext cx="3169791" cy="528052"/>
            <a:chOff x="3012787" y="4036151"/>
            <a:chExt cx="3169791" cy="528052"/>
          </a:xfrm>
        </p:grpSpPr>
        <p:pic>
          <p:nvPicPr>
            <p:cNvPr id="66" name="Picture 1">
              <a:extLst>
                <a:ext uri="{FF2B5EF4-FFF2-40B4-BE49-F238E27FC236}">
                  <a16:creationId xmlns:a16="http://schemas.microsoft.com/office/drawing/2014/main" id="{23D5841D-5962-534B-82B8-E421C25C62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787" y="4036151"/>
              <a:ext cx="1951037" cy="504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" name="ZoneTexte 66">
              <a:extLst>
                <a:ext uri="{FF2B5EF4-FFF2-40B4-BE49-F238E27FC236}">
                  <a16:creationId xmlns:a16="http://schemas.microsoft.com/office/drawing/2014/main" id="{B411E3EB-9A3A-0C47-8D9D-713D0BFD7394}"/>
                </a:ext>
              </a:extLst>
            </p:cNvPr>
            <p:cNvSpPr txBox="1"/>
            <p:nvPr/>
          </p:nvSpPr>
          <p:spPr>
            <a:xfrm>
              <a:off x="4854836" y="4194871"/>
              <a:ext cx="13277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>
                  <a:latin typeface="Avenir Roman"/>
                  <a:cs typeface="Avenir Roman"/>
                </a:rPr>
                <a:t>Share</a:t>
              </a:r>
              <a:endParaRPr lang="fr-FR" sz="1000" dirty="0">
                <a:latin typeface="Avenir Roman"/>
                <a:cs typeface="Avenir Roman"/>
              </a:endParaRPr>
            </a:p>
          </p:txBody>
        </p:sp>
      </p:grpSp>
      <p:pic>
        <p:nvPicPr>
          <p:cNvPr id="68" name="Image 67">
            <a:extLst>
              <a:ext uri="{FF2B5EF4-FFF2-40B4-BE49-F238E27FC236}">
                <a16:creationId xmlns:a16="http://schemas.microsoft.com/office/drawing/2014/main" id="{5DA43880-A635-2040-930F-011E064773D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1897" y="151160"/>
            <a:ext cx="321108" cy="321108"/>
          </a:xfrm>
          <a:prstGeom prst="rect">
            <a:avLst/>
          </a:prstGeom>
        </p:spPr>
      </p:pic>
      <p:cxnSp>
        <p:nvCxnSpPr>
          <p:cNvPr id="56" name="Connecteur droit 55">
            <a:extLst>
              <a:ext uri="{FF2B5EF4-FFF2-40B4-BE49-F238E27FC236}">
                <a16:creationId xmlns:a16="http://schemas.microsoft.com/office/drawing/2014/main" id="{A7D16E5E-AA0D-2D48-9C15-E42B5AC73A8C}"/>
              </a:ext>
            </a:extLst>
          </p:cNvPr>
          <p:cNvCxnSpPr>
            <a:cxnSpLocks/>
          </p:cNvCxnSpPr>
          <p:nvPr/>
        </p:nvCxnSpPr>
        <p:spPr>
          <a:xfrm>
            <a:off x="370567" y="827968"/>
            <a:ext cx="8103080" cy="0"/>
          </a:xfrm>
          <a:prstGeom prst="line">
            <a:avLst/>
          </a:prstGeom>
          <a:ln>
            <a:solidFill>
              <a:srgbClr val="224E7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Rectangle 69">
            <a:extLst>
              <a:ext uri="{FF2B5EF4-FFF2-40B4-BE49-F238E27FC236}">
                <a16:creationId xmlns:a16="http://schemas.microsoft.com/office/drawing/2014/main" id="{0C9F92E9-D77B-C54E-9C8E-B57C73D7DBD0}"/>
              </a:ext>
            </a:extLst>
          </p:cNvPr>
          <p:cNvSpPr/>
          <p:nvPr/>
        </p:nvSpPr>
        <p:spPr>
          <a:xfrm>
            <a:off x="367471" y="1883968"/>
            <a:ext cx="4750434" cy="575051"/>
          </a:xfrm>
          <a:prstGeom prst="rect">
            <a:avLst/>
          </a:prstGeom>
          <a:ln w="12700">
            <a:solidFill>
              <a:srgbClr val="224E78"/>
            </a:solidFill>
          </a:ln>
        </p:spPr>
        <p:style>
          <a:lnRef idx="1">
            <a:scrgbClr r="0" g="0" b="0"/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r>
              <a:rPr lang="fr-FR" sz="1200" dirty="0"/>
              <a:t>Cet échange s’adresse aux chefs d’atelier,  Chefs d’unités, chefs d’équipes </a:t>
            </a:r>
          </a:p>
        </p:txBody>
      </p:sp>
      <p:grpSp>
        <p:nvGrpSpPr>
          <p:cNvPr id="57" name="Groupe 56">
            <a:extLst>
              <a:ext uri="{FF2B5EF4-FFF2-40B4-BE49-F238E27FC236}">
                <a16:creationId xmlns:a16="http://schemas.microsoft.com/office/drawing/2014/main" id="{29321210-5B98-3240-9009-C52F99AD62DD}"/>
              </a:ext>
            </a:extLst>
          </p:cNvPr>
          <p:cNvGrpSpPr/>
          <p:nvPr/>
        </p:nvGrpSpPr>
        <p:grpSpPr>
          <a:xfrm>
            <a:off x="499429" y="1779932"/>
            <a:ext cx="3325303" cy="178799"/>
            <a:chOff x="233084" y="119445"/>
            <a:chExt cx="3325303" cy="178799"/>
          </a:xfrm>
        </p:grpSpPr>
        <p:sp>
          <p:nvSpPr>
            <p:cNvPr id="58" name="Rectangle à coins arrondis 57">
              <a:extLst>
                <a:ext uri="{FF2B5EF4-FFF2-40B4-BE49-F238E27FC236}">
                  <a16:creationId xmlns:a16="http://schemas.microsoft.com/office/drawing/2014/main" id="{A6EE43AC-9C35-6E4A-9241-086D77BE62FC}"/>
                </a:ext>
              </a:extLst>
            </p:cNvPr>
            <p:cNvSpPr/>
            <p:nvPr/>
          </p:nvSpPr>
          <p:spPr>
            <a:xfrm>
              <a:off x="233084" y="119445"/>
              <a:ext cx="3325303" cy="178799"/>
            </a:xfrm>
            <a:prstGeom prst="roundRect">
              <a:avLst/>
            </a:prstGeom>
            <a:solidFill>
              <a:srgbClr val="92D050"/>
            </a:solidFill>
            <a:effectLst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59" name="ZoneTexte 58">
              <a:extLst>
                <a:ext uri="{FF2B5EF4-FFF2-40B4-BE49-F238E27FC236}">
                  <a16:creationId xmlns:a16="http://schemas.microsoft.com/office/drawing/2014/main" id="{149A4357-1AF9-8645-91E8-6E5975F3A0A2}"/>
                </a:ext>
              </a:extLst>
            </p:cNvPr>
            <p:cNvSpPr txBox="1"/>
            <p:nvPr/>
          </p:nvSpPr>
          <p:spPr>
            <a:xfrm>
              <a:off x="241812" y="128173"/>
              <a:ext cx="3307847" cy="16134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5689" tIns="0" rIns="125689" bIns="0" numCol="1" spcCol="1270" anchor="ctr" anchorCtr="0">
              <a:noAutofit/>
            </a:bodyPr>
            <a:lstStyle/>
            <a:p>
              <a:pPr marL="0" lvl="0" indent="0" algn="l" defTabSz="533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200" b="1" i="1" kern="1200" noProof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Qui est concerné?</a:t>
              </a:r>
              <a:endParaRPr lang="fr-FR" sz="1200" kern="1200" noProof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72" name="Rectangle 71">
            <a:extLst>
              <a:ext uri="{FF2B5EF4-FFF2-40B4-BE49-F238E27FC236}">
                <a16:creationId xmlns:a16="http://schemas.microsoft.com/office/drawing/2014/main" id="{09B22466-DB95-7744-9943-D9B7DFFC069D}"/>
              </a:ext>
            </a:extLst>
          </p:cNvPr>
          <p:cNvSpPr/>
          <p:nvPr/>
        </p:nvSpPr>
        <p:spPr>
          <a:xfrm>
            <a:off x="367471" y="1116839"/>
            <a:ext cx="4750434" cy="566025"/>
          </a:xfrm>
          <a:prstGeom prst="rect">
            <a:avLst/>
          </a:prstGeom>
          <a:ln w="12700">
            <a:solidFill>
              <a:srgbClr val="224E78"/>
            </a:solidFill>
          </a:ln>
        </p:spPr>
        <p:style>
          <a:lnRef idx="1">
            <a:scrgbClr r="0" g="0" b="0"/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r>
              <a:rPr lang="fr-FR" sz="1200" b="1" dirty="0">
                <a:sym typeface="Wingdings"/>
              </a:rPr>
              <a:t> </a:t>
            </a:r>
            <a:r>
              <a:rPr lang="fr-FR" sz="1200" dirty="0"/>
              <a:t>N’oubliez pas de préparer votre venue, condition nécessaire à un échange riche ! (Voir fiche de préparation) </a:t>
            </a:r>
          </a:p>
        </p:txBody>
      </p:sp>
      <p:grpSp>
        <p:nvGrpSpPr>
          <p:cNvPr id="73" name="Groupe 72">
            <a:extLst>
              <a:ext uri="{FF2B5EF4-FFF2-40B4-BE49-F238E27FC236}">
                <a16:creationId xmlns:a16="http://schemas.microsoft.com/office/drawing/2014/main" id="{3BEF932E-62FD-C841-9741-4FB391F2C675}"/>
              </a:ext>
            </a:extLst>
          </p:cNvPr>
          <p:cNvGrpSpPr/>
          <p:nvPr/>
        </p:nvGrpSpPr>
        <p:grpSpPr>
          <a:xfrm>
            <a:off x="499429" y="1012803"/>
            <a:ext cx="3325303" cy="178799"/>
            <a:chOff x="233084" y="119445"/>
            <a:chExt cx="3325303" cy="178799"/>
          </a:xfrm>
          <a:solidFill>
            <a:srgbClr val="FF0000"/>
          </a:solidFill>
        </p:grpSpPr>
        <p:sp>
          <p:nvSpPr>
            <p:cNvPr id="74" name="Rectangle à coins arrondis 73">
              <a:extLst>
                <a:ext uri="{FF2B5EF4-FFF2-40B4-BE49-F238E27FC236}">
                  <a16:creationId xmlns:a16="http://schemas.microsoft.com/office/drawing/2014/main" id="{0B798A04-0D02-AF47-B80F-310E081EB8C4}"/>
                </a:ext>
              </a:extLst>
            </p:cNvPr>
            <p:cNvSpPr/>
            <p:nvPr/>
          </p:nvSpPr>
          <p:spPr>
            <a:xfrm>
              <a:off x="233084" y="119445"/>
              <a:ext cx="3325303" cy="178799"/>
            </a:xfrm>
            <a:prstGeom prst="roundRect">
              <a:avLst/>
            </a:prstGeom>
            <a:grpFill/>
            <a:effectLst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75" name="ZoneTexte 74">
              <a:extLst>
                <a:ext uri="{FF2B5EF4-FFF2-40B4-BE49-F238E27FC236}">
                  <a16:creationId xmlns:a16="http://schemas.microsoft.com/office/drawing/2014/main" id="{54934D4B-E0AF-1D46-B196-8C8F10E0CDF3}"/>
                </a:ext>
              </a:extLst>
            </p:cNvPr>
            <p:cNvSpPr txBox="1"/>
            <p:nvPr/>
          </p:nvSpPr>
          <p:spPr>
            <a:xfrm>
              <a:off x="241812" y="128173"/>
              <a:ext cx="3307847" cy="16134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5689" tIns="0" rIns="125689" bIns="0" numCol="1" spcCol="1270" anchor="ctr" anchorCtr="0">
              <a:noAutofit/>
            </a:bodyPr>
            <a:lstStyle/>
            <a:p>
              <a:pPr marL="0" lvl="0" indent="0" algn="l" defTabSz="533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200" b="1" i="1" kern="1200" noProof="0" dirty="0" err="1">
                  <a:solidFill>
                    <a:schemeClr val="bg1"/>
                  </a:solidFill>
                </a:rPr>
                <a:t>Pré-requis</a:t>
              </a:r>
              <a:endParaRPr lang="fr-FR" sz="1200" kern="1200" noProof="0" dirty="0">
                <a:solidFill>
                  <a:schemeClr val="bg1"/>
                </a:solidFill>
              </a:endParaRPr>
            </a:p>
          </p:txBody>
        </p:sp>
      </p:grpSp>
      <p:sp>
        <p:nvSpPr>
          <p:cNvPr id="76" name="Rectangle 75">
            <a:extLst>
              <a:ext uri="{FF2B5EF4-FFF2-40B4-BE49-F238E27FC236}">
                <a16:creationId xmlns:a16="http://schemas.microsoft.com/office/drawing/2014/main" id="{A928EDD0-3F9F-3B40-9C76-A429194E6762}"/>
              </a:ext>
            </a:extLst>
          </p:cNvPr>
          <p:cNvSpPr/>
          <p:nvPr/>
        </p:nvSpPr>
        <p:spPr>
          <a:xfrm>
            <a:off x="376199" y="2714980"/>
            <a:ext cx="4741706" cy="2173675"/>
          </a:xfrm>
          <a:prstGeom prst="rect">
            <a:avLst/>
          </a:prstGeom>
          <a:ln w="12700">
            <a:solidFill>
              <a:srgbClr val="224E78"/>
            </a:solidFill>
          </a:ln>
        </p:spPr>
        <p:style>
          <a:lnRef idx="1">
            <a:scrgbClr r="0" g="0" b="0"/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t"/>
          <a:lstStyle/>
          <a:p>
            <a:endParaRPr lang="fr-FR" sz="1200" b="1" dirty="0"/>
          </a:p>
          <a:p>
            <a:r>
              <a:rPr lang="fr-FR" sz="1200" b="1" dirty="0">
                <a:sym typeface="Wingdings"/>
              </a:rPr>
              <a:t> </a:t>
            </a:r>
            <a:r>
              <a:rPr lang="fr-FR" sz="1200" b="1" dirty="0"/>
              <a:t>Séance de partage d’une demi-journée en entreprise</a:t>
            </a:r>
            <a:endParaRPr lang="fr-FR" sz="1200" dirty="0"/>
          </a:p>
          <a:p>
            <a:pPr marL="266700" lvl="1" indent="-174625">
              <a:buFont typeface="Arial" panose="020B0604020202020204" pitchFamily="34" charset="0"/>
              <a:buChar char="•"/>
            </a:pPr>
            <a:r>
              <a:rPr lang="fr-FR" sz="1200" dirty="0"/>
              <a:t>14:00 : Accueil et présentations</a:t>
            </a:r>
          </a:p>
          <a:p>
            <a:pPr marL="266700" lvl="1" indent="-174625">
              <a:buFont typeface="Arial" panose="020B0604020202020204" pitchFamily="34" charset="0"/>
              <a:buChar char="•"/>
            </a:pPr>
            <a:r>
              <a:rPr lang="fr-FR" sz="1200" dirty="0"/>
              <a:t>14:15 : Présentations du Retex de chaque société sur le thème 	choisit</a:t>
            </a:r>
          </a:p>
          <a:p>
            <a:pPr marL="266700" lvl="1" indent="-174625">
              <a:buFont typeface="Arial" panose="020B0604020202020204" pitchFamily="34" charset="0"/>
              <a:buChar char="•"/>
            </a:pPr>
            <a:r>
              <a:rPr lang="fr-FR" sz="1200" dirty="0"/>
              <a:t>15:30 : Formation flash sur le sujet</a:t>
            </a:r>
          </a:p>
          <a:p>
            <a:pPr marL="266700" lvl="1" indent="-174625">
              <a:buFont typeface="Arial" panose="020B0604020202020204" pitchFamily="34" charset="0"/>
              <a:buChar char="•"/>
            </a:pPr>
            <a:r>
              <a:rPr lang="fr-FR" sz="1200" dirty="0"/>
              <a:t>16:00 : Difficultés de mise en œuvre rencontrées, et partage 	autour des bonnes pratiques</a:t>
            </a:r>
          </a:p>
          <a:p>
            <a:pPr marL="266700" lvl="1" indent="-174625">
              <a:buFont typeface="Arial" panose="020B0604020202020204" pitchFamily="34" charset="0"/>
              <a:buChar char="•"/>
            </a:pPr>
            <a:r>
              <a:rPr lang="fr-FR" sz="1200" dirty="0"/>
              <a:t>16:30 : Genba Walk sur le sujet (Option suivant entreprise 	accueillante)</a:t>
            </a:r>
          </a:p>
          <a:p>
            <a:pPr marL="266700" lvl="1" indent="-174625">
              <a:buFont typeface="Arial" panose="020B0604020202020204" pitchFamily="34" charset="0"/>
              <a:buChar char="•"/>
            </a:pPr>
            <a:r>
              <a:rPr lang="fr-FR" sz="1200" dirty="0"/>
              <a:t>17:15 : Clôture et réalisation d’un A4 de synthèse.</a:t>
            </a:r>
          </a:p>
        </p:txBody>
      </p:sp>
      <p:grpSp>
        <p:nvGrpSpPr>
          <p:cNvPr id="77" name="Groupe 76">
            <a:extLst>
              <a:ext uri="{FF2B5EF4-FFF2-40B4-BE49-F238E27FC236}">
                <a16:creationId xmlns:a16="http://schemas.microsoft.com/office/drawing/2014/main" id="{C3C96F2E-6406-CB4E-B2E7-B0CC76DDDEB3}"/>
              </a:ext>
            </a:extLst>
          </p:cNvPr>
          <p:cNvGrpSpPr/>
          <p:nvPr/>
        </p:nvGrpSpPr>
        <p:grpSpPr>
          <a:xfrm>
            <a:off x="508157" y="2597724"/>
            <a:ext cx="3325303" cy="178799"/>
            <a:chOff x="233084" y="119445"/>
            <a:chExt cx="3325303" cy="178799"/>
          </a:xfrm>
          <a:solidFill>
            <a:srgbClr val="92D050"/>
          </a:solidFill>
        </p:grpSpPr>
        <p:sp>
          <p:nvSpPr>
            <p:cNvPr id="78" name="Rectangle à coins arrondis 77">
              <a:extLst>
                <a:ext uri="{FF2B5EF4-FFF2-40B4-BE49-F238E27FC236}">
                  <a16:creationId xmlns:a16="http://schemas.microsoft.com/office/drawing/2014/main" id="{B8A6973F-680F-9447-868F-2570EA2C4833}"/>
                </a:ext>
              </a:extLst>
            </p:cNvPr>
            <p:cNvSpPr/>
            <p:nvPr/>
          </p:nvSpPr>
          <p:spPr>
            <a:xfrm>
              <a:off x="233084" y="119445"/>
              <a:ext cx="3325303" cy="178799"/>
            </a:xfrm>
            <a:prstGeom prst="roundRect">
              <a:avLst/>
            </a:prstGeom>
            <a:grpFill/>
            <a:effectLst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79" name="ZoneTexte 78">
              <a:extLst>
                <a:ext uri="{FF2B5EF4-FFF2-40B4-BE49-F238E27FC236}">
                  <a16:creationId xmlns:a16="http://schemas.microsoft.com/office/drawing/2014/main" id="{42DA66B9-D196-C54E-B467-FA45E8506F37}"/>
                </a:ext>
              </a:extLst>
            </p:cNvPr>
            <p:cNvSpPr txBox="1"/>
            <p:nvPr/>
          </p:nvSpPr>
          <p:spPr>
            <a:xfrm>
              <a:off x="241812" y="128173"/>
              <a:ext cx="3307847" cy="16134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5689" tIns="0" rIns="125689" bIns="0" numCol="1" spcCol="1270" anchor="ctr" anchorCtr="0">
              <a:noAutofit/>
            </a:bodyPr>
            <a:lstStyle/>
            <a:p>
              <a:pPr marL="0" lvl="0" indent="0" algn="l" defTabSz="533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200" b="1" i="1" kern="1200" noProof="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Programme et durée</a:t>
              </a:r>
              <a:endParaRPr lang="fr-FR" sz="1200" kern="1200" noProof="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80" name="Rectangle 79">
            <a:extLst>
              <a:ext uri="{FF2B5EF4-FFF2-40B4-BE49-F238E27FC236}">
                <a16:creationId xmlns:a16="http://schemas.microsoft.com/office/drawing/2014/main" id="{C040BE20-5E43-A546-9AD6-59D6CE45EE51}"/>
              </a:ext>
            </a:extLst>
          </p:cNvPr>
          <p:cNvSpPr/>
          <p:nvPr/>
        </p:nvSpPr>
        <p:spPr>
          <a:xfrm>
            <a:off x="376199" y="5114439"/>
            <a:ext cx="4741706" cy="1477373"/>
          </a:xfrm>
          <a:prstGeom prst="rect">
            <a:avLst/>
          </a:prstGeom>
          <a:ln w="12700">
            <a:solidFill>
              <a:srgbClr val="224E78"/>
            </a:solidFill>
          </a:ln>
        </p:spPr>
        <p:style>
          <a:lnRef idx="1">
            <a:scrgbClr r="0" g="0" b="0"/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t"/>
          <a:lstStyle/>
          <a:p>
            <a:r>
              <a:rPr lang="fr-FR" sz="1200" b="1" dirty="0"/>
              <a:t>Guillaume Jacquet, Expert </a:t>
            </a:r>
            <a:r>
              <a:rPr lang="fr-FR" sz="1200" b="1" dirty="0" err="1"/>
              <a:t>Space</a:t>
            </a:r>
            <a:endParaRPr lang="fr-FR" sz="1200" b="1" dirty="0"/>
          </a:p>
          <a:p>
            <a:r>
              <a:rPr lang="fr-FR" sz="800" b="1" dirty="0"/>
              <a:t>Black Belt, Formateur APICS CPIM</a:t>
            </a:r>
          </a:p>
          <a:p>
            <a:endParaRPr lang="fr-FR" sz="800" b="1" dirty="0"/>
          </a:p>
          <a:p>
            <a:pPr algn="just"/>
            <a:r>
              <a:rPr lang="fr-FR" sz="1050" dirty="0"/>
              <a:t>Ex-Field </a:t>
            </a:r>
            <a:r>
              <a:rPr lang="fr-FR" sz="1050" dirty="0" err="1"/>
              <a:t>Engineer</a:t>
            </a:r>
            <a:r>
              <a:rPr lang="fr-FR" sz="1050" dirty="0"/>
              <a:t> Airbus, Guillaume accompagne aujourd’hui de nombreuses PME et grands groupes aéronautiques depuis 6 ans. Homme de terrain, Il sait adapter ses méthodes à l’agilité des productions en petites séries, et privilégie une approche opérationnelle pratique.</a:t>
            </a:r>
          </a:p>
          <a:p>
            <a:pPr algn="just"/>
            <a:r>
              <a:rPr lang="fr-FR" sz="1050" dirty="0"/>
              <a:t>Il développe aujourd’hui ses méthodes sur le domaine complet de l’excellence industrielle, de l’établissement de la vision stratégique à la réimplantation d’usine.</a:t>
            </a:r>
          </a:p>
          <a:p>
            <a:endParaRPr lang="fr-FR" sz="1050" b="1" dirty="0"/>
          </a:p>
        </p:txBody>
      </p:sp>
      <p:grpSp>
        <p:nvGrpSpPr>
          <p:cNvPr id="81" name="Groupe 80">
            <a:extLst>
              <a:ext uri="{FF2B5EF4-FFF2-40B4-BE49-F238E27FC236}">
                <a16:creationId xmlns:a16="http://schemas.microsoft.com/office/drawing/2014/main" id="{0CB48B2C-3F2C-6745-ACE2-A7D9A117F01D}"/>
              </a:ext>
            </a:extLst>
          </p:cNvPr>
          <p:cNvGrpSpPr/>
          <p:nvPr/>
        </p:nvGrpSpPr>
        <p:grpSpPr>
          <a:xfrm>
            <a:off x="508157" y="4997183"/>
            <a:ext cx="3325303" cy="178799"/>
            <a:chOff x="233084" y="119445"/>
            <a:chExt cx="3325303" cy="178799"/>
          </a:xfrm>
          <a:solidFill>
            <a:srgbClr val="92D050"/>
          </a:solidFill>
        </p:grpSpPr>
        <p:sp>
          <p:nvSpPr>
            <p:cNvPr id="82" name="Rectangle à coins arrondis 81">
              <a:extLst>
                <a:ext uri="{FF2B5EF4-FFF2-40B4-BE49-F238E27FC236}">
                  <a16:creationId xmlns:a16="http://schemas.microsoft.com/office/drawing/2014/main" id="{492C1421-8E64-4C46-A483-B95AE9E97E14}"/>
                </a:ext>
              </a:extLst>
            </p:cNvPr>
            <p:cNvSpPr/>
            <p:nvPr/>
          </p:nvSpPr>
          <p:spPr>
            <a:xfrm>
              <a:off x="233084" y="119445"/>
              <a:ext cx="3325303" cy="178799"/>
            </a:xfrm>
            <a:prstGeom prst="roundRect">
              <a:avLst/>
            </a:prstGeom>
            <a:grpFill/>
            <a:effectLst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83" name="ZoneTexte 82">
              <a:extLst>
                <a:ext uri="{FF2B5EF4-FFF2-40B4-BE49-F238E27FC236}">
                  <a16:creationId xmlns:a16="http://schemas.microsoft.com/office/drawing/2014/main" id="{0A7EE06E-FB6F-8F47-AA51-1E6174C55A05}"/>
                </a:ext>
              </a:extLst>
            </p:cNvPr>
            <p:cNvSpPr txBox="1"/>
            <p:nvPr/>
          </p:nvSpPr>
          <p:spPr>
            <a:xfrm>
              <a:off x="241812" y="128173"/>
              <a:ext cx="3307847" cy="16134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5689" tIns="0" rIns="125689" bIns="0" numCol="1" spcCol="1270" anchor="ctr" anchorCtr="0">
              <a:noAutofit/>
            </a:bodyPr>
            <a:lstStyle/>
            <a:p>
              <a:pPr marL="0" lvl="0" indent="0" algn="l" defTabSz="533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200" b="1" i="1" kern="1200" noProof="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Animation</a:t>
              </a:r>
              <a:endParaRPr lang="fr-FR" sz="1200" kern="1200" noProof="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84" name="Rectangle 83">
            <a:extLst>
              <a:ext uri="{FF2B5EF4-FFF2-40B4-BE49-F238E27FC236}">
                <a16:creationId xmlns:a16="http://schemas.microsoft.com/office/drawing/2014/main" id="{2CD44DC0-FC6F-DD4C-90B9-EF0FBF4A748D}"/>
              </a:ext>
            </a:extLst>
          </p:cNvPr>
          <p:cNvSpPr/>
          <p:nvPr/>
        </p:nvSpPr>
        <p:spPr>
          <a:xfrm>
            <a:off x="5324813" y="4470847"/>
            <a:ext cx="3395919" cy="1030544"/>
          </a:xfrm>
          <a:prstGeom prst="rect">
            <a:avLst/>
          </a:prstGeom>
          <a:ln w="12700">
            <a:solidFill>
              <a:srgbClr val="224E78"/>
            </a:solidFill>
          </a:ln>
        </p:spPr>
        <p:style>
          <a:lnRef idx="1">
            <a:scrgbClr r="0" g="0" b="0"/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t"/>
          <a:lstStyle/>
          <a:p>
            <a:endParaRPr lang="fr-FR" sz="1200" b="1" dirty="0"/>
          </a:p>
          <a:p>
            <a:pPr lvl="0"/>
            <a:r>
              <a:rPr lang="fr-FR" sz="1200" b="1" dirty="0">
                <a:sym typeface="Wingdings"/>
              </a:rPr>
              <a:t> Demi-journée d’échange collectif</a:t>
            </a:r>
            <a:endParaRPr lang="fr-FR" sz="12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200" dirty="0"/>
              <a:t>Membre associé SPACE Gratuit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200" dirty="0"/>
              <a:t>Non-membre 90€ HT</a:t>
            </a:r>
          </a:p>
        </p:txBody>
      </p:sp>
      <p:grpSp>
        <p:nvGrpSpPr>
          <p:cNvPr id="85" name="Groupe 84">
            <a:extLst>
              <a:ext uri="{FF2B5EF4-FFF2-40B4-BE49-F238E27FC236}">
                <a16:creationId xmlns:a16="http://schemas.microsoft.com/office/drawing/2014/main" id="{D4F75D4F-84EA-3F43-989B-BC840C145139}"/>
              </a:ext>
            </a:extLst>
          </p:cNvPr>
          <p:cNvGrpSpPr/>
          <p:nvPr/>
        </p:nvGrpSpPr>
        <p:grpSpPr>
          <a:xfrm>
            <a:off x="5483666" y="4427221"/>
            <a:ext cx="2446218" cy="178799"/>
            <a:chOff x="233084" y="119445"/>
            <a:chExt cx="3325303" cy="178799"/>
          </a:xfrm>
          <a:solidFill>
            <a:srgbClr val="92D050"/>
          </a:solidFill>
        </p:grpSpPr>
        <p:sp>
          <p:nvSpPr>
            <p:cNvPr id="86" name="Rectangle à coins arrondis 85">
              <a:extLst>
                <a:ext uri="{FF2B5EF4-FFF2-40B4-BE49-F238E27FC236}">
                  <a16:creationId xmlns:a16="http://schemas.microsoft.com/office/drawing/2014/main" id="{613B4368-017C-FC4D-91FE-193E26AD4482}"/>
                </a:ext>
              </a:extLst>
            </p:cNvPr>
            <p:cNvSpPr/>
            <p:nvPr/>
          </p:nvSpPr>
          <p:spPr>
            <a:xfrm>
              <a:off x="233084" y="119445"/>
              <a:ext cx="3325303" cy="178799"/>
            </a:xfrm>
            <a:prstGeom prst="roundRect">
              <a:avLst/>
            </a:prstGeom>
            <a:grpFill/>
            <a:effectLst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87" name="ZoneTexte 86">
              <a:extLst>
                <a:ext uri="{FF2B5EF4-FFF2-40B4-BE49-F238E27FC236}">
                  <a16:creationId xmlns:a16="http://schemas.microsoft.com/office/drawing/2014/main" id="{B22F3EEB-3D03-9446-83ED-B5E652637EDF}"/>
                </a:ext>
              </a:extLst>
            </p:cNvPr>
            <p:cNvSpPr txBox="1"/>
            <p:nvPr/>
          </p:nvSpPr>
          <p:spPr>
            <a:xfrm>
              <a:off x="241812" y="128173"/>
              <a:ext cx="3307847" cy="16134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5689" tIns="0" rIns="125689" bIns="0" numCol="1" spcCol="1270" anchor="ctr" anchorCtr="0">
              <a:noAutofit/>
            </a:bodyPr>
            <a:lstStyle/>
            <a:p>
              <a:pPr marL="0" lvl="0" indent="0" algn="l" defTabSz="533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200" b="1" i="1" kern="1200" noProof="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Coûts</a:t>
              </a:r>
              <a:endParaRPr lang="fr-FR" sz="1200" kern="1200" noProof="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88" name="Rectangle 87">
            <a:extLst>
              <a:ext uri="{FF2B5EF4-FFF2-40B4-BE49-F238E27FC236}">
                <a16:creationId xmlns:a16="http://schemas.microsoft.com/office/drawing/2014/main" id="{8F0522AC-6776-644D-B60D-D9995750ED1A}"/>
              </a:ext>
            </a:extLst>
          </p:cNvPr>
          <p:cNvSpPr/>
          <p:nvPr/>
        </p:nvSpPr>
        <p:spPr>
          <a:xfrm>
            <a:off x="5324813" y="1092467"/>
            <a:ext cx="3384472" cy="3251775"/>
          </a:xfrm>
          <a:prstGeom prst="rect">
            <a:avLst/>
          </a:prstGeom>
          <a:ln w="12700">
            <a:solidFill>
              <a:srgbClr val="224E78"/>
            </a:solidFill>
          </a:ln>
        </p:spPr>
        <p:style>
          <a:lnRef idx="1">
            <a:scrgbClr r="0" g="0" b="0"/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t"/>
          <a:lstStyle/>
          <a:p>
            <a:endParaRPr lang="fr-FR" sz="1100" b="1" dirty="0">
              <a:sym typeface="Wingdings"/>
            </a:endParaRPr>
          </a:p>
          <a:p>
            <a:r>
              <a:rPr lang="fr-FR" sz="1100" b="1" dirty="0">
                <a:sym typeface="Wingdings"/>
              </a:rPr>
              <a:t>Table ronde, partage autour de la planification court terme et de son exécution en atelier</a:t>
            </a:r>
          </a:p>
          <a:p>
            <a:endParaRPr lang="fr-FR" sz="1100" b="1" dirty="0">
              <a:sym typeface="Wingding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00" dirty="0">
                <a:sym typeface="Wingdings"/>
              </a:rPr>
              <a:t>Comment effectuer son ordonnancement détaillé ? Quels contraintes techniques prendre en compte 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00" dirty="0">
                <a:sym typeface="Wingdings"/>
              </a:rPr>
              <a:t>Quelles dates mettre sur les OFs 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00" dirty="0">
                <a:sym typeface="Wingdings"/>
              </a:rPr>
              <a:t>La gestion des priorités en atelier : une vraie solution 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00" dirty="0">
                <a:sym typeface="Wingdings"/>
              </a:rPr>
              <a:t>Comment suivre l’exécution de son planning dans l’atelier pour éviter de repousser continuellement les retards 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00" dirty="0">
                <a:sym typeface="Wingdings"/>
              </a:rPr>
              <a:t>Quelles solutions visuelles en atelier 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00" dirty="0">
                <a:sym typeface="Wingdings"/>
              </a:rPr>
              <a:t>Quels rituels et indicateurs associés aux délais 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00" dirty="0">
                <a:sym typeface="Wingdings"/>
              </a:rPr>
              <a:t>Que privilégier : la flexibilité du planning ou son affermissement 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00" dirty="0">
                <a:sym typeface="Wingdings"/>
              </a:rPr>
              <a:t>Que faire des AOG/Urgences 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1100" dirty="0">
              <a:sym typeface="Wingdings"/>
            </a:endParaRPr>
          </a:p>
          <a:p>
            <a:endParaRPr lang="fr-FR" sz="1100" b="1" dirty="0">
              <a:sym typeface="Wingdings"/>
            </a:endParaRPr>
          </a:p>
          <a:p>
            <a:endParaRPr lang="fr-FR" sz="1100" dirty="0"/>
          </a:p>
        </p:txBody>
      </p:sp>
      <p:grpSp>
        <p:nvGrpSpPr>
          <p:cNvPr id="89" name="Groupe 88">
            <a:extLst>
              <a:ext uri="{FF2B5EF4-FFF2-40B4-BE49-F238E27FC236}">
                <a16:creationId xmlns:a16="http://schemas.microsoft.com/office/drawing/2014/main" id="{1768EEF5-0F94-924B-B8A2-066C97CD72E3}"/>
              </a:ext>
            </a:extLst>
          </p:cNvPr>
          <p:cNvGrpSpPr/>
          <p:nvPr/>
        </p:nvGrpSpPr>
        <p:grpSpPr>
          <a:xfrm>
            <a:off x="5404239" y="1009488"/>
            <a:ext cx="2605071" cy="178799"/>
            <a:chOff x="233084" y="119445"/>
            <a:chExt cx="3325303" cy="178799"/>
          </a:xfrm>
          <a:solidFill>
            <a:srgbClr val="009CDF"/>
          </a:solidFill>
        </p:grpSpPr>
        <p:sp>
          <p:nvSpPr>
            <p:cNvPr id="90" name="Rectangle à coins arrondis 89">
              <a:extLst>
                <a:ext uri="{FF2B5EF4-FFF2-40B4-BE49-F238E27FC236}">
                  <a16:creationId xmlns:a16="http://schemas.microsoft.com/office/drawing/2014/main" id="{3878ACB1-5489-914D-A151-0B2E09162017}"/>
                </a:ext>
              </a:extLst>
            </p:cNvPr>
            <p:cNvSpPr/>
            <p:nvPr/>
          </p:nvSpPr>
          <p:spPr>
            <a:xfrm>
              <a:off x="233084" y="119445"/>
              <a:ext cx="3325303" cy="178799"/>
            </a:xfrm>
            <a:prstGeom prst="roundRect">
              <a:avLst/>
            </a:prstGeom>
            <a:grpFill/>
            <a:effectLst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91" name="ZoneTexte 90">
              <a:extLst>
                <a:ext uri="{FF2B5EF4-FFF2-40B4-BE49-F238E27FC236}">
                  <a16:creationId xmlns:a16="http://schemas.microsoft.com/office/drawing/2014/main" id="{A80EE5A9-BCB6-474B-8C23-051E1CBE9CC7}"/>
                </a:ext>
              </a:extLst>
            </p:cNvPr>
            <p:cNvSpPr txBox="1"/>
            <p:nvPr/>
          </p:nvSpPr>
          <p:spPr>
            <a:xfrm>
              <a:off x="241812" y="128173"/>
              <a:ext cx="3307847" cy="16134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5689" tIns="0" rIns="125689" bIns="0" numCol="1" spcCol="1270" anchor="ctr" anchorCtr="0">
              <a:noAutofit/>
            </a:bodyPr>
            <a:lstStyle/>
            <a:p>
              <a:pPr marL="0" lvl="0" indent="0" algn="l" defTabSz="533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200" b="1" i="1" kern="1200" noProof="0" dirty="0">
                  <a:solidFill>
                    <a:schemeClr val="bg1"/>
                  </a:solidFill>
                </a:rPr>
                <a:t>Objectifs</a:t>
              </a:r>
              <a:endParaRPr lang="fr-FR" sz="1200" kern="1200" noProof="0" dirty="0">
                <a:solidFill>
                  <a:schemeClr val="bg1"/>
                </a:solidFill>
              </a:endParaRPr>
            </a:p>
          </p:txBody>
        </p:sp>
      </p:grpSp>
      <p:sp>
        <p:nvSpPr>
          <p:cNvPr id="92" name="ZoneTexte 91">
            <a:extLst>
              <a:ext uri="{FF2B5EF4-FFF2-40B4-BE49-F238E27FC236}">
                <a16:creationId xmlns:a16="http://schemas.microsoft.com/office/drawing/2014/main" id="{869230A3-F805-2548-A62C-CC9296F410F2}"/>
              </a:ext>
            </a:extLst>
          </p:cNvPr>
          <p:cNvSpPr txBox="1"/>
          <p:nvPr/>
        </p:nvSpPr>
        <p:spPr>
          <a:xfrm>
            <a:off x="5324813" y="5627996"/>
            <a:ext cx="3368230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hangingPunct="0"/>
            <a:r>
              <a:rPr lang="fr-FR" sz="900" dirty="0"/>
              <a:t>Association sous la loi du 1</a:t>
            </a:r>
            <a:r>
              <a:rPr lang="fr-FR" sz="900" baseline="30000" dirty="0"/>
              <a:t>er</a:t>
            </a:r>
            <a:r>
              <a:rPr lang="fr-FR" sz="900" dirty="0"/>
              <a:t> juillet 1901 SIRET n° 502 372 956 00040</a:t>
            </a:r>
          </a:p>
          <a:p>
            <a:pPr algn="ctr" hangingPunct="0"/>
            <a:r>
              <a:rPr lang="fr-FR" sz="900" dirty="0"/>
              <a:t>Campus Millénials – Bâtiment Alvé 1</a:t>
            </a:r>
          </a:p>
          <a:p>
            <a:pPr algn="ctr" hangingPunct="0"/>
            <a:r>
              <a:rPr lang="fr-FR" sz="900" dirty="0"/>
              <a:t> Impasse Louis Pueyo- 31700 BLAGNAC</a:t>
            </a:r>
          </a:p>
          <a:p>
            <a:pPr algn="ctr" hangingPunct="0"/>
            <a:r>
              <a:rPr lang="fr-FR" sz="900" dirty="0"/>
              <a:t>tél. +33 (0)5 61 31 07 66</a:t>
            </a:r>
          </a:p>
          <a:p>
            <a:pPr algn="ctr"/>
            <a:r>
              <a:rPr lang="de-DE" sz="900" dirty="0"/>
              <a:t>e-mail  </a:t>
            </a:r>
            <a:r>
              <a:rPr lang="de-DE" sz="900" u="sng" dirty="0"/>
              <a:t>training</a:t>
            </a:r>
            <a:r>
              <a:rPr lang="de-DE" sz="900" u="sng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@space-aero.org</a:t>
            </a:r>
            <a:r>
              <a:rPr lang="fr-FR" sz="9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521023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B81307CC-C8A7-654F-9909-DA2300A7C13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59702" y="228901"/>
            <a:ext cx="653289" cy="624467"/>
          </a:xfrm>
          <a:prstGeom prst="flowChartConnector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05C0368E-A70D-D246-B687-0B1CD1F466D0}"/>
              </a:ext>
            </a:extLst>
          </p:cNvPr>
          <p:cNvSpPr txBox="1"/>
          <p:nvPr/>
        </p:nvSpPr>
        <p:spPr>
          <a:xfrm>
            <a:off x="3580651" y="95325"/>
            <a:ext cx="37853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Préparation Amont</a:t>
            </a:r>
          </a:p>
          <a:p>
            <a:pPr algn="ctr"/>
            <a:r>
              <a:rPr lang="fr-F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Nécessaire afin d’assurer un échange riche</a:t>
            </a:r>
          </a:p>
        </p:txBody>
      </p:sp>
      <p:grpSp>
        <p:nvGrpSpPr>
          <p:cNvPr id="65" name="Grouper 7">
            <a:extLst>
              <a:ext uri="{FF2B5EF4-FFF2-40B4-BE49-F238E27FC236}">
                <a16:creationId xmlns:a16="http://schemas.microsoft.com/office/drawing/2014/main" id="{C8D560D9-24E4-C448-A5C8-CBA9D9083367}"/>
              </a:ext>
            </a:extLst>
          </p:cNvPr>
          <p:cNvGrpSpPr/>
          <p:nvPr/>
        </p:nvGrpSpPr>
        <p:grpSpPr>
          <a:xfrm>
            <a:off x="246585" y="203638"/>
            <a:ext cx="3169791" cy="528052"/>
            <a:chOff x="3012787" y="4036151"/>
            <a:chExt cx="3169791" cy="528052"/>
          </a:xfrm>
        </p:grpSpPr>
        <p:pic>
          <p:nvPicPr>
            <p:cNvPr id="66" name="Picture 1">
              <a:extLst>
                <a:ext uri="{FF2B5EF4-FFF2-40B4-BE49-F238E27FC236}">
                  <a16:creationId xmlns:a16="http://schemas.microsoft.com/office/drawing/2014/main" id="{23D5841D-5962-534B-82B8-E421C25C62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787" y="4036151"/>
              <a:ext cx="1951037" cy="504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" name="ZoneTexte 66">
              <a:extLst>
                <a:ext uri="{FF2B5EF4-FFF2-40B4-BE49-F238E27FC236}">
                  <a16:creationId xmlns:a16="http://schemas.microsoft.com/office/drawing/2014/main" id="{B411E3EB-9A3A-0C47-8D9D-713D0BFD7394}"/>
                </a:ext>
              </a:extLst>
            </p:cNvPr>
            <p:cNvSpPr txBox="1"/>
            <p:nvPr/>
          </p:nvSpPr>
          <p:spPr>
            <a:xfrm>
              <a:off x="4854836" y="4194871"/>
              <a:ext cx="13277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>
                  <a:latin typeface="Avenir Roman"/>
                  <a:cs typeface="Avenir Roman"/>
                </a:rPr>
                <a:t>Share</a:t>
              </a:r>
              <a:endParaRPr lang="fr-FR" sz="1000" dirty="0">
                <a:latin typeface="Avenir Roman"/>
                <a:cs typeface="Avenir Roman"/>
              </a:endParaRPr>
            </a:p>
          </p:txBody>
        </p:sp>
      </p:grpSp>
      <p:pic>
        <p:nvPicPr>
          <p:cNvPr id="68" name="Image 67">
            <a:extLst>
              <a:ext uri="{FF2B5EF4-FFF2-40B4-BE49-F238E27FC236}">
                <a16:creationId xmlns:a16="http://schemas.microsoft.com/office/drawing/2014/main" id="{5DA43880-A635-2040-930F-011E064773D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1897" y="151160"/>
            <a:ext cx="321108" cy="321108"/>
          </a:xfrm>
          <a:prstGeom prst="rect">
            <a:avLst/>
          </a:prstGeom>
        </p:spPr>
      </p:pic>
      <p:cxnSp>
        <p:nvCxnSpPr>
          <p:cNvPr id="56" name="Connecteur droit 55">
            <a:extLst>
              <a:ext uri="{FF2B5EF4-FFF2-40B4-BE49-F238E27FC236}">
                <a16:creationId xmlns:a16="http://schemas.microsoft.com/office/drawing/2014/main" id="{A7D16E5E-AA0D-2D48-9C15-E42B5AC73A8C}"/>
              </a:ext>
            </a:extLst>
          </p:cNvPr>
          <p:cNvCxnSpPr>
            <a:cxnSpLocks/>
          </p:cNvCxnSpPr>
          <p:nvPr/>
        </p:nvCxnSpPr>
        <p:spPr>
          <a:xfrm>
            <a:off x="370567" y="827968"/>
            <a:ext cx="8103080" cy="0"/>
          </a:xfrm>
          <a:prstGeom prst="line">
            <a:avLst/>
          </a:prstGeom>
          <a:ln>
            <a:solidFill>
              <a:srgbClr val="224E7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Rectangle 71">
            <a:extLst>
              <a:ext uri="{FF2B5EF4-FFF2-40B4-BE49-F238E27FC236}">
                <a16:creationId xmlns:a16="http://schemas.microsoft.com/office/drawing/2014/main" id="{09B22466-DB95-7744-9943-D9B7DFFC069D}"/>
              </a:ext>
            </a:extLst>
          </p:cNvPr>
          <p:cNvSpPr/>
          <p:nvPr/>
        </p:nvSpPr>
        <p:spPr>
          <a:xfrm>
            <a:off x="367471" y="1116838"/>
            <a:ext cx="4091640" cy="5012499"/>
          </a:xfrm>
          <a:prstGeom prst="rect">
            <a:avLst/>
          </a:prstGeom>
          <a:ln w="12700">
            <a:solidFill>
              <a:srgbClr val="224E78"/>
            </a:solidFill>
          </a:ln>
        </p:spPr>
        <p:style>
          <a:lnRef idx="1">
            <a:scrgbClr r="0" g="0" b="0"/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marL="171450" indent="-171450">
              <a:buFont typeface="Wingdings" pitchFamily="2" charset="2"/>
              <a:buChar char="à"/>
            </a:pPr>
            <a:endParaRPr lang="fr-FR" sz="1200" i="1" dirty="0"/>
          </a:p>
          <a:p>
            <a:pPr marL="171450" indent="-171450">
              <a:buFont typeface="Wingdings" pitchFamily="2" charset="2"/>
              <a:buChar char="à"/>
            </a:pPr>
            <a:r>
              <a:rPr lang="fr-FR" sz="1200" i="1" dirty="0"/>
              <a:t>Préciser ici les points de difficulté que vous rencontrez actuellement sur le thème choisi, entre autres :</a:t>
            </a:r>
          </a:p>
          <a:p>
            <a:pPr marL="171450" indent="-171450">
              <a:buFont typeface="Wingdings" pitchFamily="2" charset="2"/>
              <a:buChar char="à"/>
            </a:pPr>
            <a:endParaRPr lang="fr-FR" sz="1200" i="1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sz="1200" i="1" dirty="0"/>
              <a:t>Problèmes de méthode, process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sz="1200" i="1" dirty="0"/>
              <a:t>Conduite du changement difficile, trop longue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sz="1200" i="1" dirty="0"/>
              <a:t>Essoufflement des rituels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sz="1200" i="1" dirty="0"/>
              <a:t>Problèmes de compétences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sz="1200" i="1" dirty="0"/>
              <a:t>Indicateurs non utilisé ou non pertinents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sz="1200" i="1" dirty="0"/>
              <a:t>Manque d’implication ou d’autonomie des acteurs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sz="1200" i="1" dirty="0"/>
              <a:t>Problème de mise en application des méthodes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sz="1200" i="1" dirty="0"/>
              <a:t>Organisation non efficace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fr-FR" sz="1200" i="1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sz="1200" i="1" dirty="0"/>
              <a:t>Autre…….</a:t>
            </a:r>
          </a:p>
          <a:p>
            <a:pPr marL="171450" indent="-171450">
              <a:buFont typeface="Wingdings" pitchFamily="2" charset="2"/>
              <a:buChar char="à"/>
            </a:pPr>
            <a:endParaRPr lang="fr-FR" sz="1200" dirty="0"/>
          </a:p>
          <a:p>
            <a:pPr marL="171450" indent="-171450">
              <a:buFont typeface="Wingdings" pitchFamily="2" charset="2"/>
              <a:buChar char="à"/>
            </a:pPr>
            <a:endParaRPr lang="fr-FR" sz="1200" dirty="0"/>
          </a:p>
        </p:txBody>
      </p:sp>
      <p:grpSp>
        <p:nvGrpSpPr>
          <p:cNvPr id="73" name="Groupe 72">
            <a:extLst>
              <a:ext uri="{FF2B5EF4-FFF2-40B4-BE49-F238E27FC236}">
                <a16:creationId xmlns:a16="http://schemas.microsoft.com/office/drawing/2014/main" id="{3BEF932E-62FD-C841-9741-4FB391F2C675}"/>
              </a:ext>
            </a:extLst>
          </p:cNvPr>
          <p:cNvGrpSpPr/>
          <p:nvPr/>
        </p:nvGrpSpPr>
        <p:grpSpPr>
          <a:xfrm>
            <a:off x="499429" y="1012803"/>
            <a:ext cx="3325303" cy="178799"/>
            <a:chOff x="233084" y="119445"/>
            <a:chExt cx="3325303" cy="178799"/>
          </a:xfrm>
          <a:solidFill>
            <a:srgbClr val="FF0000"/>
          </a:solidFill>
        </p:grpSpPr>
        <p:sp>
          <p:nvSpPr>
            <p:cNvPr id="74" name="Rectangle à coins arrondis 73">
              <a:extLst>
                <a:ext uri="{FF2B5EF4-FFF2-40B4-BE49-F238E27FC236}">
                  <a16:creationId xmlns:a16="http://schemas.microsoft.com/office/drawing/2014/main" id="{0B798A04-0D02-AF47-B80F-310E081EB8C4}"/>
                </a:ext>
              </a:extLst>
            </p:cNvPr>
            <p:cNvSpPr/>
            <p:nvPr/>
          </p:nvSpPr>
          <p:spPr>
            <a:xfrm>
              <a:off x="233084" y="119445"/>
              <a:ext cx="3325303" cy="178799"/>
            </a:xfrm>
            <a:prstGeom prst="roundRect">
              <a:avLst/>
            </a:prstGeom>
            <a:grpFill/>
            <a:effectLst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75" name="ZoneTexte 74">
              <a:extLst>
                <a:ext uri="{FF2B5EF4-FFF2-40B4-BE49-F238E27FC236}">
                  <a16:creationId xmlns:a16="http://schemas.microsoft.com/office/drawing/2014/main" id="{54934D4B-E0AF-1D46-B196-8C8F10E0CDF3}"/>
                </a:ext>
              </a:extLst>
            </p:cNvPr>
            <p:cNvSpPr txBox="1"/>
            <p:nvPr/>
          </p:nvSpPr>
          <p:spPr>
            <a:xfrm>
              <a:off x="241812" y="128173"/>
              <a:ext cx="3307847" cy="16134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5689" tIns="0" rIns="125689" bIns="0" numCol="1" spcCol="1270" anchor="ctr" anchorCtr="0">
              <a:noAutofit/>
            </a:bodyPr>
            <a:lstStyle/>
            <a:p>
              <a:pPr marL="0" lvl="0" indent="0" algn="l" defTabSz="533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200" b="1" i="1" kern="1200" noProof="0" dirty="0">
                  <a:solidFill>
                    <a:schemeClr val="bg1"/>
                  </a:solidFill>
                </a:rPr>
                <a:t>Points de difficultés rencontrés</a:t>
              </a:r>
              <a:endParaRPr lang="fr-FR" sz="1200" kern="1200" noProof="0" dirty="0">
                <a:solidFill>
                  <a:schemeClr val="bg1"/>
                </a:solidFill>
              </a:endParaRPr>
            </a:p>
          </p:txBody>
        </p:sp>
      </p:grpSp>
      <p:sp>
        <p:nvSpPr>
          <p:cNvPr id="88" name="Rectangle 87">
            <a:extLst>
              <a:ext uri="{FF2B5EF4-FFF2-40B4-BE49-F238E27FC236}">
                <a16:creationId xmlns:a16="http://schemas.microsoft.com/office/drawing/2014/main" id="{8F0522AC-6776-644D-B60D-D9995750ED1A}"/>
              </a:ext>
            </a:extLst>
          </p:cNvPr>
          <p:cNvSpPr/>
          <p:nvPr/>
        </p:nvSpPr>
        <p:spPr>
          <a:xfrm>
            <a:off x="4752622" y="1092467"/>
            <a:ext cx="3956663" cy="5036871"/>
          </a:xfrm>
          <a:prstGeom prst="rect">
            <a:avLst/>
          </a:prstGeom>
          <a:ln w="12700">
            <a:solidFill>
              <a:srgbClr val="224E78"/>
            </a:solidFill>
          </a:ln>
        </p:spPr>
        <p:style>
          <a:lnRef idx="1">
            <a:scrgbClr r="0" g="0" b="0"/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endParaRPr lang="fr-FR" sz="1200" b="1" dirty="0">
              <a:sym typeface="Wingdings"/>
            </a:endParaRPr>
          </a:p>
          <a:p>
            <a:pPr marL="171450" indent="-171450">
              <a:buFont typeface="Wingdings" pitchFamily="2" charset="2"/>
              <a:buChar char="à"/>
            </a:pPr>
            <a:r>
              <a:rPr lang="fr-FR" sz="1200" i="1" dirty="0"/>
              <a:t>Préciser </a:t>
            </a:r>
            <a:r>
              <a:rPr lang="fr-FR" sz="1200" i="1" dirty="0" err="1"/>
              <a:t>içi</a:t>
            </a:r>
            <a:r>
              <a:rPr lang="fr-FR" sz="1200" i="1" dirty="0"/>
              <a:t> les points forts qui vous ont permis de bien déployer la démarche</a:t>
            </a:r>
            <a:endParaRPr lang="fr-FR" sz="1200" b="1" i="1" dirty="0">
              <a:sym typeface="Wingdings"/>
            </a:endParaRPr>
          </a:p>
          <a:p>
            <a:endParaRPr lang="fr-FR" sz="1200" dirty="0"/>
          </a:p>
        </p:txBody>
      </p:sp>
      <p:sp>
        <p:nvSpPr>
          <p:cNvPr id="91" name="ZoneTexte 90">
            <a:extLst>
              <a:ext uri="{FF2B5EF4-FFF2-40B4-BE49-F238E27FC236}">
                <a16:creationId xmlns:a16="http://schemas.microsoft.com/office/drawing/2014/main" id="{A80EE5A9-BCB6-474B-8C23-051E1CBE9CC7}"/>
              </a:ext>
            </a:extLst>
          </p:cNvPr>
          <p:cNvSpPr txBox="1"/>
          <p:nvPr/>
        </p:nvSpPr>
        <p:spPr>
          <a:xfrm>
            <a:off x="4912867" y="1012803"/>
            <a:ext cx="3360782" cy="18939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5689" tIns="0" rIns="125689" bIns="0" numCol="1" spcCol="1270" anchor="ctr" anchorCtr="0">
            <a:noAutofit/>
          </a:bodyPr>
          <a:lstStyle/>
          <a:p>
            <a:pPr marL="0" lvl="0" indent="0" algn="l" defTabSz="5334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200" b="1" i="1" kern="1200" noProof="0" dirty="0">
                <a:solidFill>
                  <a:schemeClr val="bg1"/>
                </a:solidFill>
              </a:rPr>
              <a:t>Points forts et fonctionnels</a:t>
            </a:r>
            <a:endParaRPr lang="fr-FR" sz="1200" kern="1200" noProof="0" dirty="0">
              <a:solidFill>
                <a:schemeClr val="bg1"/>
              </a:solidFill>
            </a:endParaRP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AA55C525-E384-7248-9BF4-4EE8E5510F54}"/>
              </a:ext>
            </a:extLst>
          </p:cNvPr>
          <p:cNvSpPr txBox="1"/>
          <p:nvPr/>
        </p:nvSpPr>
        <p:spPr>
          <a:xfrm>
            <a:off x="8185896" y="6286500"/>
            <a:ext cx="630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p1/3</a:t>
            </a:r>
          </a:p>
        </p:txBody>
      </p:sp>
    </p:spTree>
    <p:extLst>
      <p:ext uri="{BB962C8B-B14F-4D97-AF65-F5344CB8AC3E}">
        <p14:creationId xmlns:p14="http://schemas.microsoft.com/office/powerpoint/2010/main" val="13252208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C757AABA-8199-5E47-A043-46AC13DBFEE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9429" y="1307530"/>
            <a:ext cx="8087938" cy="47723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B81307CC-C8A7-654F-9909-DA2300A7C13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59702" y="228901"/>
            <a:ext cx="653289" cy="624467"/>
          </a:xfrm>
          <a:prstGeom prst="flowChartConnector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05C0368E-A70D-D246-B687-0B1CD1F466D0}"/>
              </a:ext>
            </a:extLst>
          </p:cNvPr>
          <p:cNvSpPr txBox="1"/>
          <p:nvPr/>
        </p:nvSpPr>
        <p:spPr>
          <a:xfrm>
            <a:off x="3580651" y="95325"/>
            <a:ext cx="37853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Préparation Amont</a:t>
            </a:r>
          </a:p>
          <a:p>
            <a:pPr algn="ctr"/>
            <a:r>
              <a:rPr lang="fr-F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Nécessaire afin d’assurer un échange riche</a:t>
            </a:r>
          </a:p>
        </p:txBody>
      </p:sp>
      <p:grpSp>
        <p:nvGrpSpPr>
          <p:cNvPr id="65" name="Grouper 7">
            <a:extLst>
              <a:ext uri="{FF2B5EF4-FFF2-40B4-BE49-F238E27FC236}">
                <a16:creationId xmlns:a16="http://schemas.microsoft.com/office/drawing/2014/main" id="{C8D560D9-24E4-C448-A5C8-CBA9D9083367}"/>
              </a:ext>
            </a:extLst>
          </p:cNvPr>
          <p:cNvGrpSpPr/>
          <p:nvPr/>
        </p:nvGrpSpPr>
        <p:grpSpPr>
          <a:xfrm>
            <a:off x="246585" y="203638"/>
            <a:ext cx="3169791" cy="528052"/>
            <a:chOff x="3012787" y="4036151"/>
            <a:chExt cx="3169791" cy="528052"/>
          </a:xfrm>
        </p:grpSpPr>
        <p:pic>
          <p:nvPicPr>
            <p:cNvPr id="66" name="Picture 1">
              <a:extLst>
                <a:ext uri="{FF2B5EF4-FFF2-40B4-BE49-F238E27FC236}">
                  <a16:creationId xmlns:a16="http://schemas.microsoft.com/office/drawing/2014/main" id="{23D5841D-5962-534B-82B8-E421C25C62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787" y="4036151"/>
              <a:ext cx="1951037" cy="504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" name="ZoneTexte 66">
              <a:extLst>
                <a:ext uri="{FF2B5EF4-FFF2-40B4-BE49-F238E27FC236}">
                  <a16:creationId xmlns:a16="http://schemas.microsoft.com/office/drawing/2014/main" id="{B411E3EB-9A3A-0C47-8D9D-713D0BFD7394}"/>
                </a:ext>
              </a:extLst>
            </p:cNvPr>
            <p:cNvSpPr txBox="1"/>
            <p:nvPr/>
          </p:nvSpPr>
          <p:spPr>
            <a:xfrm>
              <a:off x="4854836" y="4194871"/>
              <a:ext cx="13277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>
                  <a:latin typeface="Avenir Roman"/>
                  <a:cs typeface="Avenir Roman"/>
                </a:rPr>
                <a:t>Share</a:t>
              </a:r>
              <a:endParaRPr lang="fr-FR" sz="1000" dirty="0">
                <a:latin typeface="Avenir Roman"/>
                <a:cs typeface="Avenir Roman"/>
              </a:endParaRPr>
            </a:p>
          </p:txBody>
        </p:sp>
      </p:grpSp>
      <p:pic>
        <p:nvPicPr>
          <p:cNvPr id="68" name="Image 67">
            <a:extLst>
              <a:ext uri="{FF2B5EF4-FFF2-40B4-BE49-F238E27FC236}">
                <a16:creationId xmlns:a16="http://schemas.microsoft.com/office/drawing/2014/main" id="{5DA43880-A635-2040-930F-011E064773D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1897" y="151160"/>
            <a:ext cx="321108" cy="321108"/>
          </a:xfrm>
          <a:prstGeom prst="rect">
            <a:avLst/>
          </a:prstGeom>
        </p:spPr>
      </p:pic>
      <p:cxnSp>
        <p:nvCxnSpPr>
          <p:cNvPr id="56" name="Connecteur droit 55">
            <a:extLst>
              <a:ext uri="{FF2B5EF4-FFF2-40B4-BE49-F238E27FC236}">
                <a16:creationId xmlns:a16="http://schemas.microsoft.com/office/drawing/2014/main" id="{A7D16E5E-AA0D-2D48-9C15-E42B5AC73A8C}"/>
              </a:ext>
            </a:extLst>
          </p:cNvPr>
          <p:cNvCxnSpPr>
            <a:cxnSpLocks/>
          </p:cNvCxnSpPr>
          <p:nvPr/>
        </p:nvCxnSpPr>
        <p:spPr>
          <a:xfrm>
            <a:off x="370567" y="827968"/>
            <a:ext cx="8103080" cy="0"/>
          </a:xfrm>
          <a:prstGeom prst="line">
            <a:avLst/>
          </a:prstGeom>
          <a:ln>
            <a:solidFill>
              <a:srgbClr val="224E7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Rectangle 71">
            <a:extLst>
              <a:ext uri="{FF2B5EF4-FFF2-40B4-BE49-F238E27FC236}">
                <a16:creationId xmlns:a16="http://schemas.microsoft.com/office/drawing/2014/main" id="{09B22466-DB95-7744-9943-D9B7DFFC069D}"/>
              </a:ext>
            </a:extLst>
          </p:cNvPr>
          <p:cNvSpPr/>
          <p:nvPr/>
        </p:nvSpPr>
        <p:spPr>
          <a:xfrm>
            <a:off x="367471" y="1190864"/>
            <a:ext cx="8445520" cy="5012499"/>
          </a:xfrm>
          <a:prstGeom prst="rect">
            <a:avLst/>
          </a:prstGeom>
          <a:noFill/>
          <a:ln w="12700">
            <a:solidFill>
              <a:srgbClr val="224E78"/>
            </a:solidFill>
          </a:ln>
        </p:spPr>
        <p:style>
          <a:lnRef idx="1">
            <a:scrgbClr r="0" g="0" b="0"/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marL="171450" indent="-171450">
              <a:buFont typeface="Wingdings" pitchFamily="2" charset="2"/>
              <a:buChar char="à"/>
            </a:pPr>
            <a:endParaRPr lang="fr-FR" sz="1200" i="1" dirty="0"/>
          </a:p>
          <a:p>
            <a:pPr marL="171450" indent="-171450">
              <a:buFont typeface="Wingdings" pitchFamily="2" charset="2"/>
              <a:buChar char="à"/>
            </a:pPr>
            <a:endParaRPr lang="fr-FR" sz="1200" i="1" dirty="0"/>
          </a:p>
          <a:p>
            <a:pPr marL="171450" indent="-171450">
              <a:buFont typeface="Wingdings" pitchFamily="2" charset="2"/>
              <a:buChar char="à"/>
            </a:pPr>
            <a:endParaRPr lang="fr-FR" sz="1200" dirty="0"/>
          </a:p>
          <a:p>
            <a:pPr marL="171450" indent="-171450">
              <a:buFont typeface="Wingdings" pitchFamily="2" charset="2"/>
              <a:buChar char="à"/>
            </a:pPr>
            <a:endParaRPr lang="fr-FR" sz="1200" dirty="0"/>
          </a:p>
        </p:txBody>
      </p:sp>
      <p:grpSp>
        <p:nvGrpSpPr>
          <p:cNvPr id="73" name="Groupe 72">
            <a:extLst>
              <a:ext uri="{FF2B5EF4-FFF2-40B4-BE49-F238E27FC236}">
                <a16:creationId xmlns:a16="http://schemas.microsoft.com/office/drawing/2014/main" id="{3BEF932E-62FD-C841-9741-4FB391F2C675}"/>
              </a:ext>
            </a:extLst>
          </p:cNvPr>
          <p:cNvGrpSpPr/>
          <p:nvPr/>
        </p:nvGrpSpPr>
        <p:grpSpPr>
          <a:xfrm>
            <a:off x="499429" y="1086829"/>
            <a:ext cx="3325303" cy="178799"/>
            <a:chOff x="233084" y="119445"/>
            <a:chExt cx="3325303" cy="178799"/>
          </a:xfrm>
          <a:solidFill>
            <a:srgbClr val="92D050"/>
          </a:solidFill>
        </p:grpSpPr>
        <p:sp>
          <p:nvSpPr>
            <p:cNvPr id="74" name="Rectangle à coins arrondis 73">
              <a:extLst>
                <a:ext uri="{FF2B5EF4-FFF2-40B4-BE49-F238E27FC236}">
                  <a16:creationId xmlns:a16="http://schemas.microsoft.com/office/drawing/2014/main" id="{0B798A04-0D02-AF47-B80F-310E081EB8C4}"/>
                </a:ext>
              </a:extLst>
            </p:cNvPr>
            <p:cNvSpPr/>
            <p:nvPr/>
          </p:nvSpPr>
          <p:spPr>
            <a:xfrm>
              <a:off x="233084" y="119445"/>
              <a:ext cx="3325303" cy="178799"/>
            </a:xfrm>
            <a:prstGeom prst="roundRect">
              <a:avLst/>
            </a:prstGeom>
            <a:grpFill/>
            <a:effectLst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75" name="ZoneTexte 74">
              <a:extLst>
                <a:ext uri="{FF2B5EF4-FFF2-40B4-BE49-F238E27FC236}">
                  <a16:creationId xmlns:a16="http://schemas.microsoft.com/office/drawing/2014/main" id="{54934D4B-E0AF-1D46-B196-8C8F10E0CDF3}"/>
                </a:ext>
              </a:extLst>
            </p:cNvPr>
            <p:cNvSpPr txBox="1"/>
            <p:nvPr/>
          </p:nvSpPr>
          <p:spPr>
            <a:xfrm>
              <a:off x="241812" y="128173"/>
              <a:ext cx="3307847" cy="16134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5689" tIns="0" rIns="125689" bIns="0" numCol="1" spcCol="1270" anchor="ctr" anchorCtr="0">
              <a:noAutofit/>
            </a:bodyPr>
            <a:lstStyle/>
            <a:p>
              <a:pPr marL="0" lvl="0" indent="0" algn="l" defTabSz="533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200" b="1" i="1" kern="1200" noProof="0" dirty="0">
                  <a:solidFill>
                    <a:schemeClr val="bg1"/>
                  </a:solidFill>
                </a:rPr>
                <a:t>Illustrations de l’entreprise sur le thème </a:t>
              </a:r>
              <a:endParaRPr lang="fr-FR" sz="1200" kern="1200" noProof="0" dirty="0">
                <a:solidFill>
                  <a:schemeClr val="bg1"/>
                </a:solidFill>
              </a:endParaRP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007E62DF-C328-5E48-A7FF-D1EE78B3BADF}"/>
              </a:ext>
            </a:extLst>
          </p:cNvPr>
          <p:cNvSpPr/>
          <p:nvPr/>
        </p:nvSpPr>
        <p:spPr>
          <a:xfrm>
            <a:off x="1485948" y="3001182"/>
            <a:ext cx="721423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 pitchFamily="2" charset="2"/>
              <a:buChar char="à"/>
            </a:pPr>
            <a:r>
              <a:rPr lang="fr-FR" sz="1200" i="1" dirty="0"/>
              <a:t>Mise en contexte</a:t>
            </a:r>
            <a:r>
              <a:rPr lang="fr-FR" sz="1200" b="1" i="1" dirty="0"/>
              <a:t> industriel.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D1B75742-71D3-DB40-B407-F6B1658BCF44}"/>
              </a:ext>
            </a:extLst>
          </p:cNvPr>
          <p:cNvSpPr txBox="1"/>
          <p:nvPr/>
        </p:nvSpPr>
        <p:spPr>
          <a:xfrm>
            <a:off x="8257333" y="6315075"/>
            <a:ext cx="630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p2/3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A28DE9BA-159A-054F-B0E5-87277EC33329}"/>
              </a:ext>
            </a:extLst>
          </p:cNvPr>
          <p:cNvSpPr txBox="1"/>
          <p:nvPr/>
        </p:nvSpPr>
        <p:spPr>
          <a:xfrm>
            <a:off x="6029326" y="4783383"/>
            <a:ext cx="1008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Page 1/2</a:t>
            </a:r>
          </a:p>
        </p:txBody>
      </p:sp>
    </p:spTree>
    <p:extLst>
      <p:ext uri="{BB962C8B-B14F-4D97-AF65-F5344CB8AC3E}">
        <p14:creationId xmlns:p14="http://schemas.microsoft.com/office/powerpoint/2010/main" val="20364352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C757AABA-8199-5E47-A043-46AC13DBFEE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9429" y="1307530"/>
            <a:ext cx="8087938" cy="47723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B81307CC-C8A7-654F-9909-DA2300A7C13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59702" y="228901"/>
            <a:ext cx="653289" cy="624467"/>
          </a:xfrm>
          <a:prstGeom prst="flowChartConnector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05C0368E-A70D-D246-B687-0B1CD1F466D0}"/>
              </a:ext>
            </a:extLst>
          </p:cNvPr>
          <p:cNvSpPr txBox="1"/>
          <p:nvPr/>
        </p:nvSpPr>
        <p:spPr>
          <a:xfrm>
            <a:off x="3580651" y="95325"/>
            <a:ext cx="37853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Préparation Amont</a:t>
            </a:r>
          </a:p>
          <a:p>
            <a:pPr algn="ctr"/>
            <a:r>
              <a:rPr lang="fr-F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Nécessaire afin d’assurer un échange riche</a:t>
            </a:r>
          </a:p>
        </p:txBody>
      </p:sp>
      <p:grpSp>
        <p:nvGrpSpPr>
          <p:cNvPr id="65" name="Grouper 7">
            <a:extLst>
              <a:ext uri="{FF2B5EF4-FFF2-40B4-BE49-F238E27FC236}">
                <a16:creationId xmlns:a16="http://schemas.microsoft.com/office/drawing/2014/main" id="{C8D560D9-24E4-C448-A5C8-CBA9D9083367}"/>
              </a:ext>
            </a:extLst>
          </p:cNvPr>
          <p:cNvGrpSpPr/>
          <p:nvPr/>
        </p:nvGrpSpPr>
        <p:grpSpPr>
          <a:xfrm>
            <a:off x="246585" y="203638"/>
            <a:ext cx="3169791" cy="528052"/>
            <a:chOff x="3012787" y="4036151"/>
            <a:chExt cx="3169791" cy="528052"/>
          </a:xfrm>
        </p:grpSpPr>
        <p:pic>
          <p:nvPicPr>
            <p:cNvPr id="66" name="Picture 1">
              <a:extLst>
                <a:ext uri="{FF2B5EF4-FFF2-40B4-BE49-F238E27FC236}">
                  <a16:creationId xmlns:a16="http://schemas.microsoft.com/office/drawing/2014/main" id="{23D5841D-5962-534B-82B8-E421C25C62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787" y="4036151"/>
              <a:ext cx="1951037" cy="504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" name="ZoneTexte 66">
              <a:extLst>
                <a:ext uri="{FF2B5EF4-FFF2-40B4-BE49-F238E27FC236}">
                  <a16:creationId xmlns:a16="http://schemas.microsoft.com/office/drawing/2014/main" id="{B411E3EB-9A3A-0C47-8D9D-713D0BFD7394}"/>
                </a:ext>
              </a:extLst>
            </p:cNvPr>
            <p:cNvSpPr txBox="1"/>
            <p:nvPr/>
          </p:nvSpPr>
          <p:spPr>
            <a:xfrm>
              <a:off x="4854836" y="4194871"/>
              <a:ext cx="13277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>
                  <a:latin typeface="Avenir Roman"/>
                  <a:cs typeface="Avenir Roman"/>
                </a:rPr>
                <a:t>Share</a:t>
              </a:r>
              <a:endParaRPr lang="fr-FR" sz="1000" dirty="0">
                <a:latin typeface="Avenir Roman"/>
                <a:cs typeface="Avenir Roman"/>
              </a:endParaRPr>
            </a:p>
          </p:txBody>
        </p:sp>
      </p:grpSp>
      <p:pic>
        <p:nvPicPr>
          <p:cNvPr id="68" name="Image 67">
            <a:extLst>
              <a:ext uri="{FF2B5EF4-FFF2-40B4-BE49-F238E27FC236}">
                <a16:creationId xmlns:a16="http://schemas.microsoft.com/office/drawing/2014/main" id="{5DA43880-A635-2040-930F-011E064773D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1897" y="151160"/>
            <a:ext cx="321108" cy="321108"/>
          </a:xfrm>
          <a:prstGeom prst="rect">
            <a:avLst/>
          </a:prstGeom>
        </p:spPr>
      </p:pic>
      <p:cxnSp>
        <p:nvCxnSpPr>
          <p:cNvPr id="56" name="Connecteur droit 55">
            <a:extLst>
              <a:ext uri="{FF2B5EF4-FFF2-40B4-BE49-F238E27FC236}">
                <a16:creationId xmlns:a16="http://schemas.microsoft.com/office/drawing/2014/main" id="{A7D16E5E-AA0D-2D48-9C15-E42B5AC73A8C}"/>
              </a:ext>
            </a:extLst>
          </p:cNvPr>
          <p:cNvCxnSpPr>
            <a:cxnSpLocks/>
          </p:cNvCxnSpPr>
          <p:nvPr/>
        </p:nvCxnSpPr>
        <p:spPr>
          <a:xfrm>
            <a:off x="370567" y="827968"/>
            <a:ext cx="8103080" cy="0"/>
          </a:xfrm>
          <a:prstGeom prst="line">
            <a:avLst/>
          </a:prstGeom>
          <a:ln>
            <a:solidFill>
              <a:srgbClr val="224E7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Rectangle 71">
            <a:extLst>
              <a:ext uri="{FF2B5EF4-FFF2-40B4-BE49-F238E27FC236}">
                <a16:creationId xmlns:a16="http://schemas.microsoft.com/office/drawing/2014/main" id="{09B22466-DB95-7744-9943-D9B7DFFC069D}"/>
              </a:ext>
            </a:extLst>
          </p:cNvPr>
          <p:cNvSpPr/>
          <p:nvPr/>
        </p:nvSpPr>
        <p:spPr>
          <a:xfrm>
            <a:off x="367471" y="1190864"/>
            <a:ext cx="8445520" cy="5012499"/>
          </a:xfrm>
          <a:prstGeom prst="rect">
            <a:avLst/>
          </a:prstGeom>
          <a:noFill/>
          <a:ln w="12700">
            <a:solidFill>
              <a:srgbClr val="224E78"/>
            </a:solidFill>
          </a:ln>
        </p:spPr>
        <p:style>
          <a:lnRef idx="1">
            <a:scrgbClr r="0" g="0" b="0"/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marL="171450" indent="-171450">
              <a:buFont typeface="Wingdings" pitchFamily="2" charset="2"/>
              <a:buChar char="à"/>
            </a:pPr>
            <a:endParaRPr lang="fr-FR" sz="1200" i="1" dirty="0"/>
          </a:p>
          <a:p>
            <a:pPr marL="171450" indent="-171450">
              <a:buFont typeface="Wingdings" pitchFamily="2" charset="2"/>
              <a:buChar char="à"/>
            </a:pPr>
            <a:endParaRPr lang="fr-FR" sz="1200" i="1" dirty="0"/>
          </a:p>
          <a:p>
            <a:pPr marL="171450" indent="-171450">
              <a:buFont typeface="Wingdings" pitchFamily="2" charset="2"/>
              <a:buChar char="à"/>
            </a:pPr>
            <a:endParaRPr lang="fr-FR" sz="1200" dirty="0"/>
          </a:p>
          <a:p>
            <a:pPr marL="171450" indent="-171450">
              <a:buFont typeface="Wingdings" pitchFamily="2" charset="2"/>
              <a:buChar char="à"/>
            </a:pPr>
            <a:endParaRPr lang="fr-FR" sz="1200" dirty="0"/>
          </a:p>
        </p:txBody>
      </p:sp>
      <p:grpSp>
        <p:nvGrpSpPr>
          <p:cNvPr id="73" name="Groupe 72">
            <a:extLst>
              <a:ext uri="{FF2B5EF4-FFF2-40B4-BE49-F238E27FC236}">
                <a16:creationId xmlns:a16="http://schemas.microsoft.com/office/drawing/2014/main" id="{3BEF932E-62FD-C841-9741-4FB391F2C675}"/>
              </a:ext>
            </a:extLst>
          </p:cNvPr>
          <p:cNvGrpSpPr/>
          <p:nvPr/>
        </p:nvGrpSpPr>
        <p:grpSpPr>
          <a:xfrm>
            <a:off x="499429" y="1086829"/>
            <a:ext cx="3325303" cy="178799"/>
            <a:chOff x="233084" y="119445"/>
            <a:chExt cx="3325303" cy="178799"/>
          </a:xfrm>
          <a:solidFill>
            <a:srgbClr val="92D050"/>
          </a:solidFill>
        </p:grpSpPr>
        <p:sp>
          <p:nvSpPr>
            <p:cNvPr id="74" name="Rectangle à coins arrondis 73">
              <a:extLst>
                <a:ext uri="{FF2B5EF4-FFF2-40B4-BE49-F238E27FC236}">
                  <a16:creationId xmlns:a16="http://schemas.microsoft.com/office/drawing/2014/main" id="{0B798A04-0D02-AF47-B80F-310E081EB8C4}"/>
                </a:ext>
              </a:extLst>
            </p:cNvPr>
            <p:cNvSpPr/>
            <p:nvPr/>
          </p:nvSpPr>
          <p:spPr>
            <a:xfrm>
              <a:off x="233084" y="119445"/>
              <a:ext cx="3325303" cy="178799"/>
            </a:xfrm>
            <a:prstGeom prst="roundRect">
              <a:avLst/>
            </a:prstGeom>
            <a:grpFill/>
            <a:effectLst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75" name="ZoneTexte 74">
              <a:extLst>
                <a:ext uri="{FF2B5EF4-FFF2-40B4-BE49-F238E27FC236}">
                  <a16:creationId xmlns:a16="http://schemas.microsoft.com/office/drawing/2014/main" id="{54934D4B-E0AF-1D46-B196-8C8F10E0CDF3}"/>
                </a:ext>
              </a:extLst>
            </p:cNvPr>
            <p:cNvSpPr txBox="1"/>
            <p:nvPr/>
          </p:nvSpPr>
          <p:spPr>
            <a:xfrm>
              <a:off x="241812" y="128173"/>
              <a:ext cx="3307847" cy="16134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5689" tIns="0" rIns="125689" bIns="0" numCol="1" spcCol="1270" anchor="ctr" anchorCtr="0">
              <a:noAutofit/>
            </a:bodyPr>
            <a:lstStyle/>
            <a:p>
              <a:pPr marL="0" lvl="0" indent="0" algn="l" defTabSz="533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200" b="1" i="1" kern="1200" noProof="0" dirty="0">
                  <a:solidFill>
                    <a:schemeClr val="bg1"/>
                  </a:solidFill>
                </a:rPr>
                <a:t>Illustrations de l’entreprise sur le thème </a:t>
              </a:r>
              <a:endParaRPr lang="fr-FR" sz="1200" kern="1200" noProof="0" dirty="0">
                <a:solidFill>
                  <a:schemeClr val="bg1"/>
                </a:solidFill>
              </a:endParaRP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007E62DF-C328-5E48-A7FF-D1EE78B3BADF}"/>
              </a:ext>
            </a:extLst>
          </p:cNvPr>
          <p:cNvSpPr/>
          <p:nvPr/>
        </p:nvSpPr>
        <p:spPr>
          <a:xfrm>
            <a:off x="1485948" y="3001182"/>
            <a:ext cx="721423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 pitchFamily="2" charset="2"/>
              <a:buChar char="à"/>
            </a:pPr>
            <a:r>
              <a:rPr lang="fr-FR" sz="1200" i="1" dirty="0"/>
              <a:t>Coller ici des illustrations, schémas, processus, photos… Confidentialisées sur le thème choisi :</a:t>
            </a:r>
          </a:p>
          <a:p>
            <a:pPr marL="171450" indent="-171450">
              <a:buFont typeface="Wingdings" pitchFamily="2" charset="2"/>
              <a:buChar char="à"/>
            </a:pPr>
            <a:endParaRPr lang="fr-FR" sz="1200" i="1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sz="1200" i="1" dirty="0"/>
              <a:t>Photographies de tableaux d’animation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sz="1200" i="1" dirty="0"/>
              <a:t>Copies d’écran de fichiers utilisés, d’indicateurs « floutés »…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sz="1200" i="1" dirty="0"/>
              <a:t>Schémas de principe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fr-FR" sz="1200" i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b="1" i="1" dirty="0"/>
              <a:t>Plus il y aura d’illustrations, plus l’échange sera riche !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D1B75742-71D3-DB40-B407-F6B1658BCF44}"/>
              </a:ext>
            </a:extLst>
          </p:cNvPr>
          <p:cNvSpPr txBox="1"/>
          <p:nvPr/>
        </p:nvSpPr>
        <p:spPr>
          <a:xfrm>
            <a:off x="8257333" y="6315075"/>
            <a:ext cx="630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p2/3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A28DE9BA-159A-054F-B0E5-87277EC33329}"/>
              </a:ext>
            </a:extLst>
          </p:cNvPr>
          <p:cNvSpPr txBox="1"/>
          <p:nvPr/>
        </p:nvSpPr>
        <p:spPr>
          <a:xfrm>
            <a:off x="6029326" y="4783383"/>
            <a:ext cx="1008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Page 1/2</a:t>
            </a:r>
          </a:p>
        </p:txBody>
      </p:sp>
    </p:spTree>
    <p:extLst>
      <p:ext uri="{BB962C8B-B14F-4D97-AF65-F5344CB8AC3E}">
        <p14:creationId xmlns:p14="http://schemas.microsoft.com/office/powerpoint/2010/main" val="36506751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 18">
            <a:extLst>
              <a:ext uri="{FF2B5EF4-FFF2-40B4-BE49-F238E27FC236}">
                <a16:creationId xmlns:a16="http://schemas.microsoft.com/office/drawing/2014/main" id="{6F7CC233-35EA-9341-BC94-E97778C704C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84545" y="1261743"/>
            <a:ext cx="8087938" cy="47723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B81307CC-C8A7-654F-9909-DA2300A7C13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59702" y="228901"/>
            <a:ext cx="653289" cy="624467"/>
          </a:xfrm>
          <a:prstGeom prst="flowChartConnector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05C0368E-A70D-D246-B687-0B1CD1F466D0}"/>
              </a:ext>
            </a:extLst>
          </p:cNvPr>
          <p:cNvSpPr txBox="1"/>
          <p:nvPr/>
        </p:nvSpPr>
        <p:spPr>
          <a:xfrm>
            <a:off x="3580651" y="95325"/>
            <a:ext cx="37853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Préparation Amont</a:t>
            </a:r>
          </a:p>
          <a:p>
            <a:pPr algn="ctr"/>
            <a:r>
              <a:rPr lang="fr-F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Nécessaire afin d’assurer un échange riche</a:t>
            </a:r>
          </a:p>
        </p:txBody>
      </p:sp>
      <p:grpSp>
        <p:nvGrpSpPr>
          <p:cNvPr id="65" name="Grouper 7">
            <a:extLst>
              <a:ext uri="{FF2B5EF4-FFF2-40B4-BE49-F238E27FC236}">
                <a16:creationId xmlns:a16="http://schemas.microsoft.com/office/drawing/2014/main" id="{C8D560D9-24E4-C448-A5C8-CBA9D9083367}"/>
              </a:ext>
            </a:extLst>
          </p:cNvPr>
          <p:cNvGrpSpPr/>
          <p:nvPr/>
        </p:nvGrpSpPr>
        <p:grpSpPr>
          <a:xfrm>
            <a:off x="246585" y="203638"/>
            <a:ext cx="3169791" cy="528052"/>
            <a:chOff x="3012787" y="4036151"/>
            <a:chExt cx="3169791" cy="528052"/>
          </a:xfrm>
        </p:grpSpPr>
        <p:pic>
          <p:nvPicPr>
            <p:cNvPr id="66" name="Picture 1">
              <a:extLst>
                <a:ext uri="{FF2B5EF4-FFF2-40B4-BE49-F238E27FC236}">
                  <a16:creationId xmlns:a16="http://schemas.microsoft.com/office/drawing/2014/main" id="{23D5841D-5962-534B-82B8-E421C25C62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787" y="4036151"/>
              <a:ext cx="1951037" cy="504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" name="ZoneTexte 66">
              <a:extLst>
                <a:ext uri="{FF2B5EF4-FFF2-40B4-BE49-F238E27FC236}">
                  <a16:creationId xmlns:a16="http://schemas.microsoft.com/office/drawing/2014/main" id="{B411E3EB-9A3A-0C47-8D9D-713D0BFD7394}"/>
                </a:ext>
              </a:extLst>
            </p:cNvPr>
            <p:cNvSpPr txBox="1"/>
            <p:nvPr/>
          </p:nvSpPr>
          <p:spPr>
            <a:xfrm>
              <a:off x="4854836" y="4194871"/>
              <a:ext cx="13277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>
                  <a:latin typeface="Avenir Roman"/>
                  <a:cs typeface="Avenir Roman"/>
                </a:rPr>
                <a:t>Share</a:t>
              </a:r>
              <a:endParaRPr lang="fr-FR" sz="1000" dirty="0">
                <a:latin typeface="Avenir Roman"/>
                <a:cs typeface="Avenir Roman"/>
              </a:endParaRPr>
            </a:p>
          </p:txBody>
        </p:sp>
      </p:grpSp>
      <p:pic>
        <p:nvPicPr>
          <p:cNvPr id="68" name="Image 67">
            <a:extLst>
              <a:ext uri="{FF2B5EF4-FFF2-40B4-BE49-F238E27FC236}">
                <a16:creationId xmlns:a16="http://schemas.microsoft.com/office/drawing/2014/main" id="{5DA43880-A635-2040-930F-011E064773D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1897" y="151160"/>
            <a:ext cx="321108" cy="321108"/>
          </a:xfrm>
          <a:prstGeom prst="rect">
            <a:avLst/>
          </a:prstGeom>
        </p:spPr>
      </p:pic>
      <p:cxnSp>
        <p:nvCxnSpPr>
          <p:cNvPr id="56" name="Connecteur droit 55">
            <a:extLst>
              <a:ext uri="{FF2B5EF4-FFF2-40B4-BE49-F238E27FC236}">
                <a16:creationId xmlns:a16="http://schemas.microsoft.com/office/drawing/2014/main" id="{A7D16E5E-AA0D-2D48-9C15-E42B5AC73A8C}"/>
              </a:ext>
            </a:extLst>
          </p:cNvPr>
          <p:cNvCxnSpPr>
            <a:cxnSpLocks/>
          </p:cNvCxnSpPr>
          <p:nvPr/>
        </p:nvCxnSpPr>
        <p:spPr>
          <a:xfrm>
            <a:off x="370567" y="827968"/>
            <a:ext cx="8103080" cy="0"/>
          </a:xfrm>
          <a:prstGeom prst="line">
            <a:avLst/>
          </a:prstGeom>
          <a:ln>
            <a:solidFill>
              <a:srgbClr val="224E7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Rectangle 71">
            <a:extLst>
              <a:ext uri="{FF2B5EF4-FFF2-40B4-BE49-F238E27FC236}">
                <a16:creationId xmlns:a16="http://schemas.microsoft.com/office/drawing/2014/main" id="{09B22466-DB95-7744-9943-D9B7DFFC069D}"/>
              </a:ext>
            </a:extLst>
          </p:cNvPr>
          <p:cNvSpPr/>
          <p:nvPr/>
        </p:nvSpPr>
        <p:spPr>
          <a:xfrm>
            <a:off x="367471" y="1116838"/>
            <a:ext cx="8445520" cy="5012499"/>
          </a:xfrm>
          <a:prstGeom prst="rect">
            <a:avLst/>
          </a:prstGeom>
          <a:noFill/>
          <a:ln w="12700">
            <a:solidFill>
              <a:srgbClr val="224E78"/>
            </a:solidFill>
          </a:ln>
        </p:spPr>
        <p:style>
          <a:lnRef idx="1">
            <a:scrgbClr r="0" g="0" b="0"/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marL="171450" indent="-171450">
              <a:buFont typeface="Wingdings" pitchFamily="2" charset="2"/>
              <a:buChar char="à"/>
            </a:pPr>
            <a:endParaRPr lang="fr-FR" sz="1200" i="1" dirty="0"/>
          </a:p>
          <a:p>
            <a:pPr marL="171450" indent="-171450">
              <a:buFont typeface="Wingdings" pitchFamily="2" charset="2"/>
              <a:buChar char="à"/>
            </a:pPr>
            <a:endParaRPr lang="fr-FR" sz="1200" i="1" dirty="0"/>
          </a:p>
          <a:p>
            <a:pPr marL="171450" indent="-171450">
              <a:buFont typeface="Wingdings" pitchFamily="2" charset="2"/>
              <a:buChar char="à"/>
            </a:pPr>
            <a:endParaRPr lang="fr-FR" sz="1200" dirty="0"/>
          </a:p>
          <a:p>
            <a:pPr marL="171450" indent="-171450">
              <a:buFont typeface="Wingdings" pitchFamily="2" charset="2"/>
              <a:buChar char="à"/>
            </a:pPr>
            <a:endParaRPr lang="fr-FR" sz="1200" dirty="0"/>
          </a:p>
        </p:txBody>
      </p:sp>
      <p:grpSp>
        <p:nvGrpSpPr>
          <p:cNvPr id="73" name="Groupe 72">
            <a:extLst>
              <a:ext uri="{FF2B5EF4-FFF2-40B4-BE49-F238E27FC236}">
                <a16:creationId xmlns:a16="http://schemas.microsoft.com/office/drawing/2014/main" id="{3BEF932E-62FD-C841-9741-4FB391F2C675}"/>
              </a:ext>
            </a:extLst>
          </p:cNvPr>
          <p:cNvGrpSpPr/>
          <p:nvPr/>
        </p:nvGrpSpPr>
        <p:grpSpPr>
          <a:xfrm>
            <a:off x="499429" y="1012803"/>
            <a:ext cx="3325303" cy="178799"/>
            <a:chOff x="233084" y="119445"/>
            <a:chExt cx="3325303" cy="178799"/>
          </a:xfrm>
          <a:solidFill>
            <a:srgbClr val="92D050"/>
          </a:solidFill>
        </p:grpSpPr>
        <p:sp>
          <p:nvSpPr>
            <p:cNvPr id="74" name="Rectangle à coins arrondis 73">
              <a:extLst>
                <a:ext uri="{FF2B5EF4-FFF2-40B4-BE49-F238E27FC236}">
                  <a16:creationId xmlns:a16="http://schemas.microsoft.com/office/drawing/2014/main" id="{0B798A04-0D02-AF47-B80F-310E081EB8C4}"/>
                </a:ext>
              </a:extLst>
            </p:cNvPr>
            <p:cNvSpPr/>
            <p:nvPr/>
          </p:nvSpPr>
          <p:spPr>
            <a:xfrm>
              <a:off x="233084" y="119445"/>
              <a:ext cx="3325303" cy="178799"/>
            </a:xfrm>
            <a:prstGeom prst="roundRect">
              <a:avLst/>
            </a:prstGeom>
            <a:grpFill/>
            <a:effectLst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75" name="ZoneTexte 74">
              <a:extLst>
                <a:ext uri="{FF2B5EF4-FFF2-40B4-BE49-F238E27FC236}">
                  <a16:creationId xmlns:a16="http://schemas.microsoft.com/office/drawing/2014/main" id="{54934D4B-E0AF-1D46-B196-8C8F10E0CDF3}"/>
                </a:ext>
              </a:extLst>
            </p:cNvPr>
            <p:cNvSpPr txBox="1"/>
            <p:nvPr/>
          </p:nvSpPr>
          <p:spPr>
            <a:xfrm>
              <a:off x="241812" y="128173"/>
              <a:ext cx="3307847" cy="16134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5689" tIns="0" rIns="125689" bIns="0" numCol="1" spcCol="1270" anchor="ctr" anchorCtr="0">
              <a:noAutofit/>
            </a:bodyPr>
            <a:lstStyle/>
            <a:p>
              <a:pPr marL="0" lvl="0" indent="0" algn="l" defTabSz="533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200" b="1" i="1" kern="1200" noProof="0" dirty="0">
                  <a:solidFill>
                    <a:schemeClr val="bg1"/>
                  </a:solidFill>
                </a:rPr>
                <a:t>Illustrations de l’entreprise sur le thème </a:t>
              </a:r>
              <a:endParaRPr lang="fr-FR" sz="1200" kern="1200" noProof="0" dirty="0">
                <a:solidFill>
                  <a:schemeClr val="bg1"/>
                </a:solidFill>
              </a:endParaRPr>
            </a:p>
          </p:txBody>
        </p:sp>
      </p:grpSp>
      <p:sp>
        <p:nvSpPr>
          <p:cNvPr id="17" name="ZoneTexte 16">
            <a:extLst>
              <a:ext uri="{FF2B5EF4-FFF2-40B4-BE49-F238E27FC236}">
                <a16:creationId xmlns:a16="http://schemas.microsoft.com/office/drawing/2014/main" id="{6D408E39-8396-4D47-B5E2-8040CDBA31DD}"/>
              </a:ext>
            </a:extLst>
          </p:cNvPr>
          <p:cNvSpPr txBox="1"/>
          <p:nvPr/>
        </p:nvSpPr>
        <p:spPr>
          <a:xfrm>
            <a:off x="8257333" y="6315075"/>
            <a:ext cx="630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p3/3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F62647E-BEC4-DA41-8F7C-99BAF2DB58A9}"/>
              </a:ext>
            </a:extLst>
          </p:cNvPr>
          <p:cNvSpPr/>
          <p:nvPr/>
        </p:nvSpPr>
        <p:spPr>
          <a:xfrm>
            <a:off x="1320939" y="3001182"/>
            <a:ext cx="725154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 pitchFamily="2" charset="2"/>
              <a:buChar char="à"/>
            </a:pPr>
            <a:r>
              <a:rPr lang="fr-FR" sz="1200" i="1" dirty="0"/>
              <a:t>Coller ici des illustrations, schémas, processus, photos… Confidentialisées sur le thème choisi :</a:t>
            </a:r>
          </a:p>
          <a:p>
            <a:pPr marL="171450" indent="-171450">
              <a:buFont typeface="Wingdings" pitchFamily="2" charset="2"/>
              <a:buChar char="à"/>
            </a:pPr>
            <a:endParaRPr lang="fr-FR" sz="1200" i="1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sz="1200" i="1" dirty="0"/>
              <a:t>Photographies de tableaux d’animation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sz="1200" i="1" dirty="0"/>
              <a:t>Copies d’écran de fichiers utilisés, d’indicateurs « floutés »…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sz="1200" i="1" dirty="0"/>
              <a:t>Schémas de principe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fr-FR" sz="1200" i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b="1" i="1" dirty="0"/>
              <a:t>Plus il y aura d’illustrations, plus l’échange sera riche !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1E21B5A-8D0A-5F43-B810-84945307041B}"/>
              </a:ext>
            </a:extLst>
          </p:cNvPr>
          <p:cNvSpPr txBox="1"/>
          <p:nvPr/>
        </p:nvSpPr>
        <p:spPr>
          <a:xfrm>
            <a:off x="6029326" y="4783383"/>
            <a:ext cx="1008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Page 2/2</a:t>
            </a:r>
          </a:p>
        </p:txBody>
      </p:sp>
    </p:spTree>
    <p:extLst>
      <p:ext uri="{BB962C8B-B14F-4D97-AF65-F5344CB8AC3E}">
        <p14:creationId xmlns:p14="http://schemas.microsoft.com/office/powerpoint/2010/main" val="269804730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5971</TotalTime>
  <Words>587</Words>
  <Application>Microsoft Macintosh PowerPoint</Application>
  <PresentationFormat>Affichage à l'écran (4:3)</PresentationFormat>
  <Paragraphs>126</Paragraphs>
  <Slides>6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1" baseType="lpstr">
      <vt:lpstr>Arial</vt:lpstr>
      <vt:lpstr>Avenir Roman</vt:lpstr>
      <vt:lpstr>Calibri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Rene Colin Conseil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René COLIN</dc:creator>
  <cp:lastModifiedBy>Guillaume Jacquet</cp:lastModifiedBy>
  <cp:revision>155</cp:revision>
  <dcterms:created xsi:type="dcterms:W3CDTF">2015-02-19T15:45:05Z</dcterms:created>
  <dcterms:modified xsi:type="dcterms:W3CDTF">2018-11-29T16:58:22Z</dcterms:modified>
</cp:coreProperties>
</file>