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20"/>
  </p:handoutMasterIdLst>
  <p:sldIdLst>
    <p:sldId id="2322" r:id="rId2"/>
    <p:sldId id="2333" r:id="rId3"/>
    <p:sldId id="2324" r:id="rId4"/>
    <p:sldId id="2323" r:id="rId5"/>
    <p:sldId id="2332" r:id="rId6"/>
    <p:sldId id="2327" r:id="rId7"/>
    <p:sldId id="2326" r:id="rId8"/>
    <p:sldId id="2330" r:id="rId9"/>
    <p:sldId id="263" r:id="rId10"/>
    <p:sldId id="2328" r:id="rId11"/>
    <p:sldId id="2331" r:id="rId12"/>
    <p:sldId id="261" r:id="rId13"/>
    <p:sldId id="285" r:id="rId14"/>
    <p:sldId id="284" r:id="rId15"/>
    <p:sldId id="297" r:id="rId16"/>
    <p:sldId id="298" r:id="rId17"/>
    <p:sldId id="299" r:id="rId18"/>
    <p:sldId id="300" r:id="rId19"/>
  </p:sldIdLst>
  <p:sldSz cx="9144000" cy="5143500" type="screen16x9"/>
  <p:notesSz cx="6797675" cy="9926638"/>
  <p:defaultTextStyle>
    <a:defPPr>
      <a:defRPr lang="fr-FR"/>
    </a:defPPr>
    <a:lvl1pPr marL="0" algn="l" defTabSz="40818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8181" algn="l" defTabSz="40818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6361" algn="l" defTabSz="40818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24542" algn="l" defTabSz="40818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32722" algn="l" defTabSz="40818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40903" algn="l" defTabSz="40818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49084" algn="l" defTabSz="40818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57264" algn="l" defTabSz="40818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65445" algn="l" defTabSz="40818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11316B"/>
    <a:srgbClr val="009999"/>
    <a:srgbClr val="0F2D63"/>
    <a:srgbClr val="EC2C3E"/>
    <a:srgbClr val="103067"/>
    <a:srgbClr val="6D9D30"/>
    <a:srgbClr val="829460"/>
    <a:srgbClr val="5EA5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660" y="44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236B9-CE19-714B-B0FF-061C6D704BB4}" type="datetimeFigureOut">
              <a:rPr lang="fr-FR" smtClean="0"/>
              <a:t>08/11/2019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54A8E-6823-B54C-8908-8B4F0C8469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2970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MasquePPTSpace2019V03Vierge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8" descr="LogoSPACE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97" y="4764719"/>
            <a:ext cx="1054587" cy="283763"/>
          </a:xfrm>
          <a:prstGeom prst="rect">
            <a:avLst/>
          </a:prstGeom>
        </p:spPr>
      </p:pic>
      <p:sp>
        <p:nvSpPr>
          <p:cNvPr id="10" name="ZoneTexte 9"/>
          <p:cNvSpPr txBox="1"/>
          <p:nvPr userDrawn="1"/>
        </p:nvSpPr>
        <p:spPr>
          <a:xfrm>
            <a:off x="7352666" y="4795196"/>
            <a:ext cx="1611030" cy="256945"/>
          </a:xfrm>
          <a:prstGeom prst="rect">
            <a:avLst/>
          </a:prstGeom>
          <a:noFill/>
        </p:spPr>
        <p:txBody>
          <a:bodyPr wrap="square" lIns="71579" tIns="35790" rIns="71579" bIns="35790" rtlCol="0" anchor="ctr">
            <a:spAutoFit/>
          </a:bodyPr>
          <a:lstStyle/>
          <a:p>
            <a:pPr algn="r"/>
            <a:r>
              <a:rPr lang="fr-FR" sz="1200" dirty="0">
                <a:solidFill>
                  <a:srgbClr val="FFFFFF"/>
                </a:solidFill>
                <a:latin typeface="Helvetica"/>
                <a:cs typeface="Helvetica"/>
              </a:rPr>
              <a:t> I  </a:t>
            </a:r>
            <a:fld id="{89D3323D-60C8-0840-9432-59751CC0EBA4}" type="slidenum">
              <a:rPr lang="fr-FR" sz="1200" smtClean="0">
                <a:solidFill>
                  <a:srgbClr val="FFFFFF"/>
                </a:solidFill>
                <a:latin typeface="Helvetica"/>
                <a:cs typeface="Helvetica"/>
              </a:rPr>
              <a:pPr algn="r"/>
              <a:t>‹N°›</a:t>
            </a:fld>
            <a:endParaRPr lang="fr-FR" sz="1200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grpSp>
        <p:nvGrpSpPr>
          <p:cNvPr id="15" name="Grouper 14"/>
          <p:cNvGrpSpPr/>
          <p:nvPr userDrawn="1"/>
        </p:nvGrpSpPr>
        <p:grpSpPr>
          <a:xfrm>
            <a:off x="0" y="557250"/>
            <a:ext cx="3388365" cy="0"/>
            <a:chOff x="569331" y="1686108"/>
            <a:chExt cx="3960740" cy="0"/>
          </a:xfrm>
        </p:grpSpPr>
        <p:cxnSp>
          <p:nvCxnSpPr>
            <p:cNvPr id="12" name="Connecteur droit 11"/>
            <p:cNvCxnSpPr/>
            <p:nvPr userDrawn="1"/>
          </p:nvCxnSpPr>
          <p:spPr>
            <a:xfrm>
              <a:off x="569331" y="1686108"/>
              <a:ext cx="1324789" cy="0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 userDrawn="1"/>
          </p:nvCxnSpPr>
          <p:spPr>
            <a:xfrm>
              <a:off x="1891633" y="1686108"/>
              <a:ext cx="1324789" cy="0"/>
            </a:xfrm>
            <a:prstGeom prst="line">
              <a:avLst/>
            </a:prstGeom>
            <a:ln w="38100" cmpd="sng">
              <a:solidFill>
                <a:srgbClr val="00C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/>
            <p:nvPr userDrawn="1"/>
          </p:nvCxnSpPr>
          <p:spPr>
            <a:xfrm>
              <a:off x="3205282" y="1686108"/>
              <a:ext cx="1324789" cy="0"/>
            </a:xfrm>
            <a:prstGeom prst="line">
              <a:avLst/>
            </a:prstGeom>
            <a:ln w="38100" cmpd="sng">
              <a:solidFill>
                <a:srgbClr val="009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er 15"/>
          <p:cNvGrpSpPr/>
          <p:nvPr userDrawn="1"/>
        </p:nvGrpSpPr>
        <p:grpSpPr>
          <a:xfrm>
            <a:off x="5755635" y="4646814"/>
            <a:ext cx="3388365" cy="0"/>
            <a:chOff x="569331" y="1686108"/>
            <a:chExt cx="3960740" cy="0"/>
          </a:xfrm>
        </p:grpSpPr>
        <p:cxnSp>
          <p:nvCxnSpPr>
            <p:cNvPr id="17" name="Connecteur droit 16"/>
            <p:cNvCxnSpPr/>
            <p:nvPr userDrawn="1"/>
          </p:nvCxnSpPr>
          <p:spPr>
            <a:xfrm>
              <a:off x="569331" y="1686108"/>
              <a:ext cx="1324789" cy="0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 userDrawn="1"/>
          </p:nvCxnSpPr>
          <p:spPr>
            <a:xfrm>
              <a:off x="1891633" y="1686108"/>
              <a:ext cx="1324789" cy="0"/>
            </a:xfrm>
            <a:prstGeom prst="line">
              <a:avLst/>
            </a:prstGeom>
            <a:ln w="38100" cmpd="sng">
              <a:solidFill>
                <a:srgbClr val="00C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 userDrawn="1"/>
          </p:nvCxnSpPr>
          <p:spPr>
            <a:xfrm>
              <a:off x="3205282" y="1686108"/>
              <a:ext cx="1324789" cy="0"/>
            </a:xfrm>
            <a:prstGeom prst="line">
              <a:avLst/>
            </a:prstGeom>
            <a:ln w="38100" cmpd="sng">
              <a:solidFill>
                <a:srgbClr val="009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ZoneTexte 19"/>
          <p:cNvSpPr txBox="1"/>
          <p:nvPr userDrawn="1"/>
        </p:nvSpPr>
        <p:spPr>
          <a:xfrm>
            <a:off x="936646" y="67209"/>
            <a:ext cx="3596718" cy="549333"/>
          </a:xfrm>
          <a:prstGeom prst="rect">
            <a:avLst/>
          </a:prstGeom>
          <a:noFill/>
        </p:spPr>
        <p:txBody>
          <a:bodyPr wrap="square" lIns="71579" tIns="35790" rIns="71579" bIns="35790" rtlCol="0">
            <a:spAutoFit/>
          </a:bodyPr>
          <a:lstStyle/>
          <a:p>
            <a:r>
              <a:rPr lang="fr-FR" sz="3100" dirty="0">
                <a:solidFill>
                  <a:srgbClr val="FFFFFF"/>
                </a:solidFill>
                <a:latin typeface="Helvetica"/>
                <a:cs typeface="Helvetica"/>
              </a:rPr>
              <a:t>SOMMAIRE</a:t>
            </a:r>
          </a:p>
        </p:txBody>
      </p:sp>
    </p:spTree>
    <p:extLst>
      <p:ext uri="{BB962C8B-B14F-4D97-AF65-F5344CB8AC3E}">
        <p14:creationId xmlns:p14="http://schemas.microsoft.com/office/powerpoint/2010/main" val="851568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6BF53-870C-7448-9E08-AD990C2F171C}" type="datetimeFigureOut">
              <a:rPr lang="fr-FR" smtClean="0"/>
              <a:t>08/11/2019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E3CF-4439-564D-A1F2-E2A1D7CA16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0851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08181" indent="0">
              <a:buNone/>
              <a:defRPr sz="1100"/>
            </a:lvl2pPr>
            <a:lvl3pPr marL="816361" indent="0">
              <a:buNone/>
              <a:defRPr sz="900"/>
            </a:lvl3pPr>
            <a:lvl4pPr marL="1224542" indent="0">
              <a:buNone/>
              <a:defRPr sz="800"/>
            </a:lvl4pPr>
            <a:lvl5pPr marL="1632722" indent="0">
              <a:buNone/>
              <a:defRPr sz="800"/>
            </a:lvl5pPr>
            <a:lvl6pPr marL="2040903" indent="0">
              <a:buNone/>
              <a:defRPr sz="800"/>
            </a:lvl6pPr>
            <a:lvl7pPr marL="2449084" indent="0">
              <a:buNone/>
              <a:defRPr sz="800"/>
            </a:lvl7pPr>
            <a:lvl8pPr marL="2857264" indent="0">
              <a:buNone/>
              <a:defRPr sz="800"/>
            </a:lvl8pPr>
            <a:lvl9pPr marL="3265445" indent="0">
              <a:buNone/>
              <a:defRPr sz="8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6BF53-870C-7448-9E08-AD990C2F171C}" type="datetimeFigureOut">
              <a:rPr lang="fr-FR" smtClean="0"/>
              <a:t>08/11/2019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E3CF-4439-564D-A1F2-E2A1D7CA16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016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9" y="3600450"/>
            <a:ext cx="5486400" cy="42505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9" y="459581"/>
            <a:ext cx="5486400" cy="3086100"/>
          </a:xfrm>
        </p:spPr>
        <p:txBody>
          <a:bodyPr/>
          <a:lstStyle>
            <a:lvl1pPr marL="0" indent="0">
              <a:buNone/>
              <a:defRPr sz="2800"/>
            </a:lvl1pPr>
            <a:lvl2pPr marL="408181" indent="0">
              <a:buNone/>
              <a:defRPr sz="2500"/>
            </a:lvl2pPr>
            <a:lvl3pPr marL="816361" indent="0">
              <a:buNone/>
              <a:defRPr sz="2100"/>
            </a:lvl3pPr>
            <a:lvl4pPr marL="1224542" indent="0">
              <a:buNone/>
              <a:defRPr sz="1800"/>
            </a:lvl4pPr>
            <a:lvl5pPr marL="1632722" indent="0">
              <a:buNone/>
              <a:defRPr sz="1800"/>
            </a:lvl5pPr>
            <a:lvl6pPr marL="2040903" indent="0">
              <a:buNone/>
              <a:defRPr sz="1800"/>
            </a:lvl6pPr>
            <a:lvl7pPr marL="2449084" indent="0">
              <a:buNone/>
              <a:defRPr sz="1800"/>
            </a:lvl7pPr>
            <a:lvl8pPr marL="2857264" indent="0">
              <a:buNone/>
              <a:defRPr sz="1800"/>
            </a:lvl8pPr>
            <a:lvl9pPr marL="3265445" indent="0">
              <a:buNone/>
              <a:defRPr sz="18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9" y="4025503"/>
            <a:ext cx="5486400" cy="603647"/>
          </a:xfrm>
        </p:spPr>
        <p:txBody>
          <a:bodyPr/>
          <a:lstStyle>
            <a:lvl1pPr marL="0" indent="0">
              <a:buNone/>
              <a:defRPr sz="1300"/>
            </a:lvl1pPr>
            <a:lvl2pPr marL="408181" indent="0">
              <a:buNone/>
              <a:defRPr sz="1100"/>
            </a:lvl2pPr>
            <a:lvl3pPr marL="816361" indent="0">
              <a:buNone/>
              <a:defRPr sz="900"/>
            </a:lvl3pPr>
            <a:lvl4pPr marL="1224542" indent="0">
              <a:buNone/>
              <a:defRPr sz="800"/>
            </a:lvl4pPr>
            <a:lvl5pPr marL="1632722" indent="0">
              <a:buNone/>
              <a:defRPr sz="800"/>
            </a:lvl5pPr>
            <a:lvl6pPr marL="2040903" indent="0">
              <a:buNone/>
              <a:defRPr sz="800"/>
            </a:lvl6pPr>
            <a:lvl7pPr marL="2449084" indent="0">
              <a:buNone/>
              <a:defRPr sz="800"/>
            </a:lvl7pPr>
            <a:lvl8pPr marL="2857264" indent="0">
              <a:buNone/>
              <a:defRPr sz="800"/>
            </a:lvl8pPr>
            <a:lvl9pPr marL="3265445" indent="0">
              <a:buNone/>
              <a:defRPr sz="8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6BF53-870C-7448-9E08-AD990C2F171C}" type="datetimeFigureOut">
              <a:rPr lang="fr-FR" smtClean="0"/>
              <a:t>08/11/2019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E3CF-4439-564D-A1F2-E2A1D7CA16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01002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6BF53-870C-7448-9E08-AD990C2F171C}" type="datetimeFigureOut">
              <a:rPr lang="fr-FR" smtClean="0"/>
              <a:t>08/11/2019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E3CF-4439-564D-A1F2-E2A1D7CA16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0224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750176" y="227410"/>
            <a:ext cx="2403475" cy="4839890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4989" y="227410"/>
            <a:ext cx="7062787" cy="483989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6BF53-870C-7448-9E08-AD990C2F171C}" type="datetimeFigureOut">
              <a:rPr lang="fr-FR" smtClean="0"/>
              <a:t>08/11/2019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E3CF-4439-564D-A1F2-E2A1D7CA16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626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 descr="MasquePPTSpace2019V03Vierge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ZoneTexte 9"/>
          <p:cNvSpPr txBox="1"/>
          <p:nvPr userDrawn="1"/>
        </p:nvSpPr>
        <p:spPr>
          <a:xfrm>
            <a:off x="7352666" y="4787769"/>
            <a:ext cx="1611030" cy="256945"/>
          </a:xfrm>
          <a:prstGeom prst="rect">
            <a:avLst/>
          </a:prstGeom>
          <a:noFill/>
        </p:spPr>
        <p:txBody>
          <a:bodyPr wrap="square" lIns="71579" tIns="35790" rIns="71579" bIns="35790" rtlCol="0" anchor="ctr">
            <a:spAutoFit/>
          </a:bodyPr>
          <a:lstStyle/>
          <a:p>
            <a:pPr algn="r"/>
            <a:r>
              <a:rPr lang="fr-FR" sz="1200" dirty="0">
                <a:solidFill>
                  <a:srgbClr val="FFFFFF"/>
                </a:solidFill>
                <a:latin typeface="Helvetica"/>
                <a:cs typeface="Helvetica"/>
              </a:rPr>
              <a:t> I  </a:t>
            </a:r>
            <a:fld id="{89D3323D-60C8-0840-9432-59751CC0EBA4}" type="slidenum">
              <a:rPr lang="fr-FR" sz="1200" smtClean="0">
                <a:solidFill>
                  <a:srgbClr val="FFFFFF"/>
                </a:solidFill>
                <a:latin typeface="Helvetica"/>
                <a:cs typeface="Helvetica"/>
              </a:rPr>
              <a:pPr algn="r"/>
              <a:t>‹N°›</a:t>
            </a:fld>
            <a:endParaRPr lang="fr-FR" sz="1200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grpSp>
        <p:nvGrpSpPr>
          <p:cNvPr id="15" name="Grouper 14"/>
          <p:cNvGrpSpPr/>
          <p:nvPr userDrawn="1"/>
        </p:nvGrpSpPr>
        <p:grpSpPr>
          <a:xfrm>
            <a:off x="0" y="549823"/>
            <a:ext cx="3388365" cy="0"/>
            <a:chOff x="569331" y="1686108"/>
            <a:chExt cx="3960740" cy="0"/>
          </a:xfrm>
        </p:grpSpPr>
        <p:cxnSp>
          <p:nvCxnSpPr>
            <p:cNvPr id="12" name="Connecteur droit 11"/>
            <p:cNvCxnSpPr/>
            <p:nvPr userDrawn="1"/>
          </p:nvCxnSpPr>
          <p:spPr>
            <a:xfrm>
              <a:off x="569331" y="1686108"/>
              <a:ext cx="1324789" cy="0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 userDrawn="1"/>
          </p:nvCxnSpPr>
          <p:spPr>
            <a:xfrm>
              <a:off x="1891633" y="1686108"/>
              <a:ext cx="1324789" cy="0"/>
            </a:xfrm>
            <a:prstGeom prst="line">
              <a:avLst/>
            </a:prstGeom>
            <a:ln w="38100" cmpd="sng">
              <a:solidFill>
                <a:srgbClr val="00C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/>
            <p:nvPr userDrawn="1"/>
          </p:nvCxnSpPr>
          <p:spPr>
            <a:xfrm>
              <a:off x="3205282" y="1686108"/>
              <a:ext cx="1324789" cy="0"/>
            </a:xfrm>
            <a:prstGeom prst="line">
              <a:avLst/>
            </a:prstGeom>
            <a:ln w="38100" cmpd="sng">
              <a:solidFill>
                <a:srgbClr val="009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er 15"/>
          <p:cNvGrpSpPr/>
          <p:nvPr userDrawn="1"/>
        </p:nvGrpSpPr>
        <p:grpSpPr>
          <a:xfrm>
            <a:off x="5755635" y="4654241"/>
            <a:ext cx="3388365" cy="0"/>
            <a:chOff x="569331" y="1686108"/>
            <a:chExt cx="3960740" cy="0"/>
          </a:xfrm>
        </p:grpSpPr>
        <p:cxnSp>
          <p:nvCxnSpPr>
            <p:cNvPr id="17" name="Connecteur droit 16"/>
            <p:cNvCxnSpPr/>
            <p:nvPr userDrawn="1"/>
          </p:nvCxnSpPr>
          <p:spPr>
            <a:xfrm>
              <a:off x="569331" y="1686108"/>
              <a:ext cx="1324789" cy="0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 userDrawn="1"/>
          </p:nvCxnSpPr>
          <p:spPr>
            <a:xfrm>
              <a:off x="1891633" y="1686108"/>
              <a:ext cx="1324789" cy="0"/>
            </a:xfrm>
            <a:prstGeom prst="line">
              <a:avLst/>
            </a:prstGeom>
            <a:ln w="38100" cmpd="sng">
              <a:solidFill>
                <a:srgbClr val="00C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 userDrawn="1"/>
          </p:nvCxnSpPr>
          <p:spPr>
            <a:xfrm>
              <a:off x="3205282" y="1686108"/>
              <a:ext cx="1324789" cy="0"/>
            </a:xfrm>
            <a:prstGeom prst="line">
              <a:avLst/>
            </a:prstGeom>
            <a:ln w="38100" cmpd="sng">
              <a:solidFill>
                <a:srgbClr val="009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Espace réservé du contenu 2"/>
          <p:cNvSpPr>
            <a:spLocks noGrp="1"/>
          </p:cNvSpPr>
          <p:nvPr>
            <p:ph idx="1"/>
          </p:nvPr>
        </p:nvSpPr>
        <p:spPr>
          <a:xfrm>
            <a:off x="4608294" y="1200151"/>
            <a:ext cx="4078505" cy="275381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latin typeface="Helvetica"/>
                <a:cs typeface="Helvetica"/>
              </a:defRPr>
            </a:lvl1pPr>
            <a:lvl2pPr marL="408180" indent="0">
              <a:buNone/>
              <a:defRPr sz="1600">
                <a:latin typeface="Helvetica"/>
                <a:cs typeface="Helvetica"/>
              </a:defRPr>
            </a:lvl2pPr>
            <a:lvl3pPr>
              <a:defRPr sz="1600">
                <a:latin typeface="Helvetica"/>
                <a:cs typeface="Helvetica"/>
              </a:defRPr>
            </a:lvl3pPr>
            <a:lvl4pPr>
              <a:defRPr sz="1600">
                <a:latin typeface="Helvetica"/>
                <a:cs typeface="Helvetica"/>
              </a:defRPr>
            </a:lvl4pPr>
            <a:lvl5pPr>
              <a:defRPr sz="1600">
                <a:latin typeface="Helvetica"/>
                <a:cs typeface="Helvetica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0"/>
            <a:endParaRPr lang="fr-FR" dirty="0"/>
          </a:p>
          <a:p>
            <a:pPr lvl="0"/>
            <a:endParaRPr lang="fr-FR" dirty="0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sz="quarter" idx="10"/>
          </p:nvPr>
        </p:nvSpPr>
        <p:spPr>
          <a:xfrm>
            <a:off x="562249" y="1200582"/>
            <a:ext cx="3605721" cy="2753133"/>
          </a:xfrm>
        </p:spPr>
        <p:txBody>
          <a:bodyPr/>
          <a:lstStyle/>
          <a:p>
            <a:endParaRPr lang="fr-FR"/>
          </a:p>
        </p:txBody>
      </p:sp>
      <p:pic>
        <p:nvPicPr>
          <p:cNvPr id="24" name="Image 23" descr="LogoSPACE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97" y="4764719"/>
            <a:ext cx="1054587" cy="28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791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9-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ZoneTexte 9"/>
          <p:cNvSpPr txBox="1"/>
          <p:nvPr userDrawn="1"/>
        </p:nvSpPr>
        <p:spPr>
          <a:xfrm>
            <a:off x="7352666" y="4787769"/>
            <a:ext cx="1611030" cy="256945"/>
          </a:xfrm>
          <a:prstGeom prst="rect">
            <a:avLst/>
          </a:prstGeom>
          <a:noFill/>
        </p:spPr>
        <p:txBody>
          <a:bodyPr wrap="square" lIns="71579" tIns="35790" rIns="71579" bIns="35790" rtlCol="0" anchor="ctr">
            <a:spAutoFit/>
          </a:bodyPr>
          <a:lstStyle/>
          <a:p>
            <a:pPr algn="r"/>
            <a:r>
              <a:rPr lang="fr-FR" sz="1200" dirty="0">
                <a:solidFill>
                  <a:srgbClr val="FFFFFF"/>
                </a:solidFill>
                <a:latin typeface="Helvetica"/>
                <a:cs typeface="Helvetica"/>
              </a:rPr>
              <a:t> I  </a:t>
            </a:r>
            <a:fld id="{89D3323D-60C8-0840-9432-59751CC0EBA4}" type="slidenum">
              <a:rPr lang="fr-FR" sz="1200" smtClean="0">
                <a:solidFill>
                  <a:srgbClr val="FFFFFF"/>
                </a:solidFill>
                <a:latin typeface="Helvetica"/>
                <a:cs typeface="Helvetica"/>
              </a:rPr>
              <a:pPr algn="r"/>
              <a:t>‹N°›</a:t>
            </a:fld>
            <a:endParaRPr lang="fr-FR" sz="1200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grpSp>
        <p:nvGrpSpPr>
          <p:cNvPr id="15" name="Grouper 14"/>
          <p:cNvGrpSpPr/>
          <p:nvPr userDrawn="1"/>
        </p:nvGrpSpPr>
        <p:grpSpPr>
          <a:xfrm>
            <a:off x="0" y="631520"/>
            <a:ext cx="3388365" cy="0"/>
            <a:chOff x="569331" y="1686108"/>
            <a:chExt cx="3960740" cy="0"/>
          </a:xfrm>
        </p:grpSpPr>
        <p:cxnSp>
          <p:nvCxnSpPr>
            <p:cNvPr id="12" name="Connecteur droit 11"/>
            <p:cNvCxnSpPr/>
            <p:nvPr userDrawn="1"/>
          </p:nvCxnSpPr>
          <p:spPr>
            <a:xfrm>
              <a:off x="569331" y="1686108"/>
              <a:ext cx="1324789" cy="0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 userDrawn="1"/>
          </p:nvCxnSpPr>
          <p:spPr>
            <a:xfrm>
              <a:off x="1891633" y="1686108"/>
              <a:ext cx="1324789" cy="0"/>
            </a:xfrm>
            <a:prstGeom prst="line">
              <a:avLst/>
            </a:prstGeom>
            <a:ln w="38100" cmpd="sng">
              <a:solidFill>
                <a:srgbClr val="00C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/>
            <p:nvPr userDrawn="1"/>
          </p:nvCxnSpPr>
          <p:spPr>
            <a:xfrm>
              <a:off x="3205282" y="1686108"/>
              <a:ext cx="1324789" cy="0"/>
            </a:xfrm>
            <a:prstGeom prst="line">
              <a:avLst/>
            </a:prstGeom>
            <a:ln w="38100" cmpd="sng">
              <a:solidFill>
                <a:srgbClr val="009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er 15"/>
          <p:cNvGrpSpPr/>
          <p:nvPr userDrawn="1"/>
        </p:nvGrpSpPr>
        <p:grpSpPr>
          <a:xfrm>
            <a:off x="5755635" y="4698799"/>
            <a:ext cx="3388365" cy="0"/>
            <a:chOff x="569331" y="1686108"/>
            <a:chExt cx="3960740" cy="0"/>
          </a:xfrm>
        </p:grpSpPr>
        <p:cxnSp>
          <p:nvCxnSpPr>
            <p:cNvPr id="17" name="Connecteur droit 16"/>
            <p:cNvCxnSpPr/>
            <p:nvPr userDrawn="1"/>
          </p:nvCxnSpPr>
          <p:spPr>
            <a:xfrm>
              <a:off x="569331" y="1686108"/>
              <a:ext cx="1324789" cy="0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 userDrawn="1"/>
          </p:nvCxnSpPr>
          <p:spPr>
            <a:xfrm>
              <a:off x="1891633" y="1686108"/>
              <a:ext cx="1324789" cy="0"/>
            </a:xfrm>
            <a:prstGeom prst="line">
              <a:avLst/>
            </a:prstGeom>
            <a:ln w="38100" cmpd="sng">
              <a:solidFill>
                <a:srgbClr val="00C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 userDrawn="1"/>
          </p:nvCxnSpPr>
          <p:spPr>
            <a:xfrm>
              <a:off x="3205282" y="1686108"/>
              <a:ext cx="1324789" cy="0"/>
            </a:xfrm>
            <a:prstGeom prst="line">
              <a:avLst/>
            </a:prstGeom>
            <a:ln w="38100" cmpd="sng">
              <a:solidFill>
                <a:srgbClr val="009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Espace réservé du contenu 2"/>
          <p:cNvSpPr>
            <a:spLocks noGrp="1"/>
          </p:cNvSpPr>
          <p:nvPr>
            <p:ph idx="1"/>
          </p:nvPr>
        </p:nvSpPr>
        <p:spPr>
          <a:xfrm>
            <a:off x="327299" y="1200151"/>
            <a:ext cx="8359501" cy="275381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latin typeface="Helvetica"/>
                <a:cs typeface="Helvetica"/>
              </a:defRPr>
            </a:lvl1pPr>
            <a:lvl2pPr marL="408180" indent="0">
              <a:buNone/>
              <a:defRPr sz="1600">
                <a:latin typeface="Helvetica"/>
                <a:cs typeface="Helvetica"/>
              </a:defRPr>
            </a:lvl2pPr>
            <a:lvl3pPr>
              <a:defRPr sz="1600">
                <a:latin typeface="Helvetica"/>
                <a:cs typeface="Helvetica"/>
              </a:defRPr>
            </a:lvl3pPr>
            <a:lvl4pPr>
              <a:defRPr sz="1600">
                <a:latin typeface="Helvetica"/>
                <a:cs typeface="Helvetica"/>
              </a:defRPr>
            </a:lvl4pPr>
            <a:lvl5pPr>
              <a:defRPr sz="1600">
                <a:latin typeface="Helvetica"/>
                <a:cs typeface="Helvetica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0"/>
            <a:endParaRPr lang="fr-FR" dirty="0"/>
          </a:p>
          <a:p>
            <a:pPr lvl="0"/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327299" y="0"/>
            <a:ext cx="7971378" cy="631601"/>
          </a:xfrm>
        </p:spPr>
        <p:txBody>
          <a:bodyPr anchor="ctr">
            <a:noAutofit/>
          </a:bodyPr>
          <a:lstStyle>
            <a:lvl1pPr marL="0" indent="0">
              <a:buNone/>
              <a:defRPr sz="2000" b="1">
                <a:latin typeface="Helvetica"/>
                <a:cs typeface="Helvetica"/>
              </a:defRPr>
            </a:lvl1pPr>
            <a:lvl2pPr>
              <a:defRPr sz="1400" b="1">
                <a:latin typeface="Helvetica"/>
                <a:cs typeface="Helvetica"/>
              </a:defRPr>
            </a:lvl2pPr>
            <a:lvl3pPr>
              <a:defRPr sz="1400" b="1">
                <a:latin typeface="Helvetica"/>
                <a:cs typeface="Helvetica"/>
              </a:defRPr>
            </a:lvl3pPr>
            <a:lvl4pPr>
              <a:defRPr sz="1400" b="1">
                <a:latin typeface="Helvetica"/>
                <a:cs typeface="Helvetica"/>
              </a:defRPr>
            </a:lvl4pPr>
            <a:lvl5pPr>
              <a:defRPr sz="1400" b="1">
                <a:latin typeface="Helvetica"/>
                <a:cs typeface="Helvetica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20" name="Image 19" descr="LogoSPACE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97" y="4764719"/>
            <a:ext cx="1054587" cy="28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592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 26" descr="9-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15" name="Grouper 14"/>
          <p:cNvGrpSpPr/>
          <p:nvPr userDrawn="1"/>
        </p:nvGrpSpPr>
        <p:grpSpPr>
          <a:xfrm>
            <a:off x="2753737" y="1683806"/>
            <a:ext cx="3388365" cy="0"/>
            <a:chOff x="569331" y="1686108"/>
            <a:chExt cx="3960740" cy="0"/>
          </a:xfrm>
        </p:grpSpPr>
        <p:cxnSp>
          <p:nvCxnSpPr>
            <p:cNvPr id="12" name="Connecteur droit 11"/>
            <p:cNvCxnSpPr/>
            <p:nvPr userDrawn="1"/>
          </p:nvCxnSpPr>
          <p:spPr>
            <a:xfrm>
              <a:off x="569331" y="1686108"/>
              <a:ext cx="1324789" cy="0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 userDrawn="1"/>
          </p:nvCxnSpPr>
          <p:spPr>
            <a:xfrm>
              <a:off x="1891633" y="1686108"/>
              <a:ext cx="1324789" cy="0"/>
            </a:xfrm>
            <a:prstGeom prst="line">
              <a:avLst/>
            </a:prstGeom>
            <a:ln w="38100" cmpd="sng">
              <a:solidFill>
                <a:srgbClr val="00C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/>
            <p:nvPr userDrawn="1"/>
          </p:nvCxnSpPr>
          <p:spPr>
            <a:xfrm>
              <a:off x="3205282" y="1686108"/>
              <a:ext cx="1324789" cy="0"/>
            </a:xfrm>
            <a:prstGeom prst="line">
              <a:avLst/>
            </a:prstGeom>
            <a:ln w="38100" cmpd="sng">
              <a:solidFill>
                <a:srgbClr val="009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er 15"/>
          <p:cNvGrpSpPr/>
          <p:nvPr userDrawn="1"/>
        </p:nvGrpSpPr>
        <p:grpSpPr>
          <a:xfrm>
            <a:off x="5755635" y="4698803"/>
            <a:ext cx="3388365" cy="0"/>
            <a:chOff x="569331" y="1686108"/>
            <a:chExt cx="3960740" cy="0"/>
          </a:xfrm>
        </p:grpSpPr>
        <p:cxnSp>
          <p:nvCxnSpPr>
            <p:cNvPr id="17" name="Connecteur droit 16"/>
            <p:cNvCxnSpPr/>
            <p:nvPr userDrawn="1"/>
          </p:nvCxnSpPr>
          <p:spPr>
            <a:xfrm>
              <a:off x="569331" y="1686108"/>
              <a:ext cx="1324789" cy="0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 userDrawn="1"/>
          </p:nvCxnSpPr>
          <p:spPr>
            <a:xfrm>
              <a:off x="1891633" y="1686108"/>
              <a:ext cx="1324789" cy="0"/>
            </a:xfrm>
            <a:prstGeom prst="line">
              <a:avLst/>
            </a:prstGeom>
            <a:ln w="38100" cmpd="sng">
              <a:solidFill>
                <a:srgbClr val="00C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 userDrawn="1"/>
          </p:nvCxnSpPr>
          <p:spPr>
            <a:xfrm>
              <a:off x="3205282" y="1686108"/>
              <a:ext cx="1324789" cy="0"/>
            </a:xfrm>
            <a:prstGeom prst="line">
              <a:avLst/>
            </a:prstGeom>
            <a:ln w="38100" cmpd="sng">
              <a:solidFill>
                <a:srgbClr val="009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Espace réservé du contenu 2"/>
          <p:cNvSpPr>
            <a:spLocks noGrp="1"/>
          </p:cNvSpPr>
          <p:nvPr>
            <p:ph idx="1"/>
          </p:nvPr>
        </p:nvSpPr>
        <p:spPr>
          <a:xfrm>
            <a:off x="327299" y="1967654"/>
            <a:ext cx="8359501" cy="1487408"/>
          </a:xfrm>
        </p:spPr>
        <p:txBody>
          <a:bodyPr>
            <a:normAutofit/>
          </a:bodyPr>
          <a:lstStyle>
            <a:lvl1pPr marL="0" indent="0" algn="ctr">
              <a:buNone/>
              <a:defRPr sz="1600" b="0">
                <a:latin typeface="Helvetica"/>
                <a:cs typeface="Helvetica"/>
              </a:defRPr>
            </a:lvl1pPr>
            <a:lvl2pPr marL="408180" indent="0">
              <a:buNone/>
              <a:defRPr sz="1600">
                <a:latin typeface="Helvetica"/>
                <a:cs typeface="Helvetica"/>
              </a:defRPr>
            </a:lvl2pPr>
            <a:lvl3pPr>
              <a:defRPr sz="1600">
                <a:latin typeface="Helvetica"/>
                <a:cs typeface="Helvetica"/>
              </a:defRPr>
            </a:lvl3pPr>
            <a:lvl4pPr>
              <a:defRPr sz="1600">
                <a:latin typeface="Helvetica"/>
                <a:cs typeface="Helvetica"/>
              </a:defRPr>
            </a:lvl4pPr>
            <a:lvl5pPr>
              <a:defRPr sz="1600">
                <a:latin typeface="Helvetica"/>
                <a:cs typeface="Helvetica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0"/>
            <a:endParaRPr lang="fr-FR" dirty="0"/>
          </a:p>
          <a:p>
            <a:pPr lvl="0"/>
            <a:endParaRPr lang="fr-FR" dirty="0"/>
          </a:p>
        </p:txBody>
      </p:sp>
      <p:grpSp>
        <p:nvGrpSpPr>
          <p:cNvPr id="20" name="Grouper 19"/>
          <p:cNvGrpSpPr/>
          <p:nvPr userDrawn="1"/>
        </p:nvGrpSpPr>
        <p:grpSpPr>
          <a:xfrm>
            <a:off x="2753737" y="3982335"/>
            <a:ext cx="3388365" cy="0"/>
            <a:chOff x="569331" y="1686108"/>
            <a:chExt cx="3960740" cy="0"/>
          </a:xfrm>
        </p:grpSpPr>
        <p:cxnSp>
          <p:nvCxnSpPr>
            <p:cNvPr id="21" name="Connecteur droit 20"/>
            <p:cNvCxnSpPr/>
            <p:nvPr userDrawn="1"/>
          </p:nvCxnSpPr>
          <p:spPr>
            <a:xfrm>
              <a:off x="569331" y="1686108"/>
              <a:ext cx="1324789" cy="0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 userDrawn="1"/>
          </p:nvCxnSpPr>
          <p:spPr>
            <a:xfrm>
              <a:off x="1891633" y="1686108"/>
              <a:ext cx="1324789" cy="0"/>
            </a:xfrm>
            <a:prstGeom prst="line">
              <a:avLst/>
            </a:prstGeom>
            <a:ln w="38100" cmpd="sng">
              <a:solidFill>
                <a:srgbClr val="00C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/>
            <p:nvPr userDrawn="1"/>
          </p:nvCxnSpPr>
          <p:spPr>
            <a:xfrm>
              <a:off x="3205282" y="1686108"/>
              <a:ext cx="1324789" cy="0"/>
            </a:xfrm>
            <a:prstGeom prst="line">
              <a:avLst/>
            </a:prstGeom>
            <a:ln w="38100" cmpd="sng">
              <a:solidFill>
                <a:srgbClr val="009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Image 2" descr="LogoSPACEBlack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577" y="229317"/>
            <a:ext cx="2190846" cy="741103"/>
          </a:xfrm>
          <a:prstGeom prst="rect">
            <a:avLst/>
          </a:prstGeom>
        </p:spPr>
      </p:pic>
      <p:sp>
        <p:nvSpPr>
          <p:cNvPr id="25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477163" y="970420"/>
            <a:ext cx="7971378" cy="631601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 b="1">
                <a:latin typeface="Helvetica"/>
                <a:cs typeface="Helvetica"/>
              </a:defRPr>
            </a:lvl1pPr>
            <a:lvl2pPr>
              <a:defRPr sz="1400" b="1">
                <a:latin typeface="Helvetica"/>
                <a:cs typeface="Helvetica"/>
              </a:defRPr>
            </a:lvl2pPr>
            <a:lvl3pPr>
              <a:defRPr sz="1400" b="1">
                <a:latin typeface="Helvetica"/>
                <a:cs typeface="Helvetica"/>
              </a:defRPr>
            </a:lvl3pPr>
            <a:lvl4pPr>
              <a:defRPr sz="1400" b="1">
                <a:latin typeface="Helvetica"/>
                <a:cs typeface="Helvetica"/>
              </a:defRPr>
            </a:lvl4pPr>
            <a:lvl5pPr>
              <a:defRPr sz="1400" b="1">
                <a:latin typeface="Helvetica"/>
                <a:cs typeface="Helvetica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ZoneTexte 3"/>
          <p:cNvSpPr txBox="1"/>
          <p:nvPr userDrawn="1"/>
        </p:nvSpPr>
        <p:spPr>
          <a:xfrm>
            <a:off x="2753737" y="4160611"/>
            <a:ext cx="3388365" cy="318500"/>
          </a:xfrm>
          <a:prstGeom prst="rect">
            <a:avLst/>
          </a:prstGeom>
          <a:noFill/>
        </p:spPr>
        <p:txBody>
          <a:bodyPr wrap="square" lIns="71579" tIns="35790" rIns="71579" bIns="35790" rtlCol="0">
            <a:spAutoFit/>
          </a:bodyPr>
          <a:lstStyle/>
          <a:p>
            <a:pPr algn="ctr"/>
            <a:r>
              <a:rPr lang="fr-FR" dirty="0" err="1">
                <a:solidFill>
                  <a:srgbClr val="070F9E"/>
                </a:solidFill>
                <a:latin typeface="Helvetica"/>
                <a:cs typeface="Helvetica"/>
              </a:rPr>
              <a:t>www.space-aero.org</a:t>
            </a:r>
            <a:endParaRPr lang="fr-FR" dirty="0">
              <a:solidFill>
                <a:srgbClr val="070F9E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417619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6BF53-870C-7448-9E08-AD990C2F171C}" type="datetimeFigureOut">
              <a:rPr lang="fr-FR" smtClean="0"/>
              <a:t>08/11/2019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E3CF-4439-564D-A1F2-E2A1D7CA16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2415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1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3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54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272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090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908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726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544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6BF53-870C-7448-9E08-AD990C2F171C}" type="datetimeFigureOut">
              <a:rPr lang="fr-FR" smtClean="0"/>
              <a:t>08/11/2019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E3CF-4439-564D-A1F2-E2A1D7CA16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3189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4989" y="1323975"/>
            <a:ext cx="4732337" cy="3743325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19726" y="1323975"/>
            <a:ext cx="4733925" cy="3743325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6BF53-870C-7448-9E08-AD990C2F171C}" type="datetimeFigureOut">
              <a:rPr lang="fr-FR" smtClean="0"/>
              <a:t>08/11/2019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E3CF-4439-564D-A1F2-E2A1D7CA16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4537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6"/>
            <a:ext cx="4040188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81" indent="0">
              <a:buNone/>
              <a:defRPr sz="1800" b="1"/>
            </a:lvl2pPr>
            <a:lvl3pPr marL="816361" indent="0">
              <a:buNone/>
              <a:defRPr sz="1600" b="1"/>
            </a:lvl3pPr>
            <a:lvl4pPr marL="1224542" indent="0">
              <a:buNone/>
              <a:defRPr sz="1400" b="1"/>
            </a:lvl4pPr>
            <a:lvl5pPr marL="1632722" indent="0">
              <a:buNone/>
              <a:defRPr sz="1400" b="1"/>
            </a:lvl5pPr>
            <a:lvl6pPr marL="2040903" indent="0">
              <a:buNone/>
              <a:defRPr sz="1400" b="1"/>
            </a:lvl6pPr>
            <a:lvl7pPr marL="2449084" indent="0">
              <a:buNone/>
              <a:defRPr sz="1400" b="1"/>
            </a:lvl7pPr>
            <a:lvl8pPr marL="2857264" indent="0">
              <a:buNone/>
              <a:defRPr sz="1400" b="1"/>
            </a:lvl8pPr>
            <a:lvl9pPr marL="3265445" indent="0">
              <a:buNone/>
              <a:defRPr sz="14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151336"/>
            <a:ext cx="4041775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81" indent="0">
              <a:buNone/>
              <a:defRPr sz="1800" b="1"/>
            </a:lvl2pPr>
            <a:lvl3pPr marL="816361" indent="0">
              <a:buNone/>
              <a:defRPr sz="1600" b="1"/>
            </a:lvl3pPr>
            <a:lvl4pPr marL="1224542" indent="0">
              <a:buNone/>
              <a:defRPr sz="1400" b="1"/>
            </a:lvl4pPr>
            <a:lvl5pPr marL="1632722" indent="0">
              <a:buNone/>
              <a:defRPr sz="1400" b="1"/>
            </a:lvl5pPr>
            <a:lvl6pPr marL="2040903" indent="0">
              <a:buNone/>
              <a:defRPr sz="1400" b="1"/>
            </a:lvl6pPr>
            <a:lvl7pPr marL="2449084" indent="0">
              <a:buNone/>
              <a:defRPr sz="1400" b="1"/>
            </a:lvl7pPr>
            <a:lvl8pPr marL="2857264" indent="0">
              <a:buNone/>
              <a:defRPr sz="1400" b="1"/>
            </a:lvl8pPr>
            <a:lvl9pPr marL="3265445" indent="0">
              <a:buNone/>
              <a:defRPr sz="14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631157"/>
            <a:ext cx="4041775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6BF53-870C-7448-9E08-AD990C2F171C}" type="datetimeFigureOut">
              <a:rPr lang="fr-FR" smtClean="0"/>
              <a:t>08/11/2019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E3CF-4439-564D-A1F2-E2A1D7CA16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6189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6BF53-870C-7448-9E08-AD990C2F171C}" type="datetimeFigureOut">
              <a:rPr lang="fr-FR" smtClean="0"/>
              <a:t>08/11/2019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E3CF-4439-564D-A1F2-E2A1D7CA16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3091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81636" tIns="40818" rIns="81636" bIns="40818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81636" tIns="40818" rIns="81636" bIns="40818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81636" tIns="40818" rIns="81636" bIns="40818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6BF53-870C-7448-9E08-AD990C2F171C}" type="datetimeFigureOut">
              <a:rPr lang="fr-FR" smtClean="0"/>
              <a:t>08/11/2019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1" y="4767263"/>
            <a:ext cx="2895600" cy="273844"/>
          </a:xfrm>
          <a:prstGeom prst="rect">
            <a:avLst/>
          </a:prstGeom>
        </p:spPr>
        <p:txBody>
          <a:bodyPr vert="horz" lIns="81636" tIns="40818" rIns="81636" bIns="40818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81636" tIns="40818" rIns="81636" bIns="40818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8E3CF-4439-564D-A1F2-E2A1D7CA16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987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ctr" defTabSz="408181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135" indent="-306135" algn="l" defTabSz="408181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63293" indent="-255113" algn="l" defTabSz="408181" rtl="0" eaLnBrk="1" latinLnBrk="0" hangingPunct="1">
        <a:spcBef>
          <a:spcPct val="20000"/>
        </a:spcBef>
        <a:buFont typeface="Arial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452" indent="-204090" algn="l" defTabSz="408181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632" indent="-204090" algn="l" defTabSz="408181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813" indent="-204090" algn="l" defTabSz="408181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4993" indent="-204090" algn="l" defTabSz="408181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3174" indent="-204090" algn="l" defTabSz="408181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355" indent="-204090" algn="l" defTabSz="408181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535" indent="-204090" algn="l" defTabSz="408181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081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81" algn="l" defTabSz="4081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61" algn="l" defTabSz="4081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42" algn="l" defTabSz="4081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722" algn="l" defTabSz="4081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903" algn="l" defTabSz="4081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084" algn="l" defTabSz="4081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264" algn="l" defTabSz="4081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445" algn="l" defTabSz="4081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marie.toubin@space-aero.org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ou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itre 1"/>
          <p:cNvSpPr txBox="1">
            <a:spLocks/>
          </p:cNvSpPr>
          <p:nvPr/>
        </p:nvSpPr>
        <p:spPr>
          <a:xfrm>
            <a:off x="2862470" y="1509060"/>
            <a:ext cx="6281529" cy="1889949"/>
          </a:xfrm>
          <a:prstGeom prst="rect">
            <a:avLst/>
          </a:prstGeom>
        </p:spPr>
        <p:txBody>
          <a:bodyPr vert="horz" lIns="81636" tIns="40818" rIns="81636" bIns="40818" rtlCol="0" anchor="ctr">
            <a:normAutofit fontScale="85000" lnSpcReduction="20000"/>
          </a:bodyPr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fr-FR" sz="2900" b="1" u="sng" dirty="0">
                <a:solidFill>
                  <a:schemeClr val="bg1"/>
                </a:solidFill>
                <a:latin typeface="Helvetica"/>
                <a:cs typeface="Helvetica"/>
              </a:rPr>
              <a:t>Formation certifiante CQPM* Animateur de la démarche LEAN </a:t>
            </a:r>
          </a:p>
          <a:p>
            <a:pPr algn="l">
              <a:lnSpc>
                <a:spcPct val="120000"/>
              </a:lnSpc>
            </a:pPr>
            <a:endParaRPr lang="fr-FR" sz="2400" dirty="0">
              <a:solidFill>
                <a:schemeClr val="bg1"/>
              </a:solidFill>
              <a:latin typeface="Helvetica"/>
              <a:cs typeface="Helvetica"/>
            </a:endParaRPr>
          </a:p>
          <a:p>
            <a:pPr algn="l">
              <a:lnSpc>
                <a:spcPct val="120000"/>
              </a:lnSpc>
            </a:pPr>
            <a:r>
              <a:rPr lang="fr-FR" sz="2400" dirty="0">
                <a:solidFill>
                  <a:schemeClr val="bg1"/>
                </a:solidFill>
                <a:latin typeface="Helvetica"/>
                <a:cs typeface="Helvetica"/>
              </a:rPr>
              <a:t>Enrichie de la qualification SPACE « Chef de Projet en Excellence Opérationnelle Aéronautique »</a:t>
            </a:r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3178771" y="3634440"/>
            <a:ext cx="5468797" cy="844254"/>
          </a:xfrm>
          <a:prstGeom prst="rect">
            <a:avLst/>
          </a:prstGeom>
        </p:spPr>
        <p:txBody>
          <a:bodyPr vert="horz" lIns="81636" tIns="40818" rIns="81636" bIns="40818" rtlCol="0" anchor="ctr">
            <a:normAutofit/>
          </a:bodyPr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1600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3178771" y="4714125"/>
            <a:ext cx="5468797" cy="212438"/>
          </a:xfrm>
          <a:prstGeom prst="rect">
            <a:avLst/>
          </a:prstGeom>
        </p:spPr>
        <p:txBody>
          <a:bodyPr vert="horz" lIns="81636" tIns="40818" rIns="81636" bIns="40818" rtlCol="0">
            <a:normAutofit lnSpcReduction="10000"/>
          </a:bodyPr>
          <a:lstStyle>
            <a:lvl1pPr marL="0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437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42873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64310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85746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07183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128620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50056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71493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900" dirty="0">
                <a:solidFill>
                  <a:srgbClr val="FFFFFF"/>
                </a:solidFill>
                <a:latin typeface="Helvetica"/>
                <a:cs typeface="Helvetica"/>
              </a:rPr>
              <a:t>© Copyright </a:t>
            </a:r>
            <a:r>
              <a:rPr lang="fr-FR" sz="900" dirty="0" err="1">
                <a:solidFill>
                  <a:srgbClr val="FFFFFF"/>
                </a:solidFill>
                <a:latin typeface="Helvetica"/>
                <a:cs typeface="Helvetica"/>
              </a:rPr>
              <a:t>Space</a:t>
            </a:r>
            <a:r>
              <a:rPr lang="fr-FR" sz="900" dirty="0">
                <a:solidFill>
                  <a:srgbClr val="FFFFFF"/>
                </a:solidFill>
                <a:latin typeface="Helvetica"/>
                <a:cs typeface="Helvetica"/>
              </a:rPr>
              <a:t> France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33F69AF0-0D6E-4D51-9364-70C5175BECF0}"/>
              </a:ext>
            </a:extLst>
          </p:cNvPr>
          <p:cNvSpPr txBox="1"/>
          <p:nvPr/>
        </p:nvSpPr>
        <p:spPr>
          <a:xfrm>
            <a:off x="119270" y="4842708"/>
            <a:ext cx="53212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>
                <a:solidFill>
                  <a:schemeClr val="bg1"/>
                </a:solidFill>
              </a:rPr>
              <a:t>*CQPM : Certificat de Qualification Paritaire de la Métallurgie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FFB3AFD-2231-44D9-ACAF-399DAC260C39}"/>
              </a:ext>
            </a:extLst>
          </p:cNvPr>
          <p:cNvSpPr/>
          <p:nvPr/>
        </p:nvSpPr>
        <p:spPr>
          <a:xfrm>
            <a:off x="6237600" y="2066092"/>
            <a:ext cx="20185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Helvetica"/>
                <a:cs typeface="Helvetica"/>
              </a:rPr>
              <a:t>(Code CPF 248669)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64F1AE1F-0DD5-4827-A6BE-AD81E6E071D0}"/>
              </a:ext>
            </a:extLst>
          </p:cNvPr>
          <p:cNvSpPr txBox="1"/>
          <p:nvPr/>
        </p:nvSpPr>
        <p:spPr>
          <a:xfrm>
            <a:off x="119270" y="3309143"/>
            <a:ext cx="56702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Présenté par : </a:t>
            </a:r>
          </a:p>
          <a:p>
            <a:r>
              <a:rPr lang="fr-FR" sz="2400" dirty="0">
                <a:solidFill>
                  <a:schemeClr val="bg1"/>
                </a:solidFill>
              </a:rPr>
              <a:t>Marie TOUBIN Conseillère Formation SPACE</a:t>
            </a:r>
          </a:p>
          <a:p>
            <a:r>
              <a:rPr lang="fr-FR" sz="2400" dirty="0">
                <a:solidFill>
                  <a:schemeClr val="bg1"/>
                </a:solidFill>
              </a:rPr>
              <a:t>Solange HOLLARD Référente Formation </a:t>
            </a:r>
          </a:p>
        </p:txBody>
      </p:sp>
    </p:spTree>
    <p:extLst>
      <p:ext uri="{BB962C8B-B14F-4D97-AF65-F5344CB8AC3E}">
        <p14:creationId xmlns:p14="http://schemas.microsoft.com/office/powerpoint/2010/main" val="3540069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10180" y="90619"/>
            <a:ext cx="6889132" cy="426222"/>
          </a:xfrm>
          <a:prstGeom prst="rect">
            <a:avLst/>
          </a:prstGeom>
          <a:noFill/>
        </p:spPr>
        <p:txBody>
          <a:bodyPr wrap="square" lIns="71579" tIns="35790" rIns="71579" bIns="35790" rtlCol="0">
            <a:spAutoFit/>
          </a:bodyPr>
          <a:lstStyle/>
          <a:p>
            <a:r>
              <a:rPr lang="fr-FR" sz="2300" b="1" dirty="0">
                <a:solidFill>
                  <a:srgbClr val="11316B"/>
                </a:solidFill>
                <a:latin typeface="Helvetica"/>
                <a:cs typeface="Helvetica"/>
              </a:rPr>
              <a:t>6. Financements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29B05010-E669-43CC-8B90-BE235962F1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510" y="2955102"/>
            <a:ext cx="1134185" cy="1569312"/>
          </a:xfrm>
          <a:prstGeom prst="rect">
            <a:avLst/>
          </a:prstGeom>
        </p:spPr>
      </p:pic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CCD2DD35-291E-4B55-9785-46227EBA05DE}"/>
              </a:ext>
            </a:extLst>
          </p:cNvPr>
          <p:cNvGrpSpPr/>
          <p:nvPr/>
        </p:nvGrpSpPr>
        <p:grpSpPr>
          <a:xfrm>
            <a:off x="3338738" y="3673949"/>
            <a:ext cx="1152918" cy="813889"/>
            <a:chOff x="4542352" y="4331832"/>
            <a:chExt cx="1152918" cy="813889"/>
          </a:xfrm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xmlns="" id="{253CA31D-DE6C-4CAF-A4A3-FEA78FEEC3C8}"/>
                </a:ext>
              </a:extLst>
            </p:cNvPr>
            <p:cNvSpPr/>
            <p:nvPr/>
          </p:nvSpPr>
          <p:spPr>
            <a:xfrm>
              <a:off x="4586470" y="4331832"/>
              <a:ext cx="846916" cy="813889"/>
            </a:xfrm>
            <a:prstGeom prst="ellipse">
              <a:avLst/>
            </a:prstGeom>
            <a:solidFill>
              <a:srgbClr val="E7033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xmlns="" id="{C2AFBFC4-2039-4093-BD84-F0B72418699C}"/>
                </a:ext>
              </a:extLst>
            </p:cNvPr>
            <p:cNvSpPr txBox="1"/>
            <p:nvPr/>
          </p:nvSpPr>
          <p:spPr>
            <a:xfrm rot="986646">
              <a:off x="4542352" y="4595232"/>
              <a:ext cx="928561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300" b="1" dirty="0">
                  <a:solidFill>
                    <a:schemeClr val="bg1"/>
                  </a:solidFill>
                  <a:latin typeface="Dubai" panose="020B0503030403030204" pitchFamily="34" charset="-78"/>
                  <a:cs typeface="Dubai" panose="020B0503030403030204" pitchFamily="34" charset="-78"/>
                </a:rPr>
                <a:t>ELIGIBLE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xmlns="" id="{555AC5AC-C418-4646-82C0-AD288DA4AB1E}"/>
                </a:ext>
              </a:extLst>
            </p:cNvPr>
            <p:cNvSpPr txBox="1"/>
            <p:nvPr/>
          </p:nvSpPr>
          <p:spPr>
            <a:xfrm rot="911672">
              <a:off x="4683567" y="4546892"/>
              <a:ext cx="101170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dirty="0">
                  <a:solidFill>
                    <a:schemeClr val="bg1"/>
                  </a:solidFill>
                  <a:latin typeface="Dubai Light" panose="020B0303030403030204" pitchFamily="34" charset="-78"/>
                  <a:cs typeface="Dubai Light" panose="020B0303030403030204" pitchFamily="34" charset="-78"/>
                </a:rPr>
                <a:t>FORMATION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xmlns="" id="{3CF0DA22-F900-4040-BA59-2A6748B8A086}"/>
                </a:ext>
              </a:extLst>
            </p:cNvPr>
            <p:cNvSpPr txBox="1"/>
            <p:nvPr/>
          </p:nvSpPr>
          <p:spPr>
            <a:xfrm rot="986646">
              <a:off x="4583601" y="4732727"/>
              <a:ext cx="756864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300" b="1" dirty="0">
                  <a:solidFill>
                    <a:schemeClr val="bg1"/>
                  </a:solidFill>
                  <a:latin typeface="Dubai" panose="020B0503030403030204" pitchFamily="34" charset="-78"/>
                  <a:cs typeface="Dubai" panose="020B0503030403030204" pitchFamily="34" charset="-78"/>
                </a:rPr>
                <a:t>AU CPF</a:t>
              </a:r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xmlns="" id="{77040F7D-DAD4-442D-BC20-385ADB2B3BC4}"/>
              </a:ext>
            </a:extLst>
          </p:cNvPr>
          <p:cNvGrpSpPr/>
          <p:nvPr/>
        </p:nvGrpSpPr>
        <p:grpSpPr>
          <a:xfrm>
            <a:off x="6381642" y="3697663"/>
            <a:ext cx="1152918" cy="813889"/>
            <a:chOff x="4542352" y="4331832"/>
            <a:chExt cx="1152918" cy="813889"/>
          </a:xfrm>
        </p:grpSpPr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xmlns="" id="{0DE560FF-2CE2-4349-BAF4-6CD1EF9F8344}"/>
                </a:ext>
              </a:extLst>
            </p:cNvPr>
            <p:cNvSpPr/>
            <p:nvPr/>
          </p:nvSpPr>
          <p:spPr>
            <a:xfrm>
              <a:off x="4586470" y="4331832"/>
              <a:ext cx="846916" cy="813889"/>
            </a:xfrm>
            <a:prstGeom prst="ellipse">
              <a:avLst/>
            </a:prstGeom>
            <a:solidFill>
              <a:srgbClr val="E7033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xmlns="" id="{EC7CA1EF-3D95-4DD0-B719-6951DAC06A00}"/>
                </a:ext>
              </a:extLst>
            </p:cNvPr>
            <p:cNvSpPr txBox="1"/>
            <p:nvPr/>
          </p:nvSpPr>
          <p:spPr>
            <a:xfrm rot="986646">
              <a:off x="4542352" y="4595232"/>
              <a:ext cx="928561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300" b="1" dirty="0">
                  <a:solidFill>
                    <a:schemeClr val="bg1"/>
                  </a:solidFill>
                  <a:latin typeface="Dubai" panose="020B0503030403030204" pitchFamily="34" charset="-78"/>
                  <a:cs typeface="Dubai" panose="020B0503030403030204" pitchFamily="34" charset="-78"/>
                </a:rPr>
                <a:t>ELIGIBLE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xmlns="" id="{4A78DD33-9063-47EC-902E-0CE2738C4D46}"/>
                </a:ext>
              </a:extLst>
            </p:cNvPr>
            <p:cNvSpPr txBox="1"/>
            <p:nvPr/>
          </p:nvSpPr>
          <p:spPr>
            <a:xfrm rot="911672">
              <a:off x="4683567" y="4546892"/>
              <a:ext cx="101170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dirty="0">
                  <a:solidFill>
                    <a:schemeClr val="bg1"/>
                  </a:solidFill>
                  <a:latin typeface="Dubai Light" panose="020B0303030403030204" pitchFamily="34" charset="-78"/>
                  <a:cs typeface="Dubai Light" panose="020B0303030403030204" pitchFamily="34" charset="-78"/>
                </a:rPr>
                <a:t>FORMATION</a:t>
              </a: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xmlns="" id="{E16A577B-A67F-4426-93A3-0508DB28BE9B}"/>
                </a:ext>
              </a:extLst>
            </p:cNvPr>
            <p:cNvSpPr txBox="1"/>
            <p:nvPr/>
          </p:nvSpPr>
          <p:spPr>
            <a:xfrm rot="986646">
              <a:off x="4583601" y="4732727"/>
              <a:ext cx="756864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300" b="1" dirty="0">
                  <a:solidFill>
                    <a:schemeClr val="bg1"/>
                  </a:solidFill>
                  <a:latin typeface="Dubai" panose="020B0503030403030204" pitchFamily="34" charset="-78"/>
                  <a:cs typeface="Dubai" panose="020B0503030403030204" pitchFamily="34" charset="-78"/>
                </a:rPr>
                <a:t>PRO A</a:t>
              </a:r>
            </a:p>
          </p:txBody>
        </p:sp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ACB4C83D-202E-4DA1-B801-D335F67F9C00}"/>
              </a:ext>
            </a:extLst>
          </p:cNvPr>
          <p:cNvGrpSpPr/>
          <p:nvPr/>
        </p:nvGrpSpPr>
        <p:grpSpPr>
          <a:xfrm>
            <a:off x="5386675" y="3710831"/>
            <a:ext cx="1152918" cy="813889"/>
            <a:chOff x="5436192" y="3678792"/>
            <a:chExt cx="1152918" cy="813889"/>
          </a:xfrm>
        </p:grpSpPr>
        <p:grpSp>
          <p:nvGrpSpPr>
            <p:cNvPr id="21" name="Groupe 20">
              <a:extLst>
                <a:ext uri="{FF2B5EF4-FFF2-40B4-BE49-F238E27FC236}">
                  <a16:creationId xmlns:a16="http://schemas.microsoft.com/office/drawing/2014/main" xmlns="" id="{D26A51FA-167C-4CB8-BB0E-452E2A97EBFC}"/>
                </a:ext>
              </a:extLst>
            </p:cNvPr>
            <p:cNvGrpSpPr/>
            <p:nvPr/>
          </p:nvGrpSpPr>
          <p:grpSpPr>
            <a:xfrm>
              <a:off x="5436192" y="3678792"/>
              <a:ext cx="1152918" cy="813889"/>
              <a:chOff x="4542352" y="4331832"/>
              <a:chExt cx="1152918" cy="813889"/>
            </a:xfrm>
          </p:grpSpPr>
          <p:sp>
            <p:nvSpPr>
              <p:cNvPr id="22" name="Ellipse 21">
                <a:extLst>
                  <a:ext uri="{FF2B5EF4-FFF2-40B4-BE49-F238E27FC236}">
                    <a16:creationId xmlns:a16="http://schemas.microsoft.com/office/drawing/2014/main" xmlns="" id="{16739122-BF10-44CD-93ED-79123A50D37A}"/>
                  </a:ext>
                </a:extLst>
              </p:cNvPr>
              <p:cNvSpPr/>
              <p:nvPr/>
            </p:nvSpPr>
            <p:spPr>
              <a:xfrm>
                <a:off x="4586470" y="4331832"/>
                <a:ext cx="846916" cy="813889"/>
              </a:xfrm>
              <a:prstGeom prst="ellipse">
                <a:avLst/>
              </a:prstGeom>
              <a:solidFill>
                <a:srgbClr val="E70334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xmlns="" id="{2B8EC7BD-CC24-4F76-BE0B-8FE1DF4CA723}"/>
                  </a:ext>
                </a:extLst>
              </p:cNvPr>
              <p:cNvSpPr txBox="1"/>
              <p:nvPr/>
            </p:nvSpPr>
            <p:spPr>
              <a:xfrm rot="986646">
                <a:off x="4542352" y="4595232"/>
                <a:ext cx="928561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300" b="1" dirty="0">
                    <a:solidFill>
                      <a:schemeClr val="bg1"/>
                    </a:solidFill>
                    <a:latin typeface="Dubai" panose="020B0503030403030204" pitchFamily="34" charset="-78"/>
                    <a:cs typeface="Dubai" panose="020B0503030403030204" pitchFamily="34" charset="-78"/>
                  </a:rPr>
                  <a:t>ELIGIBLE</a:t>
                </a:r>
              </a:p>
            </p:txBody>
          </p:sp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xmlns="" id="{43048F00-587F-41B0-86CA-F3211B831C69}"/>
                  </a:ext>
                </a:extLst>
              </p:cNvPr>
              <p:cNvSpPr txBox="1"/>
              <p:nvPr/>
            </p:nvSpPr>
            <p:spPr>
              <a:xfrm rot="911672">
                <a:off x="4683567" y="4546892"/>
                <a:ext cx="1011703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800" dirty="0">
                    <a:solidFill>
                      <a:schemeClr val="bg1"/>
                    </a:solidFill>
                    <a:latin typeface="Dubai Light" panose="020B0303030403030204" pitchFamily="34" charset="-78"/>
                    <a:cs typeface="Dubai Light" panose="020B0303030403030204" pitchFamily="34" charset="-78"/>
                  </a:rPr>
                  <a:t>FORMATION</a:t>
                </a:r>
              </a:p>
            </p:txBody>
          </p:sp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xmlns="" id="{37973632-7008-43AD-9D94-EDC6BED4E20E}"/>
                  </a:ext>
                </a:extLst>
              </p:cNvPr>
              <p:cNvSpPr txBox="1"/>
              <p:nvPr/>
            </p:nvSpPr>
            <p:spPr>
              <a:xfrm rot="986646">
                <a:off x="4583601" y="4755811"/>
                <a:ext cx="75686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000" b="1" dirty="0">
                    <a:solidFill>
                      <a:schemeClr val="bg1"/>
                    </a:solidFill>
                    <a:latin typeface="Dubai" panose="020B0503030403030204" pitchFamily="34" charset="-78"/>
                    <a:cs typeface="Dubai" panose="020B0503030403030204" pitchFamily="34" charset="-78"/>
                  </a:rPr>
                  <a:t>CONTRAT</a:t>
                </a:r>
              </a:p>
            </p:txBody>
          </p:sp>
        </p:grp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xmlns="" id="{DB919490-2474-4AF1-A422-9BAB567B721B}"/>
                </a:ext>
              </a:extLst>
            </p:cNvPr>
            <p:cNvSpPr txBox="1"/>
            <p:nvPr/>
          </p:nvSpPr>
          <p:spPr>
            <a:xfrm rot="986646">
              <a:off x="5447323" y="4230612"/>
              <a:ext cx="7568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b="1" dirty="0">
                  <a:solidFill>
                    <a:schemeClr val="bg1"/>
                  </a:solidFill>
                  <a:latin typeface="Dubai" panose="020B0503030403030204" pitchFamily="34" charset="-78"/>
                  <a:cs typeface="Dubai" panose="020B0503030403030204" pitchFamily="34" charset="-78"/>
                </a:rPr>
                <a:t>PRO</a:t>
              </a:r>
            </a:p>
          </p:txBody>
        </p:sp>
      </p:grpSp>
      <p:graphicFrame>
        <p:nvGraphicFramePr>
          <p:cNvPr id="34" name="Tableau 34">
            <a:extLst>
              <a:ext uri="{FF2B5EF4-FFF2-40B4-BE49-F238E27FC236}">
                <a16:creationId xmlns:a16="http://schemas.microsoft.com/office/drawing/2014/main" xmlns="" id="{5650DB1A-B46C-4570-AB29-209C94CA49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6095859"/>
              </p:ext>
            </p:extLst>
          </p:nvPr>
        </p:nvGraphicFramePr>
        <p:xfrm>
          <a:off x="1748153" y="1523958"/>
          <a:ext cx="5528908" cy="919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4454">
                  <a:extLst>
                    <a:ext uri="{9D8B030D-6E8A-4147-A177-3AD203B41FA5}">
                      <a16:colId xmlns:a16="http://schemas.microsoft.com/office/drawing/2014/main" xmlns="" val="3756361991"/>
                    </a:ext>
                  </a:extLst>
                </a:gridCol>
                <a:gridCol w="2764454">
                  <a:extLst>
                    <a:ext uri="{9D8B030D-6E8A-4147-A177-3AD203B41FA5}">
                      <a16:colId xmlns:a16="http://schemas.microsoft.com/office/drawing/2014/main" xmlns="" val="35321666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MEMBRE SPACE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NON-MEMBRE SPACE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97094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800" b="1" dirty="0"/>
                        <a:t>7 000 € HT/pers </a:t>
                      </a:r>
                    </a:p>
                    <a:p>
                      <a:pPr algn="l"/>
                      <a:r>
                        <a:rPr lang="fr-FR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</a:t>
                      </a:r>
                      <a:r>
                        <a:rPr lang="fr-FR" sz="1200" b="0" dirty="0"/>
                        <a:t>ût de certification inclus (400€/pers)</a:t>
                      </a:r>
                      <a:endParaRPr lang="fr-FR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1" dirty="0"/>
                        <a:t>8 500 € HT/pers</a:t>
                      </a:r>
                    </a:p>
                    <a:p>
                      <a:pPr marL="0" marR="0" lvl="0" indent="0" algn="l" defTabSz="4081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Coût de certification inclus (400€/pers)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58986902"/>
                  </a:ext>
                </a:extLst>
              </a:tr>
            </a:tbl>
          </a:graphicData>
        </a:graphic>
      </p:graphicFrame>
      <p:sp>
        <p:nvSpPr>
          <p:cNvPr id="36" name="ZoneTexte 35">
            <a:extLst>
              <a:ext uri="{FF2B5EF4-FFF2-40B4-BE49-F238E27FC236}">
                <a16:creationId xmlns:a16="http://schemas.microsoft.com/office/drawing/2014/main" xmlns="" id="{8B70F2E3-CC08-454D-BC09-F212E15F2B86}"/>
              </a:ext>
            </a:extLst>
          </p:cNvPr>
          <p:cNvSpPr txBox="1"/>
          <p:nvPr/>
        </p:nvSpPr>
        <p:spPr>
          <a:xfrm>
            <a:off x="192220" y="926900"/>
            <a:ext cx="60794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>
                <a:solidFill>
                  <a:srgbClr val="103067"/>
                </a:solidFill>
                <a:latin typeface="Helvetica"/>
                <a:cs typeface="Helvetica"/>
              </a:rPr>
              <a:t>Tarif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xmlns="" id="{8BB390C4-2B37-4F29-821B-DF3A057B0E8C}"/>
              </a:ext>
            </a:extLst>
          </p:cNvPr>
          <p:cNvSpPr txBox="1"/>
          <p:nvPr/>
        </p:nvSpPr>
        <p:spPr>
          <a:xfrm>
            <a:off x="344620" y="2942163"/>
            <a:ext cx="70546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>
                <a:solidFill>
                  <a:srgbClr val="103067"/>
                </a:solidFill>
                <a:latin typeface="Helvetica"/>
                <a:cs typeface="Helvetica"/>
              </a:rPr>
              <a:t>Dispositifs potentiels de financement</a:t>
            </a:r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xmlns="" id="{453686AC-C060-42D5-8584-2957116C2F21}"/>
              </a:ext>
            </a:extLst>
          </p:cNvPr>
          <p:cNvGrpSpPr/>
          <p:nvPr/>
        </p:nvGrpSpPr>
        <p:grpSpPr>
          <a:xfrm>
            <a:off x="1162044" y="3643152"/>
            <a:ext cx="1351756" cy="813889"/>
            <a:chOff x="4480315" y="4331832"/>
            <a:chExt cx="1351756" cy="813889"/>
          </a:xfrm>
        </p:grpSpPr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xmlns="" id="{18412121-4BD0-4810-9462-77A103BB02C1}"/>
                </a:ext>
              </a:extLst>
            </p:cNvPr>
            <p:cNvSpPr/>
            <p:nvPr/>
          </p:nvSpPr>
          <p:spPr>
            <a:xfrm>
              <a:off x="4586470" y="4331832"/>
              <a:ext cx="846916" cy="813889"/>
            </a:xfrm>
            <a:prstGeom prst="ellipse">
              <a:avLst/>
            </a:prstGeom>
            <a:solidFill>
              <a:srgbClr val="E7033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xmlns="" id="{2A3EE7BE-5DE3-4F48-A2CD-216AD24496EC}"/>
                </a:ext>
              </a:extLst>
            </p:cNvPr>
            <p:cNvSpPr txBox="1"/>
            <p:nvPr/>
          </p:nvSpPr>
          <p:spPr>
            <a:xfrm rot="986646">
              <a:off x="4480315" y="4660273"/>
              <a:ext cx="104605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b="1" dirty="0">
                  <a:solidFill>
                    <a:schemeClr val="bg1"/>
                  </a:solidFill>
                  <a:latin typeface="Dubai" panose="020B0503030403030204" pitchFamily="34" charset="-78"/>
                  <a:cs typeface="Dubai" panose="020B0503030403030204" pitchFamily="34" charset="-78"/>
                </a:rPr>
                <a:t>DEVELOPPEMENT</a:t>
              </a:r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xmlns="" id="{B0ABEC78-2A1D-431F-8F6D-31B115B1D99E}"/>
                </a:ext>
              </a:extLst>
            </p:cNvPr>
            <p:cNvSpPr txBox="1"/>
            <p:nvPr/>
          </p:nvSpPr>
          <p:spPr>
            <a:xfrm rot="911672">
              <a:off x="4820368" y="4575515"/>
              <a:ext cx="101170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dirty="0">
                  <a:solidFill>
                    <a:schemeClr val="bg1"/>
                  </a:solidFill>
                  <a:latin typeface="Dubai Light" panose="020B0303030403030204" pitchFamily="34" charset="-78"/>
                  <a:cs typeface="Dubai Light" panose="020B0303030403030204" pitchFamily="34" charset="-78"/>
                </a:rPr>
                <a:t>PLAN </a:t>
              </a:r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xmlns="" id="{D7786D7E-A498-41B2-877E-8FB43A4768E4}"/>
                </a:ext>
              </a:extLst>
            </p:cNvPr>
            <p:cNvSpPr txBox="1"/>
            <p:nvPr/>
          </p:nvSpPr>
          <p:spPr>
            <a:xfrm rot="986646">
              <a:off x="4500431" y="4786572"/>
              <a:ext cx="93569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b="1" dirty="0">
                  <a:solidFill>
                    <a:schemeClr val="bg1"/>
                  </a:solidFill>
                  <a:latin typeface="Dubai" panose="020B0503030403030204" pitchFamily="34" charset="-78"/>
                  <a:cs typeface="Dubai" panose="020B0503030403030204" pitchFamily="34" charset="-78"/>
                </a:rPr>
                <a:t>COMPETENCES</a:t>
              </a:r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xmlns="" id="{1D7F5A3D-96DD-48A9-9CC6-8C2C9F03B214}"/>
              </a:ext>
            </a:extLst>
          </p:cNvPr>
          <p:cNvGrpSpPr/>
          <p:nvPr/>
        </p:nvGrpSpPr>
        <p:grpSpPr>
          <a:xfrm>
            <a:off x="2302167" y="3653515"/>
            <a:ext cx="1104858" cy="813889"/>
            <a:chOff x="4542352" y="4331832"/>
            <a:chExt cx="1104858" cy="813889"/>
          </a:xfrm>
        </p:grpSpPr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xmlns="" id="{FAE0CD05-3786-462F-BA3E-BAC9E77ECF43}"/>
                </a:ext>
              </a:extLst>
            </p:cNvPr>
            <p:cNvSpPr/>
            <p:nvPr/>
          </p:nvSpPr>
          <p:spPr>
            <a:xfrm>
              <a:off x="4586470" y="4331832"/>
              <a:ext cx="846916" cy="813889"/>
            </a:xfrm>
            <a:prstGeom prst="ellipse">
              <a:avLst/>
            </a:prstGeom>
            <a:solidFill>
              <a:srgbClr val="E7033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xmlns="" id="{382C8E3E-C793-45D5-9454-18FC2506366C}"/>
                </a:ext>
              </a:extLst>
            </p:cNvPr>
            <p:cNvSpPr txBox="1"/>
            <p:nvPr/>
          </p:nvSpPr>
          <p:spPr>
            <a:xfrm rot="986646">
              <a:off x="4542352" y="4595232"/>
              <a:ext cx="928561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300" b="1" dirty="0">
                  <a:solidFill>
                    <a:schemeClr val="bg1"/>
                  </a:solidFill>
                  <a:latin typeface="Dubai" panose="020B0503030403030204" pitchFamily="34" charset="-78"/>
                  <a:cs typeface="Dubai" panose="020B0503030403030204" pitchFamily="34" charset="-78"/>
                </a:rPr>
                <a:t>OPCO</a:t>
              </a:r>
            </a:p>
          </p:txBody>
        </p: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xmlns="" id="{111280D5-B34F-410A-A08B-27C4C4BCC0A8}"/>
                </a:ext>
              </a:extLst>
            </p:cNvPr>
            <p:cNvSpPr txBox="1"/>
            <p:nvPr/>
          </p:nvSpPr>
          <p:spPr>
            <a:xfrm rot="911672">
              <a:off x="4635507" y="4530827"/>
              <a:ext cx="101170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dirty="0">
                  <a:solidFill>
                    <a:schemeClr val="bg1"/>
                  </a:solidFill>
                  <a:latin typeface="Dubai Light" panose="020B0303030403030204" pitchFamily="34" charset="-78"/>
                  <a:cs typeface="Dubai Light" panose="020B0303030403030204" pitchFamily="34" charset="-78"/>
                </a:rPr>
                <a:t>FINANCEMENT</a:t>
              </a:r>
            </a:p>
          </p:txBody>
        </p: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xmlns="" id="{E0438614-C4FE-4F03-AE20-F3D61CA98E7A}"/>
                </a:ext>
              </a:extLst>
            </p:cNvPr>
            <p:cNvSpPr txBox="1"/>
            <p:nvPr/>
          </p:nvSpPr>
          <p:spPr>
            <a:xfrm rot="986646">
              <a:off x="4583601" y="4732727"/>
              <a:ext cx="756864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300" b="1" dirty="0">
                  <a:solidFill>
                    <a:schemeClr val="bg1"/>
                  </a:solidFill>
                  <a:latin typeface="Dubai" panose="020B0503030403030204" pitchFamily="34" charset="-78"/>
                  <a:cs typeface="Dubai" panose="020B0503030403030204" pitchFamily="34" charset="-78"/>
                </a:rPr>
                <a:t>&lt; 50 p.</a:t>
              </a:r>
            </a:p>
          </p:txBody>
        </p:sp>
      </p:grpSp>
      <p:grpSp>
        <p:nvGrpSpPr>
          <p:cNvPr id="40" name="Groupe 39">
            <a:extLst>
              <a:ext uri="{FF2B5EF4-FFF2-40B4-BE49-F238E27FC236}">
                <a16:creationId xmlns:a16="http://schemas.microsoft.com/office/drawing/2014/main" xmlns="" id="{827D418C-A3F4-4C43-BB10-40611331EF3D}"/>
              </a:ext>
            </a:extLst>
          </p:cNvPr>
          <p:cNvGrpSpPr/>
          <p:nvPr/>
        </p:nvGrpSpPr>
        <p:grpSpPr>
          <a:xfrm>
            <a:off x="4341525" y="3694526"/>
            <a:ext cx="994440" cy="813889"/>
            <a:chOff x="4510061" y="4331832"/>
            <a:chExt cx="994440" cy="813889"/>
          </a:xfrm>
        </p:grpSpPr>
        <p:sp>
          <p:nvSpPr>
            <p:cNvPr id="41" name="Ellipse 40">
              <a:extLst>
                <a:ext uri="{FF2B5EF4-FFF2-40B4-BE49-F238E27FC236}">
                  <a16:creationId xmlns:a16="http://schemas.microsoft.com/office/drawing/2014/main" xmlns="" id="{7AD3618E-A1DE-46CD-AB8D-D05EB971D4B9}"/>
                </a:ext>
              </a:extLst>
            </p:cNvPr>
            <p:cNvSpPr/>
            <p:nvPr/>
          </p:nvSpPr>
          <p:spPr>
            <a:xfrm>
              <a:off x="4586470" y="4331832"/>
              <a:ext cx="846916" cy="813889"/>
            </a:xfrm>
            <a:prstGeom prst="ellipse">
              <a:avLst/>
            </a:prstGeom>
            <a:solidFill>
              <a:srgbClr val="E7033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xmlns="" id="{29073A84-7F93-4BED-A4DB-C1093EF4938E}"/>
                </a:ext>
              </a:extLst>
            </p:cNvPr>
            <p:cNvSpPr txBox="1"/>
            <p:nvPr/>
          </p:nvSpPr>
          <p:spPr>
            <a:xfrm rot="986646">
              <a:off x="4575940" y="4480277"/>
              <a:ext cx="92856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300" b="1" dirty="0">
                  <a:solidFill>
                    <a:schemeClr val="bg1"/>
                  </a:solidFill>
                  <a:latin typeface="Dubai" panose="020B0503030403030204" pitchFamily="34" charset="-78"/>
                  <a:cs typeface="Dubai" panose="020B0503030403030204" pitchFamily="34" charset="-78"/>
                </a:rPr>
                <a:t>ELIGIBLECPF</a:t>
              </a:r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xmlns="" id="{DD56263B-2E10-463A-9D4D-3BDA724CD721}"/>
                </a:ext>
              </a:extLst>
            </p:cNvPr>
            <p:cNvSpPr txBox="1"/>
            <p:nvPr/>
          </p:nvSpPr>
          <p:spPr>
            <a:xfrm rot="986646">
              <a:off x="4510061" y="4835722"/>
              <a:ext cx="88743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b="1" dirty="0">
                  <a:solidFill>
                    <a:schemeClr val="bg1"/>
                  </a:solidFill>
                  <a:latin typeface="Dubai" panose="020B0503030403030204" pitchFamily="34" charset="-78"/>
                  <a:cs typeface="Dubai" panose="020B0503030403030204" pitchFamily="34" charset="-78"/>
                </a:rPr>
                <a:t>TRANSITION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9447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10180" y="90619"/>
            <a:ext cx="6889132" cy="426222"/>
          </a:xfrm>
          <a:prstGeom prst="rect">
            <a:avLst/>
          </a:prstGeom>
          <a:noFill/>
        </p:spPr>
        <p:txBody>
          <a:bodyPr wrap="square" lIns="71579" tIns="35790" rIns="71579" bIns="35790" rtlCol="0">
            <a:spAutoFit/>
          </a:bodyPr>
          <a:lstStyle/>
          <a:p>
            <a:r>
              <a:rPr lang="fr-FR" sz="2300" b="1" dirty="0">
                <a:solidFill>
                  <a:srgbClr val="11316B"/>
                </a:solidFill>
                <a:latin typeface="Helvetica"/>
                <a:cs typeface="Helvetica"/>
              </a:rPr>
              <a:t>7. Votre contact SPACE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xmlns="" id="{DB919490-2474-4AF1-A422-9BAB567B721B}"/>
              </a:ext>
            </a:extLst>
          </p:cNvPr>
          <p:cNvSpPr txBox="1"/>
          <p:nvPr/>
        </p:nvSpPr>
        <p:spPr>
          <a:xfrm rot="986646">
            <a:off x="4687412" y="4360464"/>
            <a:ext cx="7568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PRO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CBCC7C2-FF43-45A1-AA69-53CF250ED86A}"/>
              </a:ext>
            </a:extLst>
          </p:cNvPr>
          <p:cNvSpPr/>
          <p:nvPr/>
        </p:nvSpPr>
        <p:spPr>
          <a:xfrm>
            <a:off x="1920437" y="1484556"/>
            <a:ext cx="5495208" cy="2397300"/>
          </a:xfrm>
          <a:prstGeom prst="rect">
            <a:avLst/>
          </a:prstGeom>
          <a:noFill/>
          <a:ln>
            <a:solidFill>
              <a:srgbClr val="0F2D6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11316B"/>
                </a:solidFill>
              </a:rPr>
              <a:t>Marie TOUBIN</a:t>
            </a:r>
          </a:p>
          <a:p>
            <a:pPr algn="ctr"/>
            <a:r>
              <a:rPr lang="fr-FR" sz="2400" dirty="0">
                <a:solidFill>
                  <a:srgbClr val="11316B"/>
                </a:solidFill>
              </a:rPr>
              <a:t>Conseillère Formation France</a:t>
            </a:r>
          </a:p>
          <a:p>
            <a:pPr algn="ctr"/>
            <a:endParaRPr lang="fr-FR" dirty="0">
              <a:solidFill>
                <a:srgbClr val="11316B"/>
              </a:solidFill>
            </a:endParaRPr>
          </a:p>
          <a:p>
            <a:pPr algn="ctr"/>
            <a:r>
              <a:rPr lang="fr-FR" dirty="0">
                <a:hlinkClick r:id="rId2"/>
              </a:rPr>
              <a:t>marie.toubin@space-aero.org</a:t>
            </a:r>
            <a:r>
              <a:rPr lang="fr-FR" dirty="0"/>
              <a:t> </a:t>
            </a:r>
          </a:p>
          <a:p>
            <a:pPr algn="ctr"/>
            <a:endParaRPr lang="fr-FR" dirty="0"/>
          </a:p>
          <a:p>
            <a:pPr algn="ctr"/>
            <a:r>
              <a:rPr lang="fr-FR" dirty="0">
                <a:solidFill>
                  <a:srgbClr val="11316B"/>
                </a:solidFill>
              </a:rPr>
              <a:t>05 32 09 37 51</a:t>
            </a:r>
          </a:p>
          <a:p>
            <a:pPr algn="ctr"/>
            <a:r>
              <a:rPr lang="fr-FR" dirty="0">
                <a:solidFill>
                  <a:srgbClr val="11316B"/>
                </a:solidFill>
              </a:rPr>
              <a:t>06 12 78 66 03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9B13E481-B281-41C5-9BE8-6954AF245D4E}"/>
              </a:ext>
            </a:extLst>
          </p:cNvPr>
          <p:cNvSpPr/>
          <p:nvPr/>
        </p:nvSpPr>
        <p:spPr>
          <a:xfrm>
            <a:off x="3544612" y="4049158"/>
            <a:ext cx="5599388" cy="54877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3200" dirty="0">
                <a:solidFill>
                  <a:srgbClr val="11316B"/>
                </a:solidFill>
              </a:rPr>
              <a:t>… prenons rendez-vous?</a:t>
            </a:r>
            <a:endParaRPr lang="fr-FR" sz="2000" dirty="0">
              <a:solidFill>
                <a:srgbClr val="1131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075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477163" y="2448700"/>
            <a:ext cx="7971378" cy="631601"/>
          </a:xfrm>
        </p:spPr>
        <p:txBody>
          <a:bodyPr/>
          <a:lstStyle/>
          <a:p>
            <a:r>
              <a:rPr lang="fr-FR" sz="3900" dirty="0">
                <a:solidFill>
                  <a:srgbClr val="07279E"/>
                </a:solidFill>
                <a:latin typeface="Brush Script MT Italic"/>
                <a:cs typeface="Brush Script MT Italic"/>
              </a:rPr>
              <a:t>Merci de votre écoute</a:t>
            </a:r>
          </a:p>
        </p:txBody>
      </p:sp>
    </p:spTree>
    <p:extLst>
      <p:ext uri="{BB962C8B-B14F-4D97-AF65-F5344CB8AC3E}">
        <p14:creationId xmlns:p14="http://schemas.microsoft.com/office/powerpoint/2010/main" val="832101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421AF2D0-A23F-9B42-B904-E490F5DC8D58}"/>
              </a:ext>
            </a:extLst>
          </p:cNvPr>
          <p:cNvSpPr txBox="1"/>
          <p:nvPr/>
        </p:nvSpPr>
        <p:spPr>
          <a:xfrm>
            <a:off x="1095667" y="128269"/>
            <a:ext cx="7000648" cy="657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73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PROGRAMME CQPM</a:t>
            </a:r>
          </a:p>
        </p:txBody>
      </p:sp>
      <p:pic>
        <p:nvPicPr>
          <p:cNvPr id="15" name="Image 14" descr="FormationSpaceV02.jpg">
            <a:extLst>
              <a:ext uri="{FF2B5EF4-FFF2-40B4-BE49-F238E27FC236}">
                <a16:creationId xmlns:a16="http://schemas.microsoft.com/office/drawing/2014/main" xmlns="" id="{E2776CCC-962D-49F8-BDE9-DE61727AA3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58" b="29745"/>
          <a:stretch/>
        </p:blipFill>
        <p:spPr>
          <a:xfrm>
            <a:off x="922787" y="1093386"/>
            <a:ext cx="7298424" cy="1052115"/>
          </a:xfrm>
          <a:prstGeom prst="rect">
            <a:avLst/>
          </a:prstGeom>
        </p:spPr>
      </p:pic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xmlns="" id="{9C9030B5-0202-BD48-96E2-33FBB8492AD0}"/>
              </a:ext>
            </a:extLst>
          </p:cNvPr>
          <p:cNvCxnSpPr/>
          <p:nvPr/>
        </p:nvCxnSpPr>
        <p:spPr>
          <a:xfrm>
            <a:off x="1167979" y="102393"/>
            <a:ext cx="6928336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xmlns="" id="{9C9030B5-0202-BD48-96E2-33FBB8492AD0}"/>
              </a:ext>
            </a:extLst>
          </p:cNvPr>
          <p:cNvCxnSpPr/>
          <p:nvPr/>
        </p:nvCxnSpPr>
        <p:spPr>
          <a:xfrm>
            <a:off x="1167979" y="957334"/>
            <a:ext cx="6928336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AC2CB2AE-6984-4D24-8391-23373FBB9DAE}"/>
              </a:ext>
            </a:extLst>
          </p:cNvPr>
          <p:cNvSpPr txBox="1"/>
          <p:nvPr/>
        </p:nvSpPr>
        <p:spPr>
          <a:xfrm>
            <a:off x="1026768" y="604180"/>
            <a:ext cx="7000648" cy="385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904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 Chef de Projet en Excellence Opérationnelle Aéronautique </a:t>
            </a:r>
          </a:p>
        </p:txBody>
      </p:sp>
      <p:pic>
        <p:nvPicPr>
          <p:cNvPr id="13" name="Image 12" descr="LogoSPACEWhite.png">
            <a:extLst>
              <a:ext uri="{FF2B5EF4-FFF2-40B4-BE49-F238E27FC236}">
                <a16:creationId xmlns:a16="http://schemas.microsoft.com/office/drawing/2014/main" xmlns="" id="{4DE62BA6-4969-43C7-ADC9-BECFE5C0AF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929" y="1199930"/>
            <a:ext cx="2390436" cy="682982"/>
          </a:xfrm>
          <a:prstGeom prst="rect">
            <a:avLst/>
          </a:prstGeom>
        </p:spPr>
      </p:pic>
      <p:graphicFrame>
        <p:nvGraphicFramePr>
          <p:cNvPr id="16" name="Tableau 15">
            <a:extLst>
              <a:ext uri="{FF2B5EF4-FFF2-40B4-BE49-F238E27FC236}">
                <a16:creationId xmlns:a16="http://schemas.microsoft.com/office/drawing/2014/main" xmlns="" id="{AEEF33A3-0B3D-4686-8156-92373C4DAAFC}"/>
              </a:ext>
            </a:extLst>
          </p:cNvPr>
          <p:cNvGraphicFramePr>
            <a:graphicFrameLocks noGrp="1"/>
          </p:cNvGraphicFramePr>
          <p:nvPr/>
        </p:nvGraphicFramePr>
        <p:xfrm>
          <a:off x="1938057" y="2783871"/>
          <a:ext cx="4577329" cy="2116688"/>
        </p:xfrm>
        <a:graphic>
          <a:graphicData uri="http://schemas.openxmlformats.org/drawingml/2006/table">
            <a:tbl>
              <a:tblPr firstRow="1" firstCol="1" bandRow="1"/>
              <a:tblGrid>
                <a:gridCol w="4060824">
                  <a:extLst>
                    <a:ext uri="{9D8B030D-6E8A-4147-A177-3AD203B41FA5}">
                      <a16:colId xmlns:a16="http://schemas.microsoft.com/office/drawing/2014/main" xmlns="" val="3298225319"/>
                    </a:ext>
                  </a:extLst>
                </a:gridCol>
                <a:gridCol w="516505">
                  <a:extLst>
                    <a:ext uri="{9D8B030D-6E8A-4147-A177-3AD203B41FA5}">
                      <a16:colId xmlns:a16="http://schemas.microsoft.com/office/drawing/2014/main" xmlns="" val="2035384740"/>
                    </a:ext>
                  </a:extLst>
                </a:gridCol>
              </a:tblGrid>
              <a:tr h="1469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solidFill>
                            <a:srgbClr val="0F2D63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Modules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56194763"/>
                  </a:ext>
                </a:extLst>
              </a:tr>
              <a:tr h="1154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b="0" i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Méthodologie projet d’excellence opérationnelle Aéronautique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b="0" i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j</a:t>
                      </a:r>
                      <a:endParaRPr lang="fr-FR" sz="7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25255981"/>
                  </a:ext>
                </a:extLst>
              </a:tr>
              <a:tr h="1154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b="0" i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Conduire le changement dans un contexte de projet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6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b="0" i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js</a:t>
                      </a:r>
                      <a:endParaRPr lang="fr-FR" sz="7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6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21964534"/>
                  </a:ext>
                </a:extLst>
              </a:tr>
              <a:tr h="1154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b="0" i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Pilotage les flux avec </a:t>
                      </a:r>
                      <a:r>
                        <a:rPr lang="fr-FR" sz="700" b="0" i="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Gemba</a:t>
                      </a:r>
                      <a:r>
                        <a:rPr lang="fr-FR" sz="700" b="0" i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700" b="0" i="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walk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6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b="0" i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js</a:t>
                      </a:r>
                      <a:endParaRPr lang="fr-FR" sz="7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6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40671546"/>
                  </a:ext>
                </a:extLst>
              </a:tr>
              <a:tr h="1154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b="0" i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Management visuel de la performance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6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b="0" i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js</a:t>
                      </a:r>
                      <a:endParaRPr lang="fr-FR" sz="7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6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68249291"/>
                  </a:ext>
                </a:extLst>
              </a:tr>
              <a:tr h="1154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b="0" i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VSM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6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b="0" i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js</a:t>
                      </a:r>
                      <a:endParaRPr lang="fr-FR" sz="7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6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7188246"/>
                  </a:ext>
                </a:extLst>
              </a:tr>
              <a:tr h="1154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b="0" i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Suivi du projet individuel entreprise en PME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b="0" i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0,5 j</a:t>
                      </a:r>
                      <a:endParaRPr lang="fr-FR" sz="7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83273138"/>
                  </a:ext>
                </a:extLst>
              </a:tr>
              <a:tr h="1154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b="0" i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Méthodes de résolution de problèmes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6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b="0" i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js</a:t>
                      </a:r>
                      <a:endParaRPr lang="fr-FR" sz="7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6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94102910"/>
                  </a:ext>
                </a:extLst>
              </a:tr>
              <a:tr h="1154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b="0" i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Gestion des risques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6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b="0" i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js</a:t>
                      </a:r>
                      <a:endParaRPr lang="fr-FR" sz="7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6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0358166"/>
                  </a:ext>
                </a:extLst>
              </a:tr>
              <a:tr h="1154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b="0" i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Réduction taille de lots_ SMED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6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b="0" i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js</a:t>
                      </a:r>
                      <a:endParaRPr lang="fr-FR" sz="7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6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99127938"/>
                  </a:ext>
                </a:extLst>
              </a:tr>
              <a:tr h="1154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b="0" i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TPM/TRS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6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b="0" i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j</a:t>
                      </a:r>
                      <a:endParaRPr lang="fr-FR" sz="7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6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67573697"/>
                  </a:ext>
                </a:extLst>
              </a:tr>
              <a:tr h="1154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b="0" i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Maîtrise des capacités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6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b="0" i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js</a:t>
                      </a:r>
                      <a:endParaRPr lang="fr-FR" sz="7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6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63327979"/>
                  </a:ext>
                </a:extLst>
              </a:tr>
              <a:tr h="1154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b="0" i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Suivi de rédaction mémoire CQPM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b="0" i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j</a:t>
                      </a:r>
                      <a:endParaRPr lang="fr-FR" sz="7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11336792"/>
                  </a:ext>
                </a:extLst>
              </a:tr>
              <a:tr h="1154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b="0" i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Diagnostic de la maturité industrielle (partie 1) _Briques de maturité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6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b="0" i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js</a:t>
                      </a:r>
                      <a:endParaRPr lang="fr-FR" sz="7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6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5235422"/>
                  </a:ext>
                </a:extLst>
              </a:tr>
              <a:tr h="1154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b="0" i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Diagnostic de la maturité industrielle (partie 2) _Présentation et restitution plan d’action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6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b="0" i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j</a:t>
                      </a:r>
                      <a:endParaRPr lang="fr-FR" sz="7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6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58036547"/>
                  </a:ext>
                </a:extLst>
              </a:tr>
              <a:tr h="1154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b="0" i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Présentation de la méthodologie soutenance 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b="0" i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j</a:t>
                      </a:r>
                      <a:endParaRPr lang="fr-FR" sz="7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31489494"/>
                  </a:ext>
                </a:extLst>
              </a:tr>
              <a:tr h="1154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b="0" i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Préparation de la soutenance CQPM (Examen Blanc)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b="0" i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j</a:t>
                      </a:r>
                      <a:endParaRPr lang="fr-FR" sz="7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60387852"/>
                  </a:ext>
                </a:extLst>
              </a:tr>
              <a:tr h="1154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b="0" i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Préparation de la présentation du plan progrès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b="0" i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0,5 j</a:t>
                      </a:r>
                      <a:endParaRPr lang="fr-FR" sz="7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2187409"/>
                  </a:ext>
                </a:extLst>
              </a:tr>
            </a:tbl>
          </a:graphicData>
        </a:graphic>
      </p:graphicFrame>
      <p:sp>
        <p:nvSpPr>
          <p:cNvPr id="17" name="Rectangle 2">
            <a:extLst>
              <a:ext uri="{FF2B5EF4-FFF2-40B4-BE49-F238E27FC236}">
                <a16:creationId xmlns:a16="http://schemas.microsoft.com/office/drawing/2014/main" xmlns="" id="{A918FFED-A330-4D20-A23F-DD9A81EEC4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7875" y="1683607"/>
            <a:ext cx="125655" cy="2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2188" tIns="31094" rIns="62188" bIns="31094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sz="1088"/>
          </a:p>
        </p:txBody>
      </p:sp>
      <p:graphicFrame>
        <p:nvGraphicFramePr>
          <p:cNvPr id="19" name="Tableau 18">
            <a:extLst>
              <a:ext uri="{FF2B5EF4-FFF2-40B4-BE49-F238E27FC236}">
                <a16:creationId xmlns:a16="http://schemas.microsoft.com/office/drawing/2014/main" xmlns="" id="{FEACAE59-EE33-4C71-AA97-83322F57CD8A}"/>
              </a:ext>
            </a:extLst>
          </p:cNvPr>
          <p:cNvGraphicFramePr>
            <a:graphicFrameLocks noGrp="1"/>
          </p:cNvGraphicFramePr>
          <p:nvPr/>
        </p:nvGraphicFramePr>
        <p:xfrm>
          <a:off x="1026769" y="2328957"/>
          <a:ext cx="4332536" cy="230876"/>
        </p:xfrm>
        <a:graphic>
          <a:graphicData uri="http://schemas.openxmlformats.org/drawingml/2006/table">
            <a:tbl>
              <a:tblPr firstRow="1" firstCol="1" bandRow="1"/>
              <a:tblGrid>
                <a:gridCol w="4332536">
                  <a:extLst>
                    <a:ext uri="{9D8B030D-6E8A-4147-A177-3AD203B41FA5}">
                      <a16:colId xmlns:a16="http://schemas.microsoft.com/office/drawing/2014/main" xmlns="" val="2215878188"/>
                    </a:ext>
                  </a:extLst>
                </a:gridCol>
              </a:tblGrid>
              <a:tr h="1154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b="0" i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Sessions de suivi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95750766"/>
                  </a:ext>
                </a:extLst>
              </a:tr>
              <a:tr h="1154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b="0" i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Sessions de formations – Programmes disponibles dans ce document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6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715787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5356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Image 71">
            <a:extLst>
              <a:ext uri="{FF2B5EF4-FFF2-40B4-BE49-F238E27FC236}">
                <a16:creationId xmlns:a16="http://schemas.microsoft.com/office/drawing/2014/main" xmlns="" id="{66930673-0DA5-42B1-9E38-744E2BD183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40" t="24136" r="45769" b="13310"/>
          <a:stretch/>
        </p:blipFill>
        <p:spPr>
          <a:xfrm>
            <a:off x="1030960" y="113561"/>
            <a:ext cx="3433597" cy="3812421"/>
          </a:xfrm>
          <a:prstGeom prst="rect">
            <a:avLst/>
          </a:prstGeom>
        </p:spPr>
      </p:pic>
      <p:pic>
        <p:nvPicPr>
          <p:cNvPr id="73" name="Image 72">
            <a:extLst>
              <a:ext uri="{FF2B5EF4-FFF2-40B4-BE49-F238E27FC236}">
                <a16:creationId xmlns:a16="http://schemas.microsoft.com/office/drawing/2014/main" xmlns="" id="{33A5699E-0F90-485E-9DBE-565101EA89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40" t="24136" r="45769" b="13310"/>
          <a:stretch/>
        </p:blipFill>
        <p:spPr>
          <a:xfrm>
            <a:off x="4572000" y="113561"/>
            <a:ext cx="3433597" cy="3812421"/>
          </a:xfrm>
          <a:prstGeom prst="rect">
            <a:avLst/>
          </a:prstGeom>
        </p:spPr>
      </p:pic>
      <p:sp>
        <p:nvSpPr>
          <p:cNvPr id="75" name="ZoneTexte 74">
            <a:extLst>
              <a:ext uri="{FF2B5EF4-FFF2-40B4-BE49-F238E27FC236}">
                <a16:creationId xmlns:a16="http://schemas.microsoft.com/office/drawing/2014/main" xmlns="" id="{025F1CE3-6E30-437A-9021-93E9ED334E6E}"/>
              </a:ext>
            </a:extLst>
          </p:cNvPr>
          <p:cNvSpPr txBox="1"/>
          <p:nvPr/>
        </p:nvSpPr>
        <p:spPr>
          <a:xfrm>
            <a:off x="1101886" y="3909325"/>
            <a:ext cx="7000648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720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PROGRAMME CQPM</a:t>
            </a:r>
          </a:p>
        </p:txBody>
      </p:sp>
      <p:cxnSp>
        <p:nvCxnSpPr>
          <p:cNvPr id="76" name="Connecteur droit 75">
            <a:extLst>
              <a:ext uri="{FF2B5EF4-FFF2-40B4-BE49-F238E27FC236}">
                <a16:creationId xmlns:a16="http://schemas.microsoft.com/office/drawing/2014/main" xmlns="" id="{A0AA50C1-E5E8-469E-9EF4-981DF7BADBCD}"/>
              </a:ext>
            </a:extLst>
          </p:cNvPr>
          <p:cNvCxnSpPr/>
          <p:nvPr/>
        </p:nvCxnSpPr>
        <p:spPr>
          <a:xfrm>
            <a:off x="1118229" y="3964294"/>
            <a:ext cx="6928336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xmlns="" id="{D1390D71-DE70-43AC-B3E8-231DBAC21178}"/>
              </a:ext>
            </a:extLst>
          </p:cNvPr>
          <p:cNvCxnSpPr/>
          <p:nvPr/>
        </p:nvCxnSpPr>
        <p:spPr>
          <a:xfrm>
            <a:off x="1118229" y="4558043"/>
            <a:ext cx="6928336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ZoneTexte 78">
            <a:extLst>
              <a:ext uri="{FF2B5EF4-FFF2-40B4-BE49-F238E27FC236}">
                <a16:creationId xmlns:a16="http://schemas.microsoft.com/office/drawing/2014/main" xmlns="" id="{5F8CA7AB-294B-4435-90D0-102DD8C282A7}"/>
              </a:ext>
            </a:extLst>
          </p:cNvPr>
          <p:cNvSpPr txBox="1"/>
          <p:nvPr/>
        </p:nvSpPr>
        <p:spPr>
          <a:xfrm>
            <a:off x="1051644" y="4291954"/>
            <a:ext cx="7000648" cy="30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60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 Chef de Projet en Excellence Opérationnelle Aéronautique </a:t>
            </a:r>
          </a:p>
        </p:txBody>
      </p:sp>
      <p:sp>
        <p:nvSpPr>
          <p:cNvPr id="80" name="ZoneTexte 79">
            <a:extLst>
              <a:ext uri="{FF2B5EF4-FFF2-40B4-BE49-F238E27FC236}">
                <a16:creationId xmlns:a16="http://schemas.microsoft.com/office/drawing/2014/main" xmlns="" id="{DCD45222-D5F5-4EEC-8E71-6824CCE923A5}"/>
              </a:ext>
            </a:extLst>
          </p:cNvPr>
          <p:cNvSpPr txBox="1"/>
          <p:nvPr/>
        </p:nvSpPr>
        <p:spPr>
          <a:xfrm>
            <a:off x="1172985" y="273429"/>
            <a:ext cx="1876155" cy="563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20" b="1" dirty="0">
                <a:solidFill>
                  <a:schemeClr val="bg1"/>
                </a:solidFill>
                <a:latin typeface="Trebuchet MS"/>
                <a:cs typeface="Trebuchet MS"/>
              </a:rPr>
              <a:t>CONDUIRE LE </a:t>
            </a:r>
            <a:br>
              <a:rPr lang="fr-FR" sz="1020" b="1" dirty="0">
                <a:solidFill>
                  <a:schemeClr val="bg1"/>
                </a:solidFill>
                <a:latin typeface="Trebuchet MS"/>
                <a:cs typeface="Trebuchet MS"/>
              </a:rPr>
            </a:br>
            <a:r>
              <a:rPr lang="fr-FR" sz="1020" b="1" dirty="0">
                <a:solidFill>
                  <a:schemeClr val="bg1"/>
                </a:solidFill>
                <a:latin typeface="Trebuchet MS"/>
                <a:cs typeface="Trebuchet MS"/>
              </a:rPr>
              <a:t>CHANGEMENT DANS </a:t>
            </a:r>
            <a:br>
              <a:rPr lang="fr-FR" sz="1020" b="1" dirty="0">
                <a:solidFill>
                  <a:schemeClr val="bg1"/>
                </a:solidFill>
                <a:latin typeface="Trebuchet MS"/>
                <a:cs typeface="Trebuchet MS"/>
              </a:rPr>
            </a:br>
            <a:r>
              <a:rPr lang="fr-FR" sz="1020" b="1" dirty="0">
                <a:solidFill>
                  <a:schemeClr val="bg1"/>
                </a:solidFill>
                <a:latin typeface="Trebuchet MS"/>
                <a:cs typeface="Trebuchet MS"/>
              </a:rPr>
              <a:t>UN CONTEXTE PROJET </a:t>
            </a:r>
          </a:p>
        </p:txBody>
      </p:sp>
      <p:sp>
        <p:nvSpPr>
          <p:cNvPr id="82" name="ZoneTexte 81">
            <a:extLst>
              <a:ext uri="{FF2B5EF4-FFF2-40B4-BE49-F238E27FC236}">
                <a16:creationId xmlns:a16="http://schemas.microsoft.com/office/drawing/2014/main" xmlns="" id="{7B408F7F-ED63-4F89-BB2F-648FD45332D3}"/>
              </a:ext>
            </a:extLst>
          </p:cNvPr>
          <p:cNvSpPr txBox="1"/>
          <p:nvPr/>
        </p:nvSpPr>
        <p:spPr>
          <a:xfrm>
            <a:off x="1172985" y="947938"/>
            <a:ext cx="1361599" cy="217880"/>
          </a:xfrm>
          <a:prstGeom prst="rect">
            <a:avLst/>
          </a:prstGeom>
          <a:solidFill>
            <a:srgbClr val="4F81BD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816" b="1" i="1" dirty="0">
                <a:solidFill>
                  <a:schemeClr val="bg1"/>
                </a:solidFill>
                <a:latin typeface="Trebuchet MS" panose="020B0703020202090204" pitchFamily="34" charset="0"/>
              </a:rPr>
              <a:t>Jour 1 : </a:t>
            </a:r>
          </a:p>
        </p:txBody>
      </p:sp>
      <p:sp>
        <p:nvSpPr>
          <p:cNvPr id="83" name="ZoneTexte 82">
            <a:extLst>
              <a:ext uri="{FF2B5EF4-FFF2-40B4-BE49-F238E27FC236}">
                <a16:creationId xmlns:a16="http://schemas.microsoft.com/office/drawing/2014/main" xmlns="" id="{5D49D4F5-CA90-4144-B6CE-FBD25870E83F}"/>
              </a:ext>
            </a:extLst>
          </p:cNvPr>
          <p:cNvSpPr txBox="1"/>
          <p:nvPr/>
        </p:nvSpPr>
        <p:spPr>
          <a:xfrm>
            <a:off x="2843369" y="947938"/>
            <a:ext cx="1385993" cy="217880"/>
          </a:xfrm>
          <a:prstGeom prst="rect">
            <a:avLst/>
          </a:prstGeom>
          <a:solidFill>
            <a:srgbClr val="4F81BD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816" b="1" i="1" dirty="0">
                <a:solidFill>
                  <a:schemeClr val="bg1"/>
                </a:solidFill>
                <a:latin typeface="Trebuchet MS" panose="020B0703020202090204" pitchFamily="34" charset="0"/>
              </a:rPr>
              <a:t>Jour 2 :  </a:t>
            </a:r>
          </a:p>
        </p:txBody>
      </p:sp>
      <p:sp>
        <p:nvSpPr>
          <p:cNvPr id="85" name="ZoneTexte 84">
            <a:extLst>
              <a:ext uri="{FF2B5EF4-FFF2-40B4-BE49-F238E27FC236}">
                <a16:creationId xmlns:a16="http://schemas.microsoft.com/office/drawing/2014/main" xmlns="" id="{77C910FA-26C4-4320-B8EA-57FA51E5EAD3}"/>
              </a:ext>
            </a:extLst>
          </p:cNvPr>
          <p:cNvSpPr txBox="1"/>
          <p:nvPr/>
        </p:nvSpPr>
        <p:spPr>
          <a:xfrm>
            <a:off x="1172985" y="1165627"/>
            <a:ext cx="1431335" cy="2352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80" b="1" dirty="0">
                <a:solidFill>
                  <a:schemeClr val="bg1"/>
                </a:solidFill>
                <a:latin typeface="Trebuchet MS" panose="020B0703020202090204" pitchFamily="34" charset="0"/>
              </a:rPr>
              <a:t>Introduction au changement</a:t>
            </a:r>
          </a:p>
          <a:p>
            <a:pPr marL="73451"/>
            <a:r>
              <a:rPr lang="fr-FR" sz="612" i="1" dirty="0">
                <a:solidFill>
                  <a:schemeClr val="bg1"/>
                </a:solidFill>
                <a:latin typeface="Trebuchet MS" panose="020B0703020202090204" pitchFamily="34" charset="0"/>
              </a:rPr>
              <a:t>Changement, de quoi s’agit-il ?</a:t>
            </a:r>
          </a:p>
          <a:p>
            <a:pPr marL="73451"/>
            <a:r>
              <a:rPr lang="fr-FR" sz="612" i="1" dirty="0">
                <a:solidFill>
                  <a:schemeClr val="bg1"/>
                </a:solidFill>
                <a:latin typeface="Trebuchet MS" panose="020B0703020202090204" pitchFamily="34" charset="0"/>
              </a:rPr>
              <a:t>Les 3 approches du changement</a:t>
            </a:r>
          </a:p>
          <a:p>
            <a:pPr marL="73451"/>
            <a:r>
              <a:rPr lang="fr-FR" sz="612" i="1" dirty="0">
                <a:solidFill>
                  <a:schemeClr val="bg1"/>
                </a:solidFill>
                <a:latin typeface="Trebuchet MS" panose="020B0703020202090204" pitchFamily="34" charset="0"/>
              </a:rPr>
              <a:t>Le changement dans un contexte projet</a:t>
            </a:r>
          </a:p>
          <a:p>
            <a:r>
              <a:rPr lang="fr-FR" sz="680" dirty="0">
                <a:solidFill>
                  <a:schemeClr val="bg1"/>
                </a:solidFill>
                <a:latin typeface="Trebuchet MS" panose="020B0703020202090204" pitchFamily="34" charset="0"/>
              </a:rPr>
              <a:t/>
            </a:r>
            <a:br>
              <a:rPr lang="fr-FR" sz="680" dirty="0">
                <a:solidFill>
                  <a:schemeClr val="bg1"/>
                </a:solidFill>
                <a:latin typeface="Trebuchet MS" panose="020B0703020202090204" pitchFamily="34" charset="0"/>
              </a:rPr>
            </a:br>
            <a:endParaRPr lang="fr-FR" sz="680" dirty="0">
              <a:solidFill>
                <a:schemeClr val="bg1"/>
              </a:solidFill>
              <a:latin typeface="Trebuchet MS" panose="020B0703020202090204" pitchFamily="34" charset="0"/>
            </a:endParaRPr>
          </a:p>
          <a:p>
            <a:r>
              <a:rPr lang="fr-FR" sz="680" b="1" dirty="0">
                <a:solidFill>
                  <a:schemeClr val="bg1"/>
                </a:solidFill>
                <a:latin typeface="Trebuchet MS" panose="020B0703020202090204" pitchFamily="34" charset="0"/>
              </a:rPr>
              <a:t>La gestion de projet</a:t>
            </a:r>
          </a:p>
          <a:p>
            <a:pPr marL="73451"/>
            <a:r>
              <a:rPr lang="fr-FR" sz="680" dirty="0">
                <a:solidFill>
                  <a:schemeClr val="bg1"/>
                </a:solidFill>
                <a:latin typeface="Trebuchet MS" panose="020B0703020202090204" pitchFamily="34" charset="0"/>
              </a:rPr>
              <a:t>Etapes de la gestion de projet : </a:t>
            </a:r>
            <a:r>
              <a:rPr lang="fr-FR" sz="612" i="1" dirty="0">
                <a:solidFill>
                  <a:schemeClr val="bg1"/>
                </a:solidFill>
                <a:latin typeface="Trebuchet MS" panose="020B0703020202090204" pitchFamily="34" charset="0"/>
              </a:rPr>
              <a:t>analyse préalable, cadrage et structuration, pilotage.</a:t>
            </a:r>
          </a:p>
          <a:p>
            <a:pPr marL="73451"/>
            <a:r>
              <a:rPr lang="fr-FR" sz="612" i="1" dirty="0">
                <a:solidFill>
                  <a:schemeClr val="bg1"/>
                </a:solidFill>
                <a:latin typeface="Trebuchet MS" panose="020B0703020202090204" pitchFamily="34" charset="0"/>
              </a:rPr>
              <a:t>Outil de la gestion de projet : note de cadrage, analyse de risque, planning, tableau de bord,…</a:t>
            </a:r>
          </a:p>
          <a:p>
            <a:pPr marL="73451"/>
            <a:r>
              <a:rPr lang="fr-FR" sz="612" i="1" dirty="0">
                <a:solidFill>
                  <a:schemeClr val="bg1"/>
                </a:solidFill>
                <a:latin typeface="Trebuchet MS" panose="020B0703020202090204" pitchFamily="34" charset="0"/>
              </a:rPr>
              <a:t>Facteurs clés de succès</a:t>
            </a:r>
          </a:p>
          <a:p>
            <a:r>
              <a:rPr lang="fr-FR" sz="680" dirty="0">
                <a:solidFill>
                  <a:schemeClr val="bg1"/>
                </a:solidFill>
                <a:latin typeface="Trebuchet MS" panose="020B0703020202090204" pitchFamily="34" charset="0"/>
              </a:rPr>
              <a:t/>
            </a:r>
            <a:br>
              <a:rPr lang="fr-FR" sz="680" dirty="0">
                <a:solidFill>
                  <a:schemeClr val="bg1"/>
                </a:solidFill>
                <a:latin typeface="Trebuchet MS" panose="020B0703020202090204" pitchFamily="34" charset="0"/>
              </a:rPr>
            </a:br>
            <a:endParaRPr lang="fr-FR" sz="680" dirty="0">
              <a:solidFill>
                <a:schemeClr val="bg1"/>
              </a:solidFill>
              <a:latin typeface="Trebuchet MS" panose="020B0703020202090204" pitchFamily="34" charset="0"/>
            </a:endParaRPr>
          </a:p>
          <a:p>
            <a:r>
              <a:rPr lang="fr-FR" sz="680" dirty="0">
                <a:solidFill>
                  <a:schemeClr val="bg1"/>
                </a:solidFill>
                <a:latin typeface="Trebuchet MS" panose="020B0703020202090204" pitchFamily="34" charset="0"/>
              </a:rPr>
              <a:t>La conduite du changement</a:t>
            </a:r>
          </a:p>
          <a:p>
            <a:pPr marL="73451"/>
            <a:r>
              <a:rPr lang="fr-FR" sz="612" i="1" dirty="0">
                <a:solidFill>
                  <a:schemeClr val="bg1"/>
                </a:solidFill>
                <a:latin typeface="Trebuchet MS" panose="020B0703020202090204" pitchFamily="34" charset="0"/>
              </a:rPr>
              <a:t>Qu’est-ce que la conduite du changement ?</a:t>
            </a:r>
          </a:p>
          <a:p>
            <a:pPr marL="73451"/>
            <a:r>
              <a:rPr lang="fr-FR" sz="612" i="1" dirty="0">
                <a:solidFill>
                  <a:schemeClr val="bg1"/>
                </a:solidFill>
                <a:latin typeface="Trebuchet MS" panose="020B0703020202090204" pitchFamily="34" charset="0"/>
              </a:rPr>
              <a:t>Typologie du changement</a:t>
            </a:r>
          </a:p>
          <a:p>
            <a:pPr marL="73451"/>
            <a:r>
              <a:rPr lang="fr-FR" sz="612" i="1" dirty="0">
                <a:solidFill>
                  <a:schemeClr val="bg1"/>
                </a:solidFill>
                <a:latin typeface="Trebuchet MS" panose="020B0703020202090204" pitchFamily="34" charset="0"/>
              </a:rPr>
              <a:t>Rôle du manager</a:t>
            </a:r>
          </a:p>
        </p:txBody>
      </p:sp>
      <p:sp>
        <p:nvSpPr>
          <p:cNvPr id="86" name="ZoneTexte 85">
            <a:extLst>
              <a:ext uri="{FF2B5EF4-FFF2-40B4-BE49-F238E27FC236}">
                <a16:creationId xmlns:a16="http://schemas.microsoft.com/office/drawing/2014/main" xmlns="" id="{10F37B84-C65F-4CDC-84DD-29B53253BFA9}"/>
              </a:ext>
            </a:extLst>
          </p:cNvPr>
          <p:cNvSpPr txBox="1"/>
          <p:nvPr/>
        </p:nvSpPr>
        <p:spPr>
          <a:xfrm>
            <a:off x="2791885" y="1153192"/>
            <a:ext cx="1522814" cy="1662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80" dirty="0">
                <a:solidFill>
                  <a:schemeClr val="bg1"/>
                </a:solidFill>
                <a:latin typeface="Trebuchet MS" panose="020B0703020202090204" pitchFamily="34" charset="0"/>
              </a:rPr>
              <a:t>La conduite du changement (suite) </a:t>
            </a:r>
          </a:p>
          <a:p>
            <a:pPr marL="73451"/>
            <a:r>
              <a:rPr lang="fr-FR" sz="612" i="1" dirty="0">
                <a:solidFill>
                  <a:schemeClr val="bg1"/>
                </a:solidFill>
                <a:latin typeface="Trebuchet MS" panose="020B0703020202090204" pitchFamily="34" charset="0"/>
              </a:rPr>
              <a:t>Les types d’approche</a:t>
            </a:r>
          </a:p>
          <a:p>
            <a:pPr marL="73451"/>
            <a:r>
              <a:rPr lang="fr-FR" sz="612" i="1" dirty="0">
                <a:solidFill>
                  <a:schemeClr val="bg1"/>
                </a:solidFill>
                <a:latin typeface="Trebuchet MS" panose="020B0703020202090204" pitchFamily="34" charset="0"/>
              </a:rPr>
              <a:t>Les phases de conduite du changement Comprendre la situation</a:t>
            </a:r>
          </a:p>
          <a:p>
            <a:pPr marL="73451"/>
            <a:r>
              <a:rPr lang="fr-FR" sz="612" i="1" dirty="0">
                <a:solidFill>
                  <a:schemeClr val="bg1"/>
                </a:solidFill>
                <a:latin typeface="Trebuchet MS" panose="020B0703020202090204" pitchFamily="34" charset="0"/>
              </a:rPr>
              <a:t>Traiter les résistances au changement L’analyse des forces </a:t>
            </a:r>
            <a:br>
              <a:rPr lang="fr-FR" sz="612" i="1" dirty="0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fr-FR" sz="612" i="1" dirty="0">
                <a:solidFill>
                  <a:schemeClr val="bg1"/>
                </a:solidFill>
                <a:latin typeface="Trebuchet MS" panose="020B0703020202090204" pitchFamily="34" charset="0"/>
              </a:rPr>
              <a:t>en présence</a:t>
            </a:r>
          </a:p>
          <a:p>
            <a:pPr marL="73451"/>
            <a:r>
              <a:rPr lang="fr-FR" sz="612" i="1" dirty="0">
                <a:solidFill>
                  <a:schemeClr val="bg1"/>
                </a:solidFill>
                <a:latin typeface="Trebuchet MS" panose="020B0703020202090204" pitchFamily="34" charset="0"/>
              </a:rPr>
              <a:t>Les leviers</a:t>
            </a:r>
          </a:p>
          <a:p>
            <a:pPr marL="73451"/>
            <a:r>
              <a:rPr lang="fr-FR" sz="612" i="1" dirty="0">
                <a:solidFill>
                  <a:schemeClr val="bg1"/>
                </a:solidFill>
                <a:latin typeface="Trebuchet MS" panose="020B0703020202090204" pitchFamily="34" charset="0"/>
              </a:rPr>
              <a:t>Les facteurs d’échec et de réussite </a:t>
            </a:r>
            <a:br>
              <a:rPr lang="fr-FR" sz="612" i="1" dirty="0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fr-FR" sz="612" i="1" dirty="0">
                <a:solidFill>
                  <a:schemeClr val="bg1"/>
                </a:solidFill>
                <a:latin typeface="Trebuchet MS" panose="020B0703020202090204" pitchFamily="34" charset="0"/>
              </a:rPr>
              <a:t>Piloter le changement</a:t>
            </a:r>
          </a:p>
          <a:p>
            <a:r>
              <a:rPr lang="fr-FR" sz="680" dirty="0">
                <a:solidFill>
                  <a:schemeClr val="bg1"/>
                </a:solidFill>
                <a:latin typeface="Trebuchet MS" panose="020B0703020202090204" pitchFamily="34" charset="0"/>
              </a:rPr>
              <a:t/>
            </a:r>
            <a:br>
              <a:rPr lang="fr-FR" sz="680" dirty="0">
                <a:solidFill>
                  <a:schemeClr val="bg1"/>
                </a:solidFill>
                <a:latin typeface="Trebuchet MS" panose="020B0703020202090204" pitchFamily="34" charset="0"/>
              </a:rPr>
            </a:br>
            <a:endParaRPr lang="fr-FR" sz="680" dirty="0">
              <a:solidFill>
                <a:schemeClr val="bg1"/>
              </a:solidFill>
              <a:latin typeface="Trebuchet MS" panose="020B0703020202090204" pitchFamily="34" charset="0"/>
            </a:endParaRPr>
          </a:p>
          <a:p>
            <a:r>
              <a:rPr lang="fr-FR" sz="680" dirty="0">
                <a:solidFill>
                  <a:schemeClr val="bg1"/>
                </a:solidFill>
                <a:latin typeface="Trebuchet MS" panose="020B0703020202090204" pitchFamily="34" charset="0"/>
              </a:rPr>
              <a:t> Capitaliser le retour d’expérience</a:t>
            </a:r>
          </a:p>
        </p:txBody>
      </p:sp>
      <p:sp>
        <p:nvSpPr>
          <p:cNvPr id="88" name="ZoneTexte 87">
            <a:extLst>
              <a:ext uri="{FF2B5EF4-FFF2-40B4-BE49-F238E27FC236}">
                <a16:creationId xmlns:a16="http://schemas.microsoft.com/office/drawing/2014/main" xmlns="" id="{B164FEE2-3659-4C9D-8533-5EE0EEA36DA7}"/>
              </a:ext>
            </a:extLst>
          </p:cNvPr>
          <p:cNvSpPr txBox="1"/>
          <p:nvPr/>
        </p:nvSpPr>
        <p:spPr>
          <a:xfrm>
            <a:off x="2778299" y="2798479"/>
            <a:ext cx="1451062" cy="615553"/>
          </a:xfrm>
          <a:prstGeom prst="rect">
            <a:avLst/>
          </a:prstGeom>
          <a:noFill/>
          <a:ln>
            <a:solidFill>
              <a:schemeClr val="bg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fr-FR" sz="680" dirty="0">
                <a:solidFill>
                  <a:schemeClr val="bg1"/>
                </a:solidFill>
                <a:latin typeface="Trebuchet MS" panose="020B0703020202090204" pitchFamily="34" charset="0"/>
              </a:rPr>
              <a:t>Fil rouge des 2 jours</a:t>
            </a:r>
          </a:p>
          <a:p>
            <a:r>
              <a:rPr lang="fr-FR" sz="680" dirty="0">
                <a:solidFill>
                  <a:schemeClr val="bg1"/>
                </a:solidFill>
                <a:latin typeface="Trebuchet MS" panose="020B0703020202090204" pitchFamily="34" charset="0"/>
              </a:rPr>
              <a:t>Mise en place d'un projet de changement</a:t>
            </a:r>
          </a:p>
          <a:p>
            <a:r>
              <a:rPr lang="fr-FR" sz="680" dirty="0">
                <a:solidFill>
                  <a:schemeClr val="bg1"/>
                </a:solidFill>
                <a:latin typeface="Trebuchet MS" panose="020B0703020202090204" pitchFamily="34" charset="0"/>
              </a:rPr>
              <a:t>Etude de cas inspirée de cas réels</a:t>
            </a:r>
          </a:p>
        </p:txBody>
      </p:sp>
      <p:sp>
        <p:nvSpPr>
          <p:cNvPr id="89" name="ZoneTexte 88">
            <a:extLst>
              <a:ext uri="{FF2B5EF4-FFF2-40B4-BE49-F238E27FC236}">
                <a16:creationId xmlns:a16="http://schemas.microsoft.com/office/drawing/2014/main" xmlns="" id="{E09A7D40-A93B-46FB-A1F0-2CE6CC9D160B}"/>
              </a:ext>
            </a:extLst>
          </p:cNvPr>
          <p:cNvSpPr txBox="1"/>
          <p:nvPr/>
        </p:nvSpPr>
        <p:spPr>
          <a:xfrm>
            <a:off x="4689186" y="146304"/>
            <a:ext cx="1568251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20" b="1" dirty="0">
                <a:solidFill>
                  <a:schemeClr val="bg1"/>
                </a:solidFill>
                <a:latin typeface="Trebuchet MS"/>
                <a:cs typeface="Trebuchet MS"/>
              </a:rPr>
              <a:t>PILOTER LES FLUX</a:t>
            </a:r>
          </a:p>
          <a:p>
            <a:r>
              <a:rPr lang="fr-FR" sz="1020" b="1" dirty="0">
                <a:solidFill>
                  <a:schemeClr val="bg1"/>
                </a:solidFill>
                <a:latin typeface="Trebuchet MS"/>
                <a:cs typeface="Trebuchet MS"/>
              </a:rPr>
              <a:t>Maîtrise des flux, condition de maîtrise des délais </a:t>
            </a:r>
          </a:p>
        </p:txBody>
      </p:sp>
      <p:sp>
        <p:nvSpPr>
          <p:cNvPr id="91" name="ZoneTexte 90">
            <a:extLst>
              <a:ext uri="{FF2B5EF4-FFF2-40B4-BE49-F238E27FC236}">
                <a16:creationId xmlns:a16="http://schemas.microsoft.com/office/drawing/2014/main" xmlns="" id="{FEF3BE1D-D61B-4B60-B098-96C811F638C4}"/>
              </a:ext>
            </a:extLst>
          </p:cNvPr>
          <p:cNvSpPr txBox="1"/>
          <p:nvPr/>
        </p:nvSpPr>
        <p:spPr>
          <a:xfrm>
            <a:off x="4652124" y="945813"/>
            <a:ext cx="1361599" cy="217880"/>
          </a:xfrm>
          <a:prstGeom prst="rect">
            <a:avLst/>
          </a:prstGeom>
          <a:solidFill>
            <a:srgbClr val="4F81BD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816" b="1" i="1" dirty="0">
                <a:solidFill>
                  <a:schemeClr val="bg1"/>
                </a:solidFill>
                <a:latin typeface="Trebuchet MS" panose="020B0703020202090204" pitchFamily="34" charset="0"/>
              </a:rPr>
              <a:t>Jour 1</a:t>
            </a:r>
          </a:p>
        </p:txBody>
      </p:sp>
      <p:sp>
        <p:nvSpPr>
          <p:cNvPr id="92" name="ZoneTexte 91">
            <a:extLst>
              <a:ext uri="{FF2B5EF4-FFF2-40B4-BE49-F238E27FC236}">
                <a16:creationId xmlns:a16="http://schemas.microsoft.com/office/drawing/2014/main" xmlns="" id="{BD3B3358-3079-41BA-A923-D31AFAE40BD5}"/>
              </a:ext>
            </a:extLst>
          </p:cNvPr>
          <p:cNvSpPr txBox="1"/>
          <p:nvPr/>
        </p:nvSpPr>
        <p:spPr>
          <a:xfrm>
            <a:off x="6265236" y="1877489"/>
            <a:ext cx="1361599" cy="217880"/>
          </a:xfrm>
          <a:prstGeom prst="rect">
            <a:avLst/>
          </a:prstGeom>
          <a:solidFill>
            <a:srgbClr val="4F81BD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816" b="1" i="1" dirty="0">
                <a:solidFill>
                  <a:schemeClr val="bg1"/>
                </a:solidFill>
                <a:latin typeface="Trebuchet MS" panose="020B0703020202090204" pitchFamily="34" charset="0"/>
              </a:rPr>
              <a:t>Jour 2</a:t>
            </a:r>
          </a:p>
        </p:txBody>
      </p:sp>
      <p:sp>
        <p:nvSpPr>
          <p:cNvPr id="94" name="ZoneTexte 93">
            <a:extLst>
              <a:ext uri="{FF2B5EF4-FFF2-40B4-BE49-F238E27FC236}">
                <a16:creationId xmlns:a16="http://schemas.microsoft.com/office/drawing/2014/main" xmlns="" id="{24E6660A-6109-4003-9F53-71CD1FED03BA}"/>
              </a:ext>
            </a:extLst>
          </p:cNvPr>
          <p:cNvSpPr txBox="1"/>
          <p:nvPr/>
        </p:nvSpPr>
        <p:spPr>
          <a:xfrm>
            <a:off x="4652123" y="1223115"/>
            <a:ext cx="1491109" cy="2289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80" b="1" dirty="0">
                <a:solidFill>
                  <a:schemeClr val="bg1"/>
                </a:solidFill>
                <a:latin typeface="Trebuchet MS" panose="020B0703020202090204" pitchFamily="34" charset="0"/>
              </a:rPr>
              <a:t>La formation est articulée autour d'une simulation de flux d'Ordres de Fabrication (Job Shop Game)</a:t>
            </a:r>
          </a:p>
          <a:p>
            <a:endParaRPr lang="fr-FR" sz="680" b="1" dirty="0">
              <a:solidFill>
                <a:schemeClr val="bg1"/>
              </a:solidFill>
              <a:latin typeface="Trebuchet MS" panose="020B0703020202090204" pitchFamily="34" charset="0"/>
            </a:endParaRPr>
          </a:p>
          <a:p>
            <a:r>
              <a:rPr lang="fr-FR" sz="680" b="1" dirty="0">
                <a:solidFill>
                  <a:schemeClr val="bg1"/>
                </a:solidFill>
                <a:latin typeface="Trebuchet MS" panose="020B0703020202090204" pitchFamily="34" charset="0"/>
              </a:rPr>
              <a:t>1.Première simulation Conséquences de l'absence de maîtrise des flux</a:t>
            </a:r>
          </a:p>
          <a:p>
            <a:endParaRPr lang="fr-FR" sz="680" b="1" dirty="0">
              <a:solidFill>
                <a:schemeClr val="bg1"/>
              </a:solidFill>
              <a:latin typeface="Trebuchet MS" panose="020B0703020202090204" pitchFamily="34" charset="0"/>
            </a:endParaRPr>
          </a:p>
          <a:p>
            <a:r>
              <a:rPr lang="fr-FR" sz="680" b="1" dirty="0">
                <a:solidFill>
                  <a:schemeClr val="bg1"/>
                </a:solidFill>
                <a:latin typeface="Trebuchet MS" panose="020B0703020202090204" pitchFamily="34" charset="0"/>
              </a:rPr>
              <a:t>2.Seconde  simulation</a:t>
            </a:r>
          </a:p>
          <a:p>
            <a:r>
              <a:rPr lang="fr-FR" sz="680" b="1" dirty="0">
                <a:solidFill>
                  <a:schemeClr val="bg1"/>
                </a:solidFill>
                <a:latin typeface="Trebuchet MS" panose="020B0703020202090204" pitchFamily="34" charset="0"/>
              </a:rPr>
              <a:t>Approches par les techniques d'ordonnancement et la gestion des priorités</a:t>
            </a:r>
          </a:p>
          <a:p>
            <a:endParaRPr lang="fr-FR" sz="680" b="1" dirty="0">
              <a:solidFill>
                <a:schemeClr val="bg1"/>
              </a:solidFill>
              <a:latin typeface="Trebuchet MS" panose="020B0703020202090204" pitchFamily="34" charset="0"/>
            </a:endParaRPr>
          </a:p>
          <a:p>
            <a:r>
              <a:rPr lang="fr-FR" sz="680" b="1" dirty="0">
                <a:solidFill>
                  <a:schemeClr val="bg1"/>
                </a:solidFill>
                <a:latin typeface="Trebuchet MS" panose="020B0703020202090204" pitchFamily="34" charset="0"/>
              </a:rPr>
              <a:t>3.Troisième  simulation</a:t>
            </a:r>
          </a:p>
          <a:p>
            <a:r>
              <a:rPr lang="fr-FR" sz="680" b="1" dirty="0">
                <a:solidFill>
                  <a:schemeClr val="bg1"/>
                </a:solidFill>
                <a:latin typeface="Trebuchet MS" panose="020B0703020202090204" pitchFamily="34" charset="0"/>
              </a:rPr>
              <a:t>Approches par la maîtrise des flux</a:t>
            </a:r>
          </a:p>
          <a:p>
            <a:endParaRPr lang="fr-FR" sz="680" b="1" dirty="0">
              <a:solidFill>
                <a:schemeClr val="bg1"/>
              </a:solidFill>
              <a:latin typeface="Trebuchet MS" panose="020B0703020202090204" pitchFamily="34" charset="0"/>
            </a:endParaRPr>
          </a:p>
          <a:p>
            <a:r>
              <a:rPr lang="fr-FR" sz="680" b="1" dirty="0">
                <a:solidFill>
                  <a:schemeClr val="bg1"/>
                </a:solidFill>
                <a:latin typeface="Trebuchet MS" panose="020B0703020202090204" pitchFamily="34" charset="0"/>
              </a:rPr>
              <a:t>4.Intégration de la maîtrise des flux et du processus de planification</a:t>
            </a:r>
          </a:p>
        </p:txBody>
      </p:sp>
      <p:sp>
        <p:nvSpPr>
          <p:cNvPr id="96" name="ZoneTexte 95">
            <a:extLst>
              <a:ext uri="{FF2B5EF4-FFF2-40B4-BE49-F238E27FC236}">
                <a16:creationId xmlns:a16="http://schemas.microsoft.com/office/drawing/2014/main" xmlns="" id="{A75DC242-2A39-4D0C-8B98-3A7EE8427EE0}"/>
              </a:ext>
            </a:extLst>
          </p:cNvPr>
          <p:cNvSpPr txBox="1"/>
          <p:nvPr/>
        </p:nvSpPr>
        <p:spPr>
          <a:xfrm>
            <a:off x="6257437" y="2154792"/>
            <a:ext cx="1605315" cy="19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80" b="1" dirty="0" err="1">
                <a:solidFill>
                  <a:schemeClr val="bg1"/>
                </a:solidFill>
                <a:latin typeface="Trebuchet MS" panose="020B0703020202090204" pitchFamily="34" charset="0"/>
              </a:rPr>
              <a:t>Gemba</a:t>
            </a:r>
            <a:r>
              <a:rPr lang="fr-FR" sz="680" b="1" dirty="0">
                <a:solidFill>
                  <a:schemeClr val="bg1"/>
                </a:solidFill>
                <a:latin typeface="Trebuchet MS" panose="020B0703020202090204" pitchFamily="34" charset="0"/>
              </a:rPr>
              <a:t> </a:t>
            </a:r>
            <a:r>
              <a:rPr lang="fr-FR" sz="680" b="1" dirty="0" err="1">
                <a:solidFill>
                  <a:schemeClr val="bg1"/>
                </a:solidFill>
                <a:latin typeface="Trebuchet MS" panose="020B0703020202090204" pitchFamily="34" charset="0"/>
              </a:rPr>
              <a:t>Walk</a:t>
            </a:r>
            <a:endParaRPr lang="fr-FR" sz="612" i="1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101" name="ZoneTexte 100">
            <a:extLst>
              <a:ext uri="{FF2B5EF4-FFF2-40B4-BE49-F238E27FC236}">
                <a16:creationId xmlns:a16="http://schemas.microsoft.com/office/drawing/2014/main" xmlns="" id="{898A9CE6-6160-4E99-9303-12AAAA3DB356}"/>
              </a:ext>
            </a:extLst>
          </p:cNvPr>
          <p:cNvSpPr txBox="1"/>
          <p:nvPr/>
        </p:nvSpPr>
        <p:spPr>
          <a:xfrm>
            <a:off x="6215696" y="917197"/>
            <a:ext cx="1605315" cy="92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80" b="1" dirty="0">
                <a:solidFill>
                  <a:schemeClr val="bg1"/>
                </a:solidFill>
                <a:latin typeface="Trebuchet MS" panose="020B0703020202090204" pitchFamily="34" charset="0"/>
              </a:rPr>
              <a:t>5.Mise en œuvre : DBR, Kanban Générique, CONWIP et FIFO</a:t>
            </a:r>
          </a:p>
          <a:p>
            <a:endParaRPr lang="fr-FR" sz="680" b="1" dirty="0">
              <a:solidFill>
                <a:schemeClr val="bg1"/>
              </a:solidFill>
              <a:latin typeface="Trebuchet MS" panose="020B0703020202090204" pitchFamily="34" charset="0"/>
            </a:endParaRPr>
          </a:p>
          <a:p>
            <a:r>
              <a:rPr lang="fr-FR" sz="680" b="1" dirty="0">
                <a:solidFill>
                  <a:schemeClr val="bg1"/>
                </a:solidFill>
                <a:latin typeface="Trebuchet MS" panose="020B0703020202090204" pitchFamily="34" charset="0"/>
              </a:rPr>
              <a:t>6.Indicateurs du pilotage des flux</a:t>
            </a:r>
          </a:p>
          <a:p>
            <a:endParaRPr lang="fr-FR" sz="680" b="1" dirty="0">
              <a:solidFill>
                <a:schemeClr val="bg1"/>
              </a:solidFill>
              <a:latin typeface="Trebuchet MS" panose="020B0703020202090204" pitchFamily="34" charset="0"/>
            </a:endParaRPr>
          </a:p>
          <a:p>
            <a:r>
              <a:rPr lang="fr-FR" sz="680" b="1" dirty="0">
                <a:solidFill>
                  <a:schemeClr val="bg1"/>
                </a:solidFill>
                <a:latin typeface="Trebuchet MS" panose="020B0703020202090204" pitchFamily="34" charset="0"/>
              </a:rPr>
              <a:t>7.Déploiement</a:t>
            </a:r>
          </a:p>
          <a:p>
            <a:endParaRPr lang="fr-FR" sz="680" b="1" dirty="0">
              <a:solidFill>
                <a:schemeClr val="bg1"/>
              </a:solidFill>
              <a:latin typeface="Trebuchet MS" panose="020B0703020202090204" pitchFamily="34" charset="0"/>
            </a:endParaRPr>
          </a:p>
          <a:p>
            <a:r>
              <a:rPr lang="fr-FR" sz="680" b="1" dirty="0">
                <a:solidFill>
                  <a:schemeClr val="bg1"/>
                </a:solidFill>
                <a:latin typeface="Trebuchet MS" panose="020B0703020202090204" pitchFamily="34" charset="0"/>
              </a:rPr>
              <a:t>8.Conclusion</a:t>
            </a:r>
          </a:p>
        </p:txBody>
      </p:sp>
    </p:spTree>
    <p:extLst>
      <p:ext uri="{BB962C8B-B14F-4D97-AF65-F5344CB8AC3E}">
        <p14:creationId xmlns:p14="http://schemas.microsoft.com/office/powerpoint/2010/main" val="1314473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Image 71">
            <a:extLst>
              <a:ext uri="{FF2B5EF4-FFF2-40B4-BE49-F238E27FC236}">
                <a16:creationId xmlns:a16="http://schemas.microsoft.com/office/drawing/2014/main" xmlns="" id="{66930673-0DA5-42B1-9E38-744E2BD183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40" t="24136" r="45769" b="13310"/>
          <a:stretch/>
        </p:blipFill>
        <p:spPr>
          <a:xfrm>
            <a:off x="1030960" y="113561"/>
            <a:ext cx="3433597" cy="3812421"/>
          </a:xfrm>
          <a:prstGeom prst="rect">
            <a:avLst/>
          </a:prstGeom>
        </p:spPr>
      </p:pic>
      <p:pic>
        <p:nvPicPr>
          <p:cNvPr id="73" name="Image 72">
            <a:extLst>
              <a:ext uri="{FF2B5EF4-FFF2-40B4-BE49-F238E27FC236}">
                <a16:creationId xmlns:a16="http://schemas.microsoft.com/office/drawing/2014/main" xmlns="" id="{33A5699E-0F90-485E-9DBE-565101EA89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40" t="24136" r="45769" b="13310"/>
          <a:stretch/>
        </p:blipFill>
        <p:spPr>
          <a:xfrm>
            <a:off x="4572000" y="113561"/>
            <a:ext cx="3433597" cy="3812421"/>
          </a:xfrm>
          <a:prstGeom prst="rect">
            <a:avLst/>
          </a:prstGeom>
        </p:spPr>
      </p:pic>
      <p:sp>
        <p:nvSpPr>
          <p:cNvPr id="75" name="ZoneTexte 74">
            <a:extLst>
              <a:ext uri="{FF2B5EF4-FFF2-40B4-BE49-F238E27FC236}">
                <a16:creationId xmlns:a16="http://schemas.microsoft.com/office/drawing/2014/main" xmlns="" id="{025F1CE3-6E30-437A-9021-93E9ED334E6E}"/>
              </a:ext>
            </a:extLst>
          </p:cNvPr>
          <p:cNvSpPr txBox="1"/>
          <p:nvPr/>
        </p:nvSpPr>
        <p:spPr>
          <a:xfrm>
            <a:off x="1101886" y="3909325"/>
            <a:ext cx="7000648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720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PROGRAMME CQPM</a:t>
            </a:r>
          </a:p>
        </p:txBody>
      </p:sp>
      <p:cxnSp>
        <p:nvCxnSpPr>
          <p:cNvPr id="76" name="Connecteur droit 75">
            <a:extLst>
              <a:ext uri="{FF2B5EF4-FFF2-40B4-BE49-F238E27FC236}">
                <a16:creationId xmlns:a16="http://schemas.microsoft.com/office/drawing/2014/main" xmlns="" id="{A0AA50C1-E5E8-469E-9EF4-981DF7BADBCD}"/>
              </a:ext>
            </a:extLst>
          </p:cNvPr>
          <p:cNvCxnSpPr/>
          <p:nvPr/>
        </p:nvCxnSpPr>
        <p:spPr>
          <a:xfrm>
            <a:off x="1118229" y="3964294"/>
            <a:ext cx="6928336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xmlns="" id="{D1390D71-DE70-43AC-B3E8-231DBAC21178}"/>
              </a:ext>
            </a:extLst>
          </p:cNvPr>
          <p:cNvCxnSpPr/>
          <p:nvPr/>
        </p:nvCxnSpPr>
        <p:spPr>
          <a:xfrm>
            <a:off x="1118229" y="4558043"/>
            <a:ext cx="6928336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ZoneTexte 78">
            <a:extLst>
              <a:ext uri="{FF2B5EF4-FFF2-40B4-BE49-F238E27FC236}">
                <a16:creationId xmlns:a16="http://schemas.microsoft.com/office/drawing/2014/main" xmlns="" id="{5F8CA7AB-294B-4435-90D0-102DD8C282A7}"/>
              </a:ext>
            </a:extLst>
          </p:cNvPr>
          <p:cNvSpPr txBox="1"/>
          <p:nvPr/>
        </p:nvSpPr>
        <p:spPr>
          <a:xfrm>
            <a:off x="1051644" y="4291954"/>
            <a:ext cx="7000648" cy="30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60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 Chef de Projet en Excellence Opérationnelle Aéronautique 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xmlns="" id="{15DFB512-1237-422B-AC0B-64C97B0B1608}"/>
              </a:ext>
            </a:extLst>
          </p:cNvPr>
          <p:cNvSpPr txBox="1"/>
          <p:nvPr/>
        </p:nvSpPr>
        <p:spPr>
          <a:xfrm>
            <a:off x="1172984" y="180050"/>
            <a:ext cx="1717903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20" b="1" dirty="0">
                <a:solidFill>
                  <a:schemeClr val="bg1"/>
                </a:solidFill>
                <a:latin typeface="Trebuchet MS"/>
                <a:cs typeface="Trebuchet MS"/>
              </a:rPr>
              <a:t>MANAGEMENT VISUEL </a:t>
            </a:r>
          </a:p>
          <a:p>
            <a:r>
              <a:rPr lang="fr-FR" sz="1020" b="1" dirty="0">
                <a:solidFill>
                  <a:schemeClr val="bg1"/>
                </a:solidFill>
                <a:latin typeface="Trebuchet MS"/>
                <a:cs typeface="Trebuchet MS"/>
              </a:rPr>
              <a:t>DE LA PERFORMANCE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72179684-7705-4F98-800C-D403117B2093}"/>
              </a:ext>
            </a:extLst>
          </p:cNvPr>
          <p:cNvSpPr txBox="1"/>
          <p:nvPr/>
        </p:nvSpPr>
        <p:spPr>
          <a:xfrm>
            <a:off x="1172985" y="979559"/>
            <a:ext cx="1361599" cy="217880"/>
          </a:xfrm>
          <a:prstGeom prst="rect">
            <a:avLst/>
          </a:prstGeom>
          <a:solidFill>
            <a:srgbClr val="4F81BD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816" b="1" i="1" dirty="0">
                <a:solidFill>
                  <a:schemeClr val="bg1"/>
                </a:solidFill>
                <a:latin typeface="Trebuchet MS" panose="020B0703020202090204" pitchFamily="34" charset="0"/>
              </a:rPr>
              <a:t>Jour 1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xmlns="" id="{5A0506E1-8D7D-4225-A20E-9A100647FB3C}"/>
              </a:ext>
            </a:extLst>
          </p:cNvPr>
          <p:cNvSpPr txBox="1"/>
          <p:nvPr/>
        </p:nvSpPr>
        <p:spPr>
          <a:xfrm>
            <a:off x="2720687" y="979559"/>
            <a:ext cx="1361599" cy="217880"/>
          </a:xfrm>
          <a:prstGeom prst="rect">
            <a:avLst/>
          </a:prstGeom>
          <a:solidFill>
            <a:srgbClr val="4F81BD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816" b="1" i="1" dirty="0">
                <a:solidFill>
                  <a:schemeClr val="bg1"/>
                </a:solidFill>
                <a:latin typeface="Trebuchet MS" panose="020B0703020202090204" pitchFamily="34" charset="0"/>
              </a:rPr>
              <a:t>Jour 2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xmlns="" id="{BA9AA3E1-C73D-45EC-8506-7647BD611974}"/>
              </a:ext>
            </a:extLst>
          </p:cNvPr>
          <p:cNvSpPr txBox="1"/>
          <p:nvPr/>
        </p:nvSpPr>
        <p:spPr>
          <a:xfrm>
            <a:off x="1172984" y="1256861"/>
            <a:ext cx="1605315" cy="1902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80" b="1" dirty="0">
                <a:solidFill>
                  <a:schemeClr val="bg1"/>
                </a:solidFill>
                <a:latin typeface="Trebuchet MS" panose="020B0703020202090204" pitchFamily="34" charset="0"/>
              </a:rPr>
              <a:t>• Introduction</a:t>
            </a:r>
            <a:endParaRPr lang="fr-FR" sz="680" dirty="0">
              <a:solidFill>
                <a:schemeClr val="bg1"/>
              </a:solidFill>
              <a:latin typeface="Trebuchet MS" panose="020B0703020202090204" pitchFamily="34" charset="0"/>
            </a:endParaRPr>
          </a:p>
          <a:p>
            <a:r>
              <a:rPr lang="fr-FR" sz="680" dirty="0">
                <a:solidFill>
                  <a:schemeClr val="bg1"/>
                </a:solidFill>
                <a:latin typeface="Trebuchet MS" panose="020B0703020202090204" pitchFamily="34" charset="0"/>
              </a:rPr>
              <a:t/>
            </a:r>
            <a:br>
              <a:rPr lang="fr-FR" sz="680" dirty="0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fr-FR" sz="680" b="1" dirty="0">
                <a:solidFill>
                  <a:schemeClr val="bg1"/>
                </a:solidFill>
                <a:latin typeface="Trebuchet MS" panose="020B0703020202090204" pitchFamily="34" charset="0"/>
              </a:rPr>
              <a:t>• Principes du management visuel</a:t>
            </a:r>
            <a:endParaRPr lang="fr-FR" sz="680" dirty="0">
              <a:solidFill>
                <a:schemeClr val="bg1"/>
              </a:solidFill>
              <a:latin typeface="Trebuchet MS" panose="020B0703020202090204" pitchFamily="34" charset="0"/>
            </a:endParaRPr>
          </a:p>
          <a:p>
            <a:pPr marL="73451"/>
            <a:r>
              <a:rPr lang="fr-FR" sz="612" i="1" dirty="0">
                <a:solidFill>
                  <a:schemeClr val="bg1"/>
                </a:solidFill>
                <a:latin typeface="Trebuchet MS" panose="020B0703020202090204" pitchFamily="34" charset="0"/>
              </a:rPr>
              <a:t>Les types d’information : partage, contrôle, progrès </a:t>
            </a:r>
            <a:br>
              <a:rPr lang="fr-FR" sz="612" i="1" dirty="0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fr-FR" sz="612" i="1" dirty="0">
                <a:solidFill>
                  <a:schemeClr val="bg1"/>
                </a:solidFill>
                <a:latin typeface="Trebuchet MS" panose="020B0703020202090204" pitchFamily="34" charset="0"/>
              </a:rPr>
              <a:t>L’usine visuelle </a:t>
            </a:r>
          </a:p>
          <a:p>
            <a:r>
              <a:rPr lang="fr-FR" sz="680" dirty="0">
                <a:solidFill>
                  <a:schemeClr val="bg1"/>
                </a:solidFill>
                <a:latin typeface="Trebuchet MS" panose="020B0703020202090204" pitchFamily="34" charset="0"/>
              </a:rPr>
              <a:t/>
            </a:r>
            <a:br>
              <a:rPr lang="fr-FR" sz="680" dirty="0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fr-FR" sz="680" b="1" dirty="0">
                <a:solidFill>
                  <a:schemeClr val="bg1"/>
                </a:solidFill>
                <a:latin typeface="Trebuchet MS" panose="020B0703020202090204" pitchFamily="34" charset="0"/>
              </a:rPr>
              <a:t>• Etude de cas :</a:t>
            </a:r>
          </a:p>
          <a:p>
            <a:pPr marL="73451"/>
            <a:r>
              <a:rPr lang="fr-FR" sz="680" b="1" dirty="0">
                <a:solidFill>
                  <a:schemeClr val="bg1"/>
                </a:solidFill>
                <a:latin typeface="Trebuchet MS" panose="020B0703020202090204" pitchFamily="34" charset="0"/>
              </a:rPr>
              <a:t> </a:t>
            </a:r>
            <a:r>
              <a:rPr lang="fr-FR" sz="612" i="1" dirty="0">
                <a:solidFill>
                  <a:schemeClr val="bg1"/>
                </a:solidFill>
                <a:latin typeface="Trebuchet MS" panose="020B0703020202090204" pitchFamily="34" charset="0"/>
              </a:rPr>
              <a:t>Analyse d’une situation actuelle</a:t>
            </a:r>
          </a:p>
          <a:p>
            <a:r>
              <a:rPr lang="fr-FR" sz="680" dirty="0">
                <a:solidFill>
                  <a:schemeClr val="bg1"/>
                </a:solidFill>
                <a:latin typeface="Trebuchet MS" panose="020B0703020202090204" pitchFamily="34" charset="0"/>
              </a:rPr>
              <a:t/>
            </a:r>
            <a:br>
              <a:rPr lang="fr-FR" sz="680" dirty="0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fr-FR" sz="680" b="1" dirty="0">
                <a:solidFill>
                  <a:schemeClr val="bg1"/>
                </a:solidFill>
                <a:latin typeface="Trebuchet MS" panose="020B0703020202090204" pitchFamily="34" charset="0"/>
              </a:rPr>
              <a:t>• Partage visuel des informations</a:t>
            </a:r>
            <a:endParaRPr lang="fr-FR" sz="680" dirty="0">
              <a:solidFill>
                <a:schemeClr val="bg1"/>
              </a:solidFill>
              <a:latin typeface="Trebuchet MS" panose="020B0703020202090204" pitchFamily="34" charset="0"/>
            </a:endParaRPr>
          </a:p>
          <a:p>
            <a:pPr marL="73451"/>
            <a:r>
              <a:rPr lang="fr-FR" sz="612" i="1" dirty="0">
                <a:solidFill>
                  <a:schemeClr val="bg1"/>
                </a:solidFill>
                <a:latin typeface="Trebuchet MS" panose="020B0703020202090204" pitchFamily="34" charset="0"/>
              </a:rPr>
              <a:t>Processus et 5M </a:t>
            </a:r>
          </a:p>
          <a:p>
            <a:pPr marL="73451"/>
            <a:r>
              <a:rPr lang="fr-FR" sz="612" i="1" dirty="0">
                <a:solidFill>
                  <a:schemeClr val="bg1"/>
                </a:solidFill>
                <a:latin typeface="Trebuchet MS" panose="020B0703020202090204" pitchFamily="34" charset="0"/>
              </a:rPr>
              <a:t>Les 5S </a:t>
            </a:r>
          </a:p>
          <a:p>
            <a:pPr marL="73451"/>
            <a:r>
              <a:rPr lang="fr-FR" sz="612" i="1" dirty="0">
                <a:solidFill>
                  <a:schemeClr val="bg1"/>
                </a:solidFill>
                <a:latin typeface="Trebuchet MS" panose="020B0703020202090204" pitchFamily="34" charset="0"/>
              </a:rPr>
              <a:t>Les standards </a:t>
            </a:r>
          </a:p>
          <a:p>
            <a:pPr marL="73451"/>
            <a:r>
              <a:rPr lang="fr-FR" sz="612" i="1" dirty="0">
                <a:solidFill>
                  <a:schemeClr val="bg1"/>
                </a:solidFill>
                <a:latin typeface="Trebuchet MS" panose="020B0703020202090204" pitchFamily="34" charset="0"/>
              </a:rPr>
              <a:t>Le territoire de l’équipe</a:t>
            </a:r>
          </a:p>
          <a:p>
            <a:r>
              <a:rPr lang="fr-FR" sz="680" dirty="0">
                <a:solidFill>
                  <a:schemeClr val="bg1"/>
                </a:solidFill>
                <a:latin typeface="Trebuchet MS" panose="020B0703020202090204" pitchFamily="34" charset="0"/>
              </a:rPr>
              <a:t/>
            </a:r>
            <a:br>
              <a:rPr lang="fr-FR" sz="680" dirty="0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fr-FR" sz="680" b="1" dirty="0">
                <a:solidFill>
                  <a:schemeClr val="bg1"/>
                </a:solidFill>
                <a:latin typeface="Trebuchet MS" panose="020B0703020202090204" pitchFamily="34" charset="0"/>
              </a:rPr>
              <a:t>• Etude de cas : </a:t>
            </a:r>
            <a:br>
              <a:rPr lang="fr-FR" sz="680" b="1" dirty="0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fr-FR" sz="680" b="1" dirty="0">
                <a:solidFill>
                  <a:schemeClr val="bg1"/>
                </a:solidFill>
                <a:latin typeface="Trebuchet MS" panose="020B0703020202090204" pitchFamily="34" charset="0"/>
              </a:rPr>
              <a:t>  création d‘un management visuel</a:t>
            </a:r>
            <a:endParaRPr lang="fr-FR" sz="68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xmlns="" id="{B50C44D6-2A26-417D-9728-41BBABB26D09}"/>
              </a:ext>
            </a:extLst>
          </p:cNvPr>
          <p:cNvSpPr txBox="1"/>
          <p:nvPr/>
        </p:nvSpPr>
        <p:spPr>
          <a:xfrm>
            <a:off x="2712888" y="1256861"/>
            <a:ext cx="1605315" cy="1819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80" b="1" dirty="0">
                <a:solidFill>
                  <a:schemeClr val="bg1"/>
                </a:solidFill>
                <a:latin typeface="Trebuchet MS" panose="020B0703020202090204" pitchFamily="34" charset="0"/>
              </a:rPr>
              <a:t>• Affichage visuel</a:t>
            </a:r>
            <a:endParaRPr lang="fr-FR" sz="680" dirty="0">
              <a:solidFill>
                <a:schemeClr val="bg1"/>
              </a:solidFill>
              <a:latin typeface="Trebuchet MS" panose="020B0703020202090204" pitchFamily="34" charset="0"/>
            </a:endParaRPr>
          </a:p>
          <a:p>
            <a:pPr marL="73451"/>
            <a:r>
              <a:rPr lang="fr-FR" sz="680" dirty="0">
                <a:solidFill>
                  <a:schemeClr val="bg1"/>
                </a:solidFill>
                <a:latin typeface="Trebuchet MS" panose="020B0703020202090204" pitchFamily="34" charset="0"/>
              </a:rPr>
              <a:t>Indicateurs de performance et mesures visuelles </a:t>
            </a:r>
          </a:p>
          <a:p>
            <a:pPr marL="73451"/>
            <a:r>
              <a:rPr lang="fr-FR" sz="680" dirty="0">
                <a:solidFill>
                  <a:schemeClr val="bg1"/>
                </a:solidFill>
                <a:latin typeface="Trebuchet MS" panose="020B0703020202090204" pitchFamily="34" charset="0"/>
              </a:rPr>
              <a:t>Communication visuelle</a:t>
            </a:r>
          </a:p>
          <a:p>
            <a:endParaRPr lang="fr-FR" sz="680" b="1" dirty="0">
              <a:solidFill>
                <a:schemeClr val="bg1"/>
              </a:solidFill>
              <a:latin typeface="Trebuchet MS" panose="020B0703020202090204" pitchFamily="34" charset="0"/>
            </a:endParaRPr>
          </a:p>
          <a:p>
            <a:r>
              <a:rPr lang="fr-FR" sz="680" b="1" dirty="0">
                <a:solidFill>
                  <a:schemeClr val="bg1"/>
                </a:solidFill>
                <a:latin typeface="Trebuchet MS" panose="020B0703020202090204" pitchFamily="34" charset="0"/>
              </a:rPr>
              <a:t>• Etude de cas : création </a:t>
            </a:r>
            <a:br>
              <a:rPr lang="fr-FR" sz="680" b="1" dirty="0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fr-FR" sz="680" b="1" dirty="0">
                <a:solidFill>
                  <a:schemeClr val="bg1"/>
                </a:solidFill>
                <a:latin typeface="Trebuchet MS" panose="020B0703020202090204" pitchFamily="34" charset="0"/>
              </a:rPr>
              <a:t>   du tableau de management visuel</a:t>
            </a:r>
            <a:endParaRPr lang="fr-FR" sz="680" dirty="0">
              <a:solidFill>
                <a:schemeClr val="bg1"/>
              </a:solidFill>
              <a:latin typeface="Trebuchet MS" panose="020B0703020202090204" pitchFamily="34" charset="0"/>
            </a:endParaRPr>
          </a:p>
          <a:p>
            <a:r>
              <a:rPr lang="fr-FR" sz="680" dirty="0">
                <a:solidFill>
                  <a:schemeClr val="bg1"/>
                </a:solidFill>
                <a:latin typeface="Trebuchet MS" panose="020B0703020202090204" pitchFamily="34" charset="0"/>
              </a:rPr>
              <a:t/>
            </a:r>
            <a:br>
              <a:rPr lang="fr-FR" sz="680" dirty="0">
                <a:solidFill>
                  <a:schemeClr val="bg1"/>
                </a:solidFill>
                <a:latin typeface="Trebuchet MS" panose="020B0703020202090204" pitchFamily="34" charset="0"/>
              </a:rPr>
            </a:br>
            <a:endParaRPr lang="fr-FR" sz="680" dirty="0">
              <a:solidFill>
                <a:schemeClr val="bg1"/>
              </a:solidFill>
              <a:latin typeface="Trebuchet MS" panose="020B0703020202090204" pitchFamily="34" charset="0"/>
            </a:endParaRPr>
          </a:p>
          <a:p>
            <a:r>
              <a:rPr lang="fr-FR" sz="680" b="1" dirty="0">
                <a:solidFill>
                  <a:schemeClr val="bg1"/>
                </a:solidFill>
                <a:latin typeface="Trebuchet MS" panose="020B0703020202090204" pitchFamily="34" charset="0"/>
              </a:rPr>
              <a:t>• L’animation du management visuel de la performance</a:t>
            </a:r>
            <a:endParaRPr lang="fr-FR" sz="680" dirty="0">
              <a:solidFill>
                <a:schemeClr val="bg1"/>
              </a:solidFill>
              <a:latin typeface="Trebuchet MS" panose="020B0703020202090204" pitchFamily="34" charset="0"/>
            </a:endParaRPr>
          </a:p>
          <a:p>
            <a:pPr marL="73451"/>
            <a:r>
              <a:rPr lang="fr-FR" sz="612" i="1" dirty="0">
                <a:solidFill>
                  <a:schemeClr val="bg1"/>
                </a:solidFill>
                <a:latin typeface="Trebuchet MS" panose="020B0703020202090204" pitchFamily="34" charset="0"/>
              </a:rPr>
              <a:t>Préparation et animation des réunions </a:t>
            </a:r>
          </a:p>
          <a:p>
            <a:pPr marL="73451"/>
            <a:r>
              <a:rPr lang="fr-FR" sz="612" i="1" dirty="0">
                <a:solidFill>
                  <a:schemeClr val="bg1"/>
                </a:solidFill>
                <a:latin typeface="Trebuchet MS" panose="020B0703020202090204" pitchFamily="34" charset="0"/>
              </a:rPr>
              <a:t>Rôle de l’animateur et des participants Comportement, mode d’animation, communication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xmlns="" id="{64880A93-E6E9-464D-BFB1-1B7A6BFBF9EB}"/>
              </a:ext>
            </a:extLst>
          </p:cNvPr>
          <p:cNvSpPr txBox="1"/>
          <p:nvPr/>
        </p:nvSpPr>
        <p:spPr>
          <a:xfrm>
            <a:off x="4738732" y="109330"/>
            <a:ext cx="1635180" cy="835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54629">
              <a:defRPr/>
            </a:pPr>
            <a:r>
              <a:rPr lang="fr-FR" sz="1020" b="1" dirty="0">
                <a:solidFill>
                  <a:prstClr val="white"/>
                </a:solidFill>
                <a:latin typeface="Trebuchet MS"/>
                <a:cs typeface="Trebuchet MS"/>
              </a:rPr>
              <a:t>VSM</a:t>
            </a:r>
            <a:br>
              <a:rPr lang="fr-FR" sz="1020" b="1" dirty="0">
                <a:solidFill>
                  <a:prstClr val="white"/>
                </a:solidFill>
                <a:latin typeface="Trebuchet MS"/>
                <a:cs typeface="Trebuchet MS"/>
              </a:rPr>
            </a:br>
            <a:r>
              <a:rPr lang="fr-FR" sz="952" b="1" dirty="0">
                <a:solidFill>
                  <a:prstClr val="white"/>
                </a:solidFill>
                <a:latin typeface="Trebuchet MS"/>
                <a:cs typeface="Trebuchet MS"/>
              </a:rPr>
              <a:t>(Value-Stream-Mapping)</a:t>
            </a:r>
          </a:p>
          <a:p>
            <a:pPr defTabSz="354629">
              <a:defRPr/>
            </a:pPr>
            <a:r>
              <a:rPr lang="fr-FR" sz="952" dirty="0">
                <a:solidFill>
                  <a:prstClr val="white"/>
                </a:solidFill>
                <a:latin typeface="Trebuchet MS"/>
                <a:cs typeface="Trebuchet MS"/>
              </a:rPr>
              <a:t>Principes et outils pour accélérer les flux en petite série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xmlns="" id="{7D06B550-A3B0-4CC7-9BDF-56B78F9CF844}"/>
              </a:ext>
            </a:extLst>
          </p:cNvPr>
          <p:cNvSpPr txBox="1"/>
          <p:nvPr/>
        </p:nvSpPr>
        <p:spPr>
          <a:xfrm>
            <a:off x="4731086" y="991211"/>
            <a:ext cx="1542469" cy="18838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noAutofit/>
          </a:bodyPr>
          <a:lstStyle/>
          <a:p>
            <a:pPr algn="ctr" defTabSz="354629">
              <a:defRPr/>
            </a:pPr>
            <a:r>
              <a:rPr lang="fr-FR" sz="816" b="1" i="1" dirty="0">
                <a:solidFill>
                  <a:prstClr val="white"/>
                </a:solidFill>
                <a:latin typeface="Trebuchet MS" panose="020B0703020202090204" pitchFamily="34" charset="0"/>
              </a:rPr>
              <a:t>Jour 1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xmlns="" id="{138F0140-F5C5-40CB-B916-AEA783E7E210}"/>
              </a:ext>
            </a:extLst>
          </p:cNvPr>
          <p:cNvSpPr txBox="1"/>
          <p:nvPr/>
        </p:nvSpPr>
        <p:spPr>
          <a:xfrm>
            <a:off x="4682900" y="1190812"/>
            <a:ext cx="1566006" cy="2459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5471" indent="-155471" defTabSz="354629">
              <a:spcAft>
                <a:spcPts val="408"/>
              </a:spcAft>
              <a:buFont typeface="+mj-lt"/>
              <a:buAutoNum type="arabicPeriod"/>
              <a:defRPr/>
            </a:pPr>
            <a:r>
              <a:rPr lang="fr-FR" sz="748" dirty="0">
                <a:solidFill>
                  <a:prstClr val="white"/>
                </a:solidFill>
                <a:latin typeface="Trebuchet MS" panose="020B0703020202090204" pitchFamily="34" charset="0"/>
              </a:rPr>
              <a:t>Rappel des notions de base</a:t>
            </a:r>
          </a:p>
          <a:p>
            <a:pPr marL="155471" indent="-155471" defTabSz="354629">
              <a:spcAft>
                <a:spcPts val="408"/>
              </a:spcAft>
              <a:buFont typeface="+mj-lt"/>
              <a:buAutoNum type="arabicPeriod"/>
              <a:defRPr/>
            </a:pPr>
            <a:r>
              <a:rPr lang="fr-FR" sz="748" dirty="0">
                <a:solidFill>
                  <a:prstClr val="white"/>
                </a:solidFill>
                <a:latin typeface="Trebuchet MS" panose="020B0703020202090204" pitchFamily="34" charset="0"/>
              </a:rPr>
              <a:t>Identification des familles de produit</a:t>
            </a:r>
          </a:p>
          <a:p>
            <a:pPr marL="155471" indent="-155471" defTabSz="354629">
              <a:spcAft>
                <a:spcPts val="408"/>
              </a:spcAft>
              <a:buFont typeface="+mj-lt"/>
              <a:buAutoNum type="arabicPeriod"/>
              <a:defRPr/>
            </a:pPr>
            <a:r>
              <a:rPr lang="fr-FR" sz="748" dirty="0">
                <a:solidFill>
                  <a:prstClr val="white"/>
                </a:solidFill>
                <a:latin typeface="Trebuchet MS" panose="020B0703020202090204" pitchFamily="34" charset="0"/>
              </a:rPr>
              <a:t>Cartographie de la situation actuelle dans un contexte GV/FV (Grande Variété / Faibles Volumes)</a:t>
            </a:r>
          </a:p>
          <a:p>
            <a:pPr marL="155471" indent="-155471" defTabSz="354629">
              <a:spcAft>
                <a:spcPts val="408"/>
              </a:spcAft>
              <a:buFont typeface="+mj-lt"/>
              <a:buAutoNum type="arabicPeriod"/>
              <a:defRPr/>
            </a:pPr>
            <a:r>
              <a:rPr lang="fr-FR" sz="748" dirty="0">
                <a:solidFill>
                  <a:prstClr val="white"/>
                </a:solidFill>
                <a:latin typeface="Trebuchet MS" panose="020B0703020202090204" pitchFamily="34" charset="0"/>
              </a:rPr>
              <a:t>Hiérarchie des flux</a:t>
            </a:r>
          </a:p>
          <a:p>
            <a:pPr marL="155471" indent="-155471" defTabSz="354629">
              <a:spcAft>
                <a:spcPts val="408"/>
              </a:spcAft>
              <a:buFont typeface="+mj-lt"/>
              <a:buAutoNum type="arabicPeriod"/>
              <a:defRPr/>
            </a:pPr>
            <a:r>
              <a:rPr lang="fr-FR" sz="748" dirty="0">
                <a:solidFill>
                  <a:prstClr val="white"/>
                </a:solidFill>
                <a:latin typeface="Trebuchet MS" panose="020B0703020202090204" pitchFamily="34" charset="0"/>
              </a:rPr>
              <a:t>Processus régulateur (Pacemaker)</a:t>
            </a:r>
          </a:p>
          <a:p>
            <a:pPr marL="155471" indent="-155471" defTabSz="354629">
              <a:spcAft>
                <a:spcPts val="408"/>
              </a:spcAft>
              <a:buFont typeface="+mj-lt"/>
              <a:buAutoNum type="arabicPeriod"/>
              <a:defRPr/>
            </a:pPr>
            <a:r>
              <a:rPr lang="fr-FR" sz="748" dirty="0">
                <a:solidFill>
                  <a:prstClr val="white"/>
                </a:solidFill>
                <a:latin typeface="Trebuchet MS" panose="020B0703020202090204" pitchFamily="34" charset="0"/>
              </a:rPr>
              <a:t>Notion d'intervalle (une autre façon d'appréhender les tailles de lot)</a:t>
            </a:r>
          </a:p>
          <a:p>
            <a:pPr marL="155471" indent="-155471" defTabSz="354629">
              <a:spcAft>
                <a:spcPts val="408"/>
              </a:spcAft>
              <a:buFont typeface="+mj-lt"/>
              <a:buAutoNum type="arabicPeriod"/>
              <a:defRPr/>
            </a:pPr>
            <a:r>
              <a:rPr lang="fr-FR" sz="748" dirty="0">
                <a:solidFill>
                  <a:prstClr val="white"/>
                </a:solidFill>
                <a:latin typeface="Trebuchet MS" panose="020B0703020202090204" pitchFamily="34" charset="0"/>
              </a:rPr>
              <a:t>Flux-à-une-pièce et îlots en U</a:t>
            </a:r>
          </a:p>
          <a:p>
            <a:pPr marL="155471" indent="-155471" defTabSz="354629">
              <a:spcAft>
                <a:spcPts val="408"/>
              </a:spcAft>
              <a:buFont typeface="+mj-lt"/>
              <a:buAutoNum type="arabicPeriod"/>
              <a:defRPr/>
            </a:pPr>
            <a:endParaRPr lang="fr-FR" sz="748" dirty="0">
              <a:solidFill>
                <a:prstClr val="white"/>
              </a:solidFill>
              <a:latin typeface="Trebuchet MS" panose="020B0703020202090204" pitchFamily="34" charset="0"/>
            </a:endParaRPr>
          </a:p>
          <a:p>
            <a:pPr marL="155471" indent="-155471" defTabSz="354629">
              <a:spcAft>
                <a:spcPts val="408"/>
              </a:spcAft>
              <a:buFont typeface="+mj-lt"/>
              <a:buAutoNum type="arabicPeriod"/>
              <a:defRPr/>
            </a:pPr>
            <a:endParaRPr lang="fr-FR" sz="748" dirty="0">
              <a:solidFill>
                <a:prstClr val="white"/>
              </a:solidFill>
              <a:latin typeface="Trebuchet MS" panose="020B0703020202090204" pitchFamily="34" charset="0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xmlns="" id="{FE6AEBDC-25DD-48D6-98BC-2CF6DFE84BC0}"/>
              </a:ext>
            </a:extLst>
          </p:cNvPr>
          <p:cNvSpPr txBox="1"/>
          <p:nvPr/>
        </p:nvSpPr>
        <p:spPr>
          <a:xfrm>
            <a:off x="6327522" y="991211"/>
            <a:ext cx="1542469" cy="18838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noAutofit/>
          </a:bodyPr>
          <a:lstStyle/>
          <a:p>
            <a:pPr algn="ctr" defTabSz="354629">
              <a:defRPr/>
            </a:pPr>
            <a:r>
              <a:rPr lang="fr-FR" sz="816" b="1" i="1" dirty="0">
                <a:solidFill>
                  <a:prstClr val="white"/>
                </a:solidFill>
                <a:latin typeface="Trebuchet MS" panose="020B0703020202090204" pitchFamily="34" charset="0"/>
              </a:rPr>
              <a:t>Jour 2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xmlns="" id="{6D286FF4-13E3-45C1-B912-D6BB8494DCBB}"/>
              </a:ext>
            </a:extLst>
          </p:cNvPr>
          <p:cNvSpPr txBox="1"/>
          <p:nvPr/>
        </p:nvSpPr>
        <p:spPr>
          <a:xfrm>
            <a:off x="6350032" y="1190812"/>
            <a:ext cx="1534823" cy="1435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5471" indent="-155471" defTabSz="354629">
              <a:spcAft>
                <a:spcPts val="408"/>
              </a:spcAft>
              <a:buFont typeface="+mj-lt"/>
              <a:buAutoNum type="arabicPeriod" startAt="8"/>
              <a:defRPr/>
            </a:pPr>
            <a:r>
              <a:rPr lang="fr-FR" sz="748" dirty="0">
                <a:solidFill>
                  <a:prstClr val="white"/>
                </a:solidFill>
                <a:latin typeface="Trebuchet MS" panose="020B0703020202090204" pitchFamily="34" charset="0"/>
              </a:rPr>
              <a:t>Lignes FIFO</a:t>
            </a:r>
          </a:p>
          <a:p>
            <a:pPr marL="155471" indent="-155471" defTabSz="354629">
              <a:spcAft>
                <a:spcPts val="408"/>
              </a:spcAft>
              <a:buFont typeface="+mj-lt"/>
              <a:buAutoNum type="arabicPeriod" startAt="8"/>
              <a:defRPr/>
            </a:pPr>
            <a:r>
              <a:rPr lang="fr-FR" sz="748" dirty="0">
                <a:solidFill>
                  <a:prstClr val="white"/>
                </a:solidFill>
                <a:latin typeface="Trebuchet MS" panose="020B0703020202090204" pitchFamily="34" charset="0"/>
              </a:rPr>
              <a:t>Supermarchés et kanban</a:t>
            </a:r>
          </a:p>
          <a:p>
            <a:pPr marL="155471" indent="-155471" defTabSz="354629">
              <a:spcAft>
                <a:spcPts val="408"/>
              </a:spcAft>
              <a:buFont typeface="+mj-lt"/>
              <a:buAutoNum type="arabicPeriod" startAt="8"/>
              <a:defRPr/>
            </a:pPr>
            <a:r>
              <a:rPr lang="fr-FR" sz="748" dirty="0">
                <a:solidFill>
                  <a:prstClr val="white"/>
                </a:solidFill>
                <a:latin typeface="Trebuchet MS" panose="020B0703020202090204" pitchFamily="34" charset="0"/>
              </a:rPr>
              <a:t>Stratégies de lissage</a:t>
            </a:r>
          </a:p>
          <a:p>
            <a:pPr marL="155471" indent="-155471" defTabSz="354629">
              <a:spcAft>
                <a:spcPts val="408"/>
              </a:spcAft>
              <a:buFont typeface="+mj-lt"/>
              <a:buAutoNum type="arabicPeriod" startAt="8"/>
              <a:defRPr/>
            </a:pPr>
            <a:r>
              <a:rPr lang="fr-FR" sz="748" dirty="0">
                <a:solidFill>
                  <a:prstClr val="white"/>
                </a:solidFill>
                <a:latin typeface="Trebuchet MS" panose="020B0703020202090204" pitchFamily="34" charset="0"/>
              </a:rPr>
              <a:t>Techniques de lissage</a:t>
            </a:r>
          </a:p>
          <a:p>
            <a:pPr marL="155471" indent="-155471" defTabSz="354629">
              <a:spcAft>
                <a:spcPts val="408"/>
              </a:spcAft>
              <a:buFont typeface="+mj-lt"/>
              <a:buAutoNum type="arabicPeriod" startAt="8"/>
              <a:defRPr/>
            </a:pPr>
            <a:r>
              <a:rPr lang="fr-FR" sz="748" dirty="0">
                <a:solidFill>
                  <a:prstClr val="white"/>
                </a:solidFill>
                <a:latin typeface="Trebuchet MS" panose="020B0703020202090204" pitchFamily="34" charset="0"/>
              </a:rPr>
              <a:t>Flux tiré vers les ressources partagées</a:t>
            </a:r>
          </a:p>
          <a:p>
            <a:pPr marL="155471" indent="-155471" defTabSz="354629">
              <a:spcAft>
                <a:spcPts val="408"/>
              </a:spcAft>
              <a:buFont typeface="+mj-lt"/>
              <a:buAutoNum type="arabicPeriod" startAt="8"/>
              <a:defRPr/>
            </a:pPr>
            <a:r>
              <a:rPr lang="fr-FR" sz="748" dirty="0">
                <a:solidFill>
                  <a:prstClr val="white"/>
                </a:solidFill>
                <a:latin typeface="Trebuchet MS" panose="020B0703020202090204" pitchFamily="34" charset="0"/>
              </a:rPr>
              <a:t>Flux tiré des approvisionnements</a:t>
            </a:r>
          </a:p>
          <a:p>
            <a:pPr marL="155471" indent="-155471" defTabSz="354629">
              <a:spcAft>
                <a:spcPts val="408"/>
              </a:spcAft>
              <a:buFont typeface="+mj-lt"/>
              <a:buAutoNum type="arabicPeriod" startAt="8"/>
              <a:defRPr/>
            </a:pPr>
            <a:r>
              <a:rPr lang="fr-FR" sz="748" dirty="0">
                <a:solidFill>
                  <a:prstClr val="white"/>
                </a:solidFill>
                <a:latin typeface="Trebuchet MS" panose="020B0703020202090204" pitchFamily="34" charset="0"/>
              </a:rPr>
              <a:t>Déploiement</a:t>
            </a:r>
          </a:p>
        </p:txBody>
      </p:sp>
    </p:spTree>
    <p:extLst>
      <p:ext uri="{BB962C8B-B14F-4D97-AF65-F5344CB8AC3E}">
        <p14:creationId xmlns:p14="http://schemas.microsoft.com/office/powerpoint/2010/main" val="3378830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Image 71">
            <a:extLst>
              <a:ext uri="{FF2B5EF4-FFF2-40B4-BE49-F238E27FC236}">
                <a16:creationId xmlns:a16="http://schemas.microsoft.com/office/drawing/2014/main" xmlns="" id="{66930673-0DA5-42B1-9E38-744E2BD183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40" t="24136" r="45769" b="13310"/>
          <a:stretch/>
        </p:blipFill>
        <p:spPr>
          <a:xfrm>
            <a:off x="1030960" y="113561"/>
            <a:ext cx="3433597" cy="3812421"/>
          </a:xfrm>
          <a:prstGeom prst="rect">
            <a:avLst/>
          </a:prstGeom>
        </p:spPr>
      </p:pic>
      <p:pic>
        <p:nvPicPr>
          <p:cNvPr id="73" name="Image 72">
            <a:extLst>
              <a:ext uri="{FF2B5EF4-FFF2-40B4-BE49-F238E27FC236}">
                <a16:creationId xmlns:a16="http://schemas.microsoft.com/office/drawing/2014/main" xmlns="" id="{33A5699E-0F90-485E-9DBE-565101EA89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40" t="24136" r="45769" b="13310"/>
          <a:stretch/>
        </p:blipFill>
        <p:spPr>
          <a:xfrm>
            <a:off x="4572000" y="113561"/>
            <a:ext cx="3433597" cy="3812421"/>
          </a:xfrm>
          <a:prstGeom prst="rect">
            <a:avLst/>
          </a:prstGeom>
        </p:spPr>
      </p:pic>
      <p:sp>
        <p:nvSpPr>
          <p:cNvPr id="75" name="ZoneTexte 74">
            <a:extLst>
              <a:ext uri="{FF2B5EF4-FFF2-40B4-BE49-F238E27FC236}">
                <a16:creationId xmlns:a16="http://schemas.microsoft.com/office/drawing/2014/main" xmlns="" id="{025F1CE3-6E30-437A-9021-93E9ED334E6E}"/>
              </a:ext>
            </a:extLst>
          </p:cNvPr>
          <p:cNvSpPr txBox="1"/>
          <p:nvPr/>
        </p:nvSpPr>
        <p:spPr>
          <a:xfrm>
            <a:off x="1101886" y="3909325"/>
            <a:ext cx="7000648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720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PROGRAMME CQPM</a:t>
            </a:r>
          </a:p>
        </p:txBody>
      </p:sp>
      <p:cxnSp>
        <p:nvCxnSpPr>
          <p:cNvPr id="76" name="Connecteur droit 75">
            <a:extLst>
              <a:ext uri="{FF2B5EF4-FFF2-40B4-BE49-F238E27FC236}">
                <a16:creationId xmlns:a16="http://schemas.microsoft.com/office/drawing/2014/main" xmlns="" id="{A0AA50C1-E5E8-469E-9EF4-981DF7BADBCD}"/>
              </a:ext>
            </a:extLst>
          </p:cNvPr>
          <p:cNvCxnSpPr/>
          <p:nvPr/>
        </p:nvCxnSpPr>
        <p:spPr>
          <a:xfrm>
            <a:off x="1118229" y="3964294"/>
            <a:ext cx="6928336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xmlns="" id="{D1390D71-DE70-43AC-B3E8-231DBAC21178}"/>
              </a:ext>
            </a:extLst>
          </p:cNvPr>
          <p:cNvCxnSpPr/>
          <p:nvPr/>
        </p:nvCxnSpPr>
        <p:spPr>
          <a:xfrm>
            <a:off x="1118229" y="4558043"/>
            <a:ext cx="6928336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ZoneTexte 78">
            <a:extLst>
              <a:ext uri="{FF2B5EF4-FFF2-40B4-BE49-F238E27FC236}">
                <a16:creationId xmlns:a16="http://schemas.microsoft.com/office/drawing/2014/main" xmlns="" id="{5F8CA7AB-294B-4435-90D0-102DD8C282A7}"/>
              </a:ext>
            </a:extLst>
          </p:cNvPr>
          <p:cNvSpPr txBox="1"/>
          <p:nvPr/>
        </p:nvSpPr>
        <p:spPr>
          <a:xfrm>
            <a:off x="1051644" y="4291954"/>
            <a:ext cx="7000648" cy="30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60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 Chef de Projet en Excellence Opérationnelle Aéronautique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FF0D2C18-3865-4B62-9A4B-C082867B8238}"/>
              </a:ext>
            </a:extLst>
          </p:cNvPr>
          <p:cNvSpPr txBox="1"/>
          <p:nvPr/>
        </p:nvSpPr>
        <p:spPr>
          <a:xfrm>
            <a:off x="1172985" y="279325"/>
            <a:ext cx="1717902" cy="563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20" b="1" dirty="0">
                <a:solidFill>
                  <a:schemeClr val="bg1"/>
                </a:solidFill>
                <a:latin typeface="Trebuchet MS"/>
                <a:cs typeface="Trebuchet MS"/>
              </a:rPr>
              <a:t>METHODES DE RESOLUTION </a:t>
            </a:r>
          </a:p>
          <a:p>
            <a:r>
              <a:rPr lang="fr-FR" sz="1020" b="1" dirty="0">
                <a:solidFill>
                  <a:schemeClr val="bg1"/>
                </a:solidFill>
                <a:latin typeface="Trebuchet MS"/>
                <a:cs typeface="Trebuchet MS"/>
              </a:rPr>
              <a:t>DE PROBLEMES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85685DEB-4D9E-47B6-9133-8DC764EECF18}"/>
              </a:ext>
            </a:extLst>
          </p:cNvPr>
          <p:cNvSpPr txBox="1"/>
          <p:nvPr/>
        </p:nvSpPr>
        <p:spPr>
          <a:xfrm>
            <a:off x="1172985" y="979559"/>
            <a:ext cx="1361599" cy="217880"/>
          </a:xfrm>
          <a:prstGeom prst="rect">
            <a:avLst/>
          </a:prstGeom>
          <a:solidFill>
            <a:srgbClr val="4F81BD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816" b="1" i="1" dirty="0">
                <a:solidFill>
                  <a:schemeClr val="bg1"/>
                </a:solidFill>
                <a:latin typeface="Trebuchet MS" panose="020B0703020202090204" pitchFamily="34" charset="0"/>
              </a:rPr>
              <a:t>Jour 1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AFB697B3-5C3D-43CE-AD4A-A22B9D4E4B3E}"/>
              </a:ext>
            </a:extLst>
          </p:cNvPr>
          <p:cNvSpPr txBox="1"/>
          <p:nvPr/>
        </p:nvSpPr>
        <p:spPr>
          <a:xfrm>
            <a:off x="2788382" y="979559"/>
            <a:ext cx="1361599" cy="217880"/>
          </a:xfrm>
          <a:prstGeom prst="rect">
            <a:avLst/>
          </a:prstGeom>
          <a:solidFill>
            <a:srgbClr val="4F81BD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816" b="1" i="1" dirty="0">
                <a:solidFill>
                  <a:schemeClr val="bg1"/>
                </a:solidFill>
                <a:latin typeface="Trebuchet MS" panose="020B0703020202090204" pitchFamily="34" charset="0"/>
              </a:rPr>
              <a:t>Jour 2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0587351F-6DC1-4B65-BE8D-D695E9FA8DE8}"/>
              </a:ext>
            </a:extLst>
          </p:cNvPr>
          <p:cNvSpPr txBox="1"/>
          <p:nvPr/>
        </p:nvSpPr>
        <p:spPr>
          <a:xfrm>
            <a:off x="1172984" y="1256861"/>
            <a:ext cx="1605315" cy="2080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80" b="1" dirty="0">
                <a:solidFill>
                  <a:schemeClr val="bg1"/>
                </a:solidFill>
                <a:latin typeface="Trebuchet MS" panose="020B0703020202090204" pitchFamily="34" charset="0"/>
              </a:rPr>
              <a:t>• Etude de cas</a:t>
            </a:r>
          </a:p>
          <a:p>
            <a:endParaRPr lang="fr-FR" sz="680" dirty="0">
              <a:solidFill>
                <a:schemeClr val="bg1"/>
              </a:solidFill>
              <a:latin typeface="Trebuchet MS" panose="020B0703020202090204" pitchFamily="34" charset="0"/>
            </a:endParaRPr>
          </a:p>
          <a:p>
            <a:r>
              <a:rPr lang="fr-FR" sz="680" b="1" dirty="0">
                <a:solidFill>
                  <a:schemeClr val="bg1"/>
                </a:solidFill>
                <a:latin typeface="Trebuchet MS" panose="020B0703020202090204" pitchFamily="34" charset="0"/>
              </a:rPr>
              <a:t>• La démarche de résolution </a:t>
            </a:r>
            <a:br>
              <a:rPr lang="fr-FR" sz="680" b="1" dirty="0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fr-FR" sz="680" b="1" dirty="0">
                <a:solidFill>
                  <a:schemeClr val="bg1"/>
                </a:solidFill>
                <a:latin typeface="Trebuchet MS" panose="020B0703020202090204" pitchFamily="34" charset="0"/>
              </a:rPr>
              <a:t>   de problèmes</a:t>
            </a:r>
            <a:endParaRPr lang="fr-FR" sz="680" dirty="0">
              <a:solidFill>
                <a:schemeClr val="bg1"/>
              </a:solidFill>
              <a:latin typeface="Trebuchet MS" panose="020B0703020202090204" pitchFamily="34" charset="0"/>
            </a:endParaRPr>
          </a:p>
          <a:p>
            <a:pPr marL="73451"/>
            <a:r>
              <a:rPr lang="fr-FR" sz="612" i="1" dirty="0">
                <a:solidFill>
                  <a:schemeClr val="bg1"/>
                </a:solidFill>
                <a:latin typeface="Trebuchet MS" panose="020B0703020202090204" pitchFamily="34" charset="0"/>
              </a:rPr>
              <a:t>Démarche générique</a:t>
            </a:r>
          </a:p>
          <a:p>
            <a:pPr marL="73451"/>
            <a:r>
              <a:rPr lang="fr-FR" sz="612" i="1" dirty="0">
                <a:solidFill>
                  <a:schemeClr val="bg1"/>
                </a:solidFill>
                <a:latin typeface="Trebuchet MS" panose="020B0703020202090204" pitchFamily="34" charset="0"/>
              </a:rPr>
              <a:t>Les 7 outils de la qualité</a:t>
            </a:r>
          </a:p>
          <a:p>
            <a:endParaRPr lang="fr-FR" sz="680" dirty="0">
              <a:solidFill>
                <a:schemeClr val="bg1"/>
              </a:solidFill>
              <a:latin typeface="Trebuchet MS" panose="020B0703020202090204" pitchFamily="34" charset="0"/>
            </a:endParaRPr>
          </a:p>
          <a:p>
            <a:r>
              <a:rPr lang="fr-FR" sz="680" b="1" dirty="0">
                <a:solidFill>
                  <a:schemeClr val="bg1"/>
                </a:solidFill>
                <a:latin typeface="Trebuchet MS" panose="020B0703020202090204" pitchFamily="34" charset="0"/>
              </a:rPr>
              <a:t>• Définir le problème</a:t>
            </a:r>
            <a:endParaRPr lang="fr-FR" sz="680" dirty="0">
              <a:solidFill>
                <a:schemeClr val="bg1"/>
              </a:solidFill>
              <a:latin typeface="Trebuchet MS" panose="020B0703020202090204" pitchFamily="34" charset="0"/>
            </a:endParaRPr>
          </a:p>
          <a:p>
            <a:pPr marL="73451"/>
            <a:r>
              <a:rPr lang="fr-FR" sz="612" i="1" dirty="0">
                <a:solidFill>
                  <a:schemeClr val="bg1"/>
                </a:solidFill>
                <a:latin typeface="Trebuchet MS" panose="020B0703020202090204" pitchFamily="34" charset="0"/>
              </a:rPr>
              <a:t>Recommandations IAQG </a:t>
            </a:r>
            <a:br>
              <a:rPr lang="fr-FR" sz="612" i="1" dirty="0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fr-FR" sz="612" i="1" dirty="0">
                <a:solidFill>
                  <a:schemeClr val="bg1"/>
                </a:solidFill>
                <a:latin typeface="Trebuchet MS" panose="020B0703020202090204" pitchFamily="34" charset="0"/>
              </a:rPr>
              <a:t>Identifier et définir le problème Contingentement</a:t>
            </a:r>
          </a:p>
          <a:p>
            <a:pPr marL="73451"/>
            <a:r>
              <a:rPr lang="fr-FR" sz="612" i="1" dirty="0">
                <a:solidFill>
                  <a:schemeClr val="bg1"/>
                </a:solidFill>
                <a:latin typeface="Trebuchet MS" panose="020B0703020202090204" pitchFamily="34" charset="0"/>
              </a:rPr>
              <a:t>Constitution de l’équipe</a:t>
            </a:r>
          </a:p>
          <a:p>
            <a:endParaRPr lang="fr-FR" sz="680" dirty="0">
              <a:solidFill>
                <a:schemeClr val="bg1"/>
              </a:solidFill>
              <a:latin typeface="Trebuchet MS" panose="020B0703020202090204" pitchFamily="34" charset="0"/>
            </a:endParaRPr>
          </a:p>
          <a:p>
            <a:r>
              <a:rPr lang="fr-FR" sz="680" b="1" dirty="0">
                <a:solidFill>
                  <a:schemeClr val="bg1"/>
                </a:solidFill>
                <a:latin typeface="Trebuchet MS" panose="020B0703020202090204" pitchFamily="34" charset="0"/>
              </a:rPr>
              <a:t>• Caractériser la situation</a:t>
            </a:r>
            <a:endParaRPr lang="fr-FR" sz="680" dirty="0">
              <a:solidFill>
                <a:schemeClr val="bg1"/>
              </a:solidFill>
              <a:latin typeface="Trebuchet MS" panose="020B0703020202090204" pitchFamily="34" charset="0"/>
            </a:endParaRPr>
          </a:p>
          <a:p>
            <a:pPr marL="73451"/>
            <a:r>
              <a:rPr lang="fr-FR" sz="612" i="1" dirty="0">
                <a:solidFill>
                  <a:schemeClr val="bg1"/>
                </a:solidFill>
                <a:latin typeface="Trebuchet MS" panose="020B0703020202090204" pitchFamily="34" charset="0"/>
              </a:rPr>
              <a:t>Identifier les causes</a:t>
            </a:r>
          </a:p>
          <a:p>
            <a:pPr marL="73451"/>
            <a:r>
              <a:rPr lang="fr-FR" sz="612" i="1" dirty="0">
                <a:solidFill>
                  <a:schemeClr val="bg1"/>
                </a:solidFill>
                <a:latin typeface="Trebuchet MS" panose="020B0703020202090204" pitchFamily="34" charset="0"/>
              </a:rPr>
              <a:t>Outils : </a:t>
            </a:r>
            <a:r>
              <a:rPr lang="fr-FR" sz="612" i="1" dirty="0" err="1">
                <a:solidFill>
                  <a:schemeClr val="bg1"/>
                </a:solidFill>
                <a:latin typeface="Trebuchet MS" panose="020B0703020202090204" pitchFamily="34" charset="0"/>
              </a:rPr>
              <a:t>mapping</a:t>
            </a:r>
            <a:r>
              <a:rPr lang="fr-FR" sz="612" i="1" dirty="0">
                <a:solidFill>
                  <a:schemeClr val="bg1"/>
                </a:solidFill>
                <a:latin typeface="Trebuchet MS" panose="020B0703020202090204" pitchFamily="34" charset="0"/>
              </a:rPr>
              <a:t> de processus, brainstorming, 5M, relevé de données, graphiques</a:t>
            </a:r>
          </a:p>
          <a:p>
            <a:endParaRPr lang="fr-FR" sz="680" dirty="0">
              <a:solidFill>
                <a:schemeClr val="bg1"/>
              </a:solidFill>
              <a:latin typeface="Trebuchet MS" panose="020B0703020202090204" pitchFamily="34" charset="0"/>
            </a:endParaRPr>
          </a:p>
          <a:p>
            <a:r>
              <a:rPr lang="fr-FR" sz="680" b="1" dirty="0">
                <a:solidFill>
                  <a:schemeClr val="bg1"/>
                </a:solidFill>
                <a:latin typeface="Trebuchet MS" panose="020B0703020202090204" pitchFamily="34" charset="0"/>
              </a:rPr>
              <a:t>• Etude de cas</a:t>
            </a:r>
            <a:endParaRPr lang="fr-FR" sz="68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66495165-C8E4-4651-951F-96ECF169B97D}"/>
              </a:ext>
            </a:extLst>
          </p:cNvPr>
          <p:cNvSpPr txBox="1"/>
          <p:nvPr/>
        </p:nvSpPr>
        <p:spPr>
          <a:xfrm>
            <a:off x="2712888" y="1256861"/>
            <a:ext cx="1605315" cy="2457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80" b="1" dirty="0">
                <a:solidFill>
                  <a:schemeClr val="bg1"/>
                </a:solidFill>
                <a:latin typeface="Trebuchet MS" panose="020B0703020202090204" pitchFamily="34" charset="0"/>
              </a:rPr>
              <a:t>• Identifier et analyser les causes</a:t>
            </a:r>
            <a:br>
              <a:rPr lang="fr-FR" sz="680" b="1" dirty="0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fr-FR" sz="680" b="1" dirty="0">
                <a:solidFill>
                  <a:schemeClr val="bg1"/>
                </a:solidFill>
                <a:latin typeface="Trebuchet MS" panose="020B0703020202090204" pitchFamily="34" charset="0"/>
              </a:rPr>
              <a:t>   racines</a:t>
            </a:r>
            <a:endParaRPr lang="fr-FR" sz="680" dirty="0">
              <a:solidFill>
                <a:schemeClr val="bg1"/>
              </a:solidFill>
              <a:latin typeface="Trebuchet MS" panose="020B0703020202090204" pitchFamily="34" charset="0"/>
            </a:endParaRPr>
          </a:p>
          <a:p>
            <a:pPr marL="73451"/>
            <a:r>
              <a:rPr lang="fr-FR" sz="612" i="1" dirty="0">
                <a:solidFill>
                  <a:schemeClr val="bg1"/>
                </a:solidFill>
                <a:latin typeface="Trebuchet MS" panose="020B0703020202090204" pitchFamily="34" charset="0"/>
              </a:rPr>
              <a:t>Outils : 5 pourquoi, arbre des causes, matrice de priorisation</a:t>
            </a:r>
          </a:p>
          <a:p>
            <a:endParaRPr lang="fr-FR" sz="680" dirty="0">
              <a:solidFill>
                <a:schemeClr val="bg1"/>
              </a:solidFill>
              <a:latin typeface="Trebuchet MS" panose="020B0703020202090204" pitchFamily="34" charset="0"/>
            </a:endParaRPr>
          </a:p>
          <a:p>
            <a:r>
              <a:rPr lang="fr-FR" sz="680" b="1" dirty="0">
                <a:solidFill>
                  <a:schemeClr val="bg1"/>
                </a:solidFill>
                <a:latin typeface="Trebuchet MS" panose="020B0703020202090204" pitchFamily="34" charset="0"/>
              </a:rPr>
              <a:t>• Définir les solutions</a:t>
            </a:r>
            <a:endParaRPr lang="fr-FR" sz="680" dirty="0">
              <a:solidFill>
                <a:schemeClr val="bg1"/>
              </a:solidFill>
              <a:latin typeface="Trebuchet MS" panose="020B0703020202090204" pitchFamily="34" charset="0"/>
            </a:endParaRPr>
          </a:p>
          <a:p>
            <a:pPr marL="73451"/>
            <a:r>
              <a:rPr lang="fr-FR" sz="612" i="1" dirty="0">
                <a:solidFill>
                  <a:schemeClr val="bg1"/>
                </a:solidFill>
                <a:latin typeface="Trebuchet MS" panose="020B0703020202090204" pitchFamily="34" charset="0"/>
              </a:rPr>
              <a:t>Recherche</a:t>
            </a:r>
          </a:p>
          <a:p>
            <a:pPr marL="73451"/>
            <a:r>
              <a:rPr lang="fr-FR" sz="612" i="1" dirty="0">
                <a:solidFill>
                  <a:schemeClr val="bg1"/>
                </a:solidFill>
                <a:latin typeface="Trebuchet MS" panose="020B0703020202090204" pitchFamily="34" charset="0"/>
              </a:rPr>
              <a:t>Evaluation</a:t>
            </a:r>
          </a:p>
          <a:p>
            <a:endParaRPr lang="fr-FR" sz="680" dirty="0">
              <a:solidFill>
                <a:schemeClr val="bg1"/>
              </a:solidFill>
              <a:latin typeface="Trebuchet MS" panose="020B0703020202090204" pitchFamily="34" charset="0"/>
            </a:endParaRPr>
          </a:p>
          <a:p>
            <a:r>
              <a:rPr lang="fr-FR" sz="680" b="1" dirty="0">
                <a:solidFill>
                  <a:schemeClr val="bg1"/>
                </a:solidFill>
                <a:latin typeface="Trebuchet MS" panose="020B0703020202090204" pitchFamily="34" charset="0"/>
              </a:rPr>
              <a:t>• Mettre en œuvre les solutions –</a:t>
            </a:r>
            <a:br>
              <a:rPr lang="fr-FR" sz="680" b="1" dirty="0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fr-FR" sz="680" b="1" dirty="0">
                <a:solidFill>
                  <a:schemeClr val="bg1"/>
                </a:solidFill>
                <a:latin typeface="Trebuchet MS" panose="020B0703020202090204" pitchFamily="34" charset="0"/>
              </a:rPr>
              <a:t>   plan d’action et communication</a:t>
            </a:r>
            <a:r>
              <a:rPr lang="fr-FR" sz="680" dirty="0">
                <a:solidFill>
                  <a:schemeClr val="bg1"/>
                </a:solidFill>
                <a:latin typeface="Trebuchet MS" panose="020B0703020202090204" pitchFamily="34" charset="0"/>
              </a:rPr>
              <a:t/>
            </a:r>
            <a:br>
              <a:rPr lang="fr-FR" sz="680" dirty="0">
                <a:solidFill>
                  <a:schemeClr val="bg1"/>
                </a:solidFill>
                <a:latin typeface="Trebuchet MS" panose="020B0703020202090204" pitchFamily="34" charset="0"/>
              </a:rPr>
            </a:br>
            <a:endParaRPr lang="fr-FR" sz="680" dirty="0">
              <a:solidFill>
                <a:schemeClr val="bg1"/>
              </a:solidFill>
              <a:latin typeface="Trebuchet MS" panose="020B0703020202090204" pitchFamily="34" charset="0"/>
            </a:endParaRPr>
          </a:p>
          <a:p>
            <a:r>
              <a:rPr lang="fr-FR" sz="680" b="1" dirty="0">
                <a:solidFill>
                  <a:schemeClr val="bg1"/>
                </a:solidFill>
                <a:latin typeface="Trebuchet MS" panose="020B0703020202090204" pitchFamily="34" charset="0"/>
              </a:rPr>
              <a:t>• Valider l’efficacité des solutions –</a:t>
            </a:r>
            <a:br>
              <a:rPr lang="fr-FR" sz="680" b="1" dirty="0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fr-FR" sz="680" b="1" dirty="0">
                <a:solidFill>
                  <a:schemeClr val="bg1"/>
                </a:solidFill>
                <a:latin typeface="Trebuchet MS" panose="020B0703020202090204" pitchFamily="34" charset="0"/>
              </a:rPr>
              <a:t>   cartes</a:t>
            </a:r>
            <a:r>
              <a:rPr lang="fr-FR" sz="680" dirty="0">
                <a:solidFill>
                  <a:schemeClr val="bg1"/>
                </a:solidFill>
                <a:latin typeface="Trebuchet MS" panose="020B0703020202090204" pitchFamily="34" charset="0"/>
              </a:rPr>
              <a:t> </a:t>
            </a:r>
            <a:r>
              <a:rPr lang="fr-FR" sz="680" b="1" dirty="0">
                <a:solidFill>
                  <a:schemeClr val="bg1"/>
                </a:solidFill>
                <a:latin typeface="Trebuchet MS" panose="020B0703020202090204" pitchFamily="34" charset="0"/>
              </a:rPr>
              <a:t>de contrôle</a:t>
            </a:r>
            <a:endParaRPr lang="fr-FR" sz="680" dirty="0">
              <a:solidFill>
                <a:schemeClr val="bg1"/>
              </a:solidFill>
              <a:latin typeface="Trebuchet MS" panose="020B0703020202090204" pitchFamily="34" charset="0"/>
            </a:endParaRPr>
          </a:p>
          <a:p>
            <a:endParaRPr lang="fr-FR" sz="680" dirty="0">
              <a:solidFill>
                <a:schemeClr val="bg1"/>
              </a:solidFill>
              <a:latin typeface="Trebuchet MS" panose="020B0703020202090204" pitchFamily="34" charset="0"/>
            </a:endParaRPr>
          </a:p>
          <a:p>
            <a:r>
              <a:rPr lang="fr-FR" sz="680" b="1" dirty="0">
                <a:solidFill>
                  <a:schemeClr val="bg1"/>
                </a:solidFill>
                <a:latin typeface="Trebuchet MS" panose="020B0703020202090204" pitchFamily="34" charset="0"/>
              </a:rPr>
              <a:t>• Capitaliser</a:t>
            </a:r>
            <a:endParaRPr lang="fr-FR" sz="680" dirty="0">
              <a:solidFill>
                <a:schemeClr val="bg1"/>
              </a:solidFill>
              <a:latin typeface="Trebuchet MS" panose="020B0703020202090204" pitchFamily="34" charset="0"/>
            </a:endParaRPr>
          </a:p>
          <a:p>
            <a:endParaRPr lang="fr-FR" sz="680" dirty="0">
              <a:solidFill>
                <a:schemeClr val="bg1"/>
              </a:solidFill>
              <a:latin typeface="Trebuchet MS" panose="020B0703020202090204" pitchFamily="34" charset="0"/>
            </a:endParaRPr>
          </a:p>
          <a:p>
            <a:r>
              <a:rPr lang="fr-FR" sz="680" b="1" dirty="0">
                <a:solidFill>
                  <a:schemeClr val="bg1"/>
                </a:solidFill>
                <a:latin typeface="Trebuchet MS" panose="020B0703020202090204" pitchFamily="34" charset="0"/>
              </a:rPr>
              <a:t>• Etude de cas</a:t>
            </a:r>
            <a:endParaRPr lang="fr-FR" sz="680" dirty="0">
              <a:solidFill>
                <a:schemeClr val="bg1"/>
              </a:solidFill>
              <a:latin typeface="Trebuchet MS" panose="020B0703020202090204" pitchFamily="34" charset="0"/>
            </a:endParaRPr>
          </a:p>
          <a:p>
            <a:endParaRPr lang="fr-FR" sz="680" dirty="0">
              <a:solidFill>
                <a:schemeClr val="bg1"/>
              </a:solidFill>
              <a:latin typeface="Trebuchet MS" panose="020B0703020202090204" pitchFamily="34" charset="0"/>
            </a:endParaRPr>
          </a:p>
          <a:p>
            <a:r>
              <a:rPr lang="fr-FR" sz="680" b="1" dirty="0">
                <a:solidFill>
                  <a:schemeClr val="bg1"/>
                </a:solidFill>
                <a:latin typeface="Trebuchet MS" panose="020B0703020202090204" pitchFamily="34" charset="0"/>
              </a:rPr>
              <a:t>• Méthodes courantes</a:t>
            </a:r>
            <a:endParaRPr lang="fr-FR" sz="680" dirty="0">
              <a:solidFill>
                <a:schemeClr val="bg1"/>
              </a:solidFill>
              <a:latin typeface="Trebuchet MS" panose="020B0703020202090204" pitchFamily="34" charset="0"/>
            </a:endParaRPr>
          </a:p>
          <a:p>
            <a:r>
              <a:rPr lang="fr-FR" sz="680" b="1" dirty="0">
                <a:solidFill>
                  <a:schemeClr val="bg1"/>
                </a:solidFill>
                <a:latin typeface="Trebuchet MS" panose="020B0703020202090204" pitchFamily="34" charset="0"/>
              </a:rPr>
              <a:t>   (8D/PDCA/QRQC/DMAIC/A3) - </a:t>
            </a:r>
            <a:br>
              <a:rPr lang="fr-FR" sz="680" b="1" dirty="0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fr-FR" sz="680" b="1" dirty="0">
                <a:solidFill>
                  <a:schemeClr val="bg1"/>
                </a:solidFill>
                <a:latin typeface="Trebuchet MS" panose="020B0703020202090204" pitchFamily="34" charset="0"/>
              </a:rPr>
              <a:t>   cas d’emploi</a:t>
            </a:r>
            <a:endParaRPr lang="fr-FR" sz="68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644C2FAF-D419-469E-BCBA-48EAA1DA92E2}"/>
              </a:ext>
            </a:extLst>
          </p:cNvPr>
          <p:cNvSpPr txBox="1"/>
          <p:nvPr/>
        </p:nvSpPr>
        <p:spPr>
          <a:xfrm>
            <a:off x="4799218" y="345940"/>
            <a:ext cx="1605315" cy="24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20" b="1" dirty="0">
                <a:solidFill>
                  <a:schemeClr val="bg1"/>
                </a:solidFill>
                <a:latin typeface="Trebuchet MS"/>
                <a:cs typeface="Trebuchet MS"/>
              </a:rPr>
              <a:t>GESTION DES RISQUES 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45E2C54F-242C-4C30-8B4B-966D091CAE0D}"/>
              </a:ext>
            </a:extLst>
          </p:cNvPr>
          <p:cNvSpPr txBox="1"/>
          <p:nvPr/>
        </p:nvSpPr>
        <p:spPr>
          <a:xfrm>
            <a:off x="4686631" y="947938"/>
            <a:ext cx="1361599" cy="343427"/>
          </a:xfrm>
          <a:prstGeom prst="rect">
            <a:avLst/>
          </a:prstGeom>
          <a:solidFill>
            <a:srgbClr val="4F81BD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816" b="1" i="1" dirty="0">
                <a:solidFill>
                  <a:schemeClr val="bg1"/>
                </a:solidFill>
                <a:latin typeface="Trebuchet MS" panose="020B0703020202090204" pitchFamily="34" charset="0"/>
              </a:rPr>
              <a:t>Jour 1 : </a:t>
            </a:r>
          </a:p>
          <a:p>
            <a:pPr algn="ctr"/>
            <a:r>
              <a:rPr lang="fr-FR" sz="816" b="1" i="1" dirty="0">
                <a:solidFill>
                  <a:schemeClr val="bg1"/>
                </a:solidFill>
                <a:latin typeface="Trebuchet MS" panose="020B0703020202090204" pitchFamily="34" charset="0"/>
              </a:rPr>
              <a:t>Généralités 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5AB0DB4E-5814-49C1-81B8-72E5BB6F1420}"/>
              </a:ext>
            </a:extLst>
          </p:cNvPr>
          <p:cNvSpPr txBox="1"/>
          <p:nvPr/>
        </p:nvSpPr>
        <p:spPr>
          <a:xfrm>
            <a:off x="6318072" y="947938"/>
            <a:ext cx="1451063" cy="468975"/>
          </a:xfrm>
          <a:prstGeom prst="rect">
            <a:avLst/>
          </a:prstGeom>
          <a:solidFill>
            <a:srgbClr val="4F81BD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816" b="1" i="1" dirty="0">
                <a:solidFill>
                  <a:schemeClr val="bg1"/>
                </a:solidFill>
                <a:latin typeface="Trebuchet MS" panose="020B0703020202090204" pitchFamily="34" charset="0"/>
              </a:rPr>
              <a:t>Jour 2 : </a:t>
            </a:r>
          </a:p>
          <a:p>
            <a:pPr algn="ctr"/>
            <a:r>
              <a:rPr lang="fr-FR" sz="816" b="1" i="1" dirty="0">
                <a:solidFill>
                  <a:schemeClr val="bg1"/>
                </a:solidFill>
                <a:latin typeface="Trebuchet MS" panose="020B0703020202090204" pitchFamily="34" charset="0"/>
              </a:rPr>
              <a:t>Gestion des R&amp;O en production 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BCC95692-E538-416E-A20B-033471657D44}"/>
              </a:ext>
            </a:extLst>
          </p:cNvPr>
          <p:cNvSpPr txBox="1"/>
          <p:nvPr/>
        </p:nvSpPr>
        <p:spPr>
          <a:xfrm>
            <a:off x="4686630" y="1354528"/>
            <a:ext cx="1605315" cy="2603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80" b="1" dirty="0">
                <a:solidFill>
                  <a:schemeClr val="bg1"/>
                </a:solidFill>
                <a:latin typeface="Trebuchet MS" panose="020B0703020202090204" pitchFamily="34" charset="0"/>
              </a:rPr>
              <a:t>• </a:t>
            </a:r>
            <a:r>
              <a:rPr lang="fr-FR" sz="680" dirty="0">
                <a:solidFill>
                  <a:schemeClr val="bg1"/>
                </a:solidFill>
                <a:latin typeface="Trebuchet MS" panose="020B0703020202090204" pitchFamily="34" charset="0"/>
              </a:rPr>
              <a:t>Risques et opportunités (R&amp;O)</a:t>
            </a:r>
          </a:p>
          <a:p>
            <a:r>
              <a:rPr lang="fr-FR" sz="680" b="1" dirty="0">
                <a:solidFill>
                  <a:schemeClr val="bg1"/>
                </a:solidFill>
                <a:latin typeface="Trebuchet MS" panose="020B0703020202090204" pitchFamily="34" charset="0"/>
              </a:rPr>
              <a:t>• </a:t>
            </a:r>
            <a:r>
              <a:rPr lang="fr-FR" sz="680" dirty="0">
                <a:solidFill>
                  <a:schemeClr val="bg1"/>
                </a:solidFill>
                <a:latin typeface="Trebuchet MS" panose="020B0703020202090204" pitchFamily="34" charset="0"/>
              </a:rPr>
              <a:t>Exigences des normes,</a:t>
            </a:r>
          </a:p>
          <a:p>
            <a:pPr marL="73451"/>
            <a:r>
              <a:rPr lang="fr-FR" sz="680" dirty="0">
                <a:solidFill>
                  <a:schemeClr val="bg1"/>
                </a:solidFill>
                <a:latin typeface="Trebuchet MS" panose="020B0703020202090204" pitchFamily="34" charset="0"/>
              </a:rPr>
              <a:t>organisations   internationales et donneurs d’ordres (EN, IAQG/SCMH, ARS…)</a:t>
            </a:r>
          </a:p>
          <a:p>
            <a:r>
              <a:rPr lang="fr-FR" sz="680" b="1" dirty="0">
                <a:solidFill>
                  <a:schemeClr val="bg1"/>
                </a:solidFill>
                <a:latin typeface="Trebuchet MS" panose="020B0703020202090204" pitchFamily="34" charset="0"/>
              </a:rPr>
              <a:t>• </a:t>
            </a:r>
            <a:r>
              <a:rPr lang="fr-FR" sz="680" dirty="0">
                <a:solidFill>
                  <a:schemeClr val="bg1"/>
                </a:solidFill>
                <a:latin typeface="Trebuchet MS" panose="020B0703020202090204" pitchFamily="34" charset="0"/>
              </a:rPr>
              <a:t>Lien avec l’APQP</a:t>
            </a:r>
          </a:p>
          <a:p>
            <a:r>
              <a:rPr lang="fr-FR" sz="680" b="1" dirty="0">
                <a:solidFill>
                  <a:schemeClr val="bg1"/>
                </a:solidFill>
                <a:latin typeface="Trebuchet MS" panose="020B0703020202090204" pitchFamily="34" charset="0"/>
              </a:rPr>
              <a:t>• Etude de cas : </a:t>
            </a:r>
            <a:r>
              <a:rPr lang="fr-FR" sz="680" dirty="0">
                <a:solidFill>
                  <a:schemeClr val="bg1"/>
                </a:solidFill>
                <a:latin typeface="Trebuchet MS" panose="020B0703020202090204" pitchFamily="34" charset="0"/>
              </a:rPr>
              <a:t>Identifier 5</a:t>
            </a:r>
          </a:p>
          <a:p>
            <a:pPr marL="73451"/>
            <a:r>
              <a:rPr lang="fr-FR" sz="680" dirty="0">
                <a:solidFill>
                  <a:schemeClr val="bg1"/>
                </a:solidFill>
                <a:latin typeface="Trebuchet MS" panose="020B0703020202090204" pitchFamily="34" charset="0"/>
              </a:rPr>
              <a:t> risques/opportunités majeurs</a:t>
            </a:r>
          </a:p>
          <a:p>
            <a:endParaRPr lang="fr-FR" sz="680" dirty="0">
              <a:solidFill>
                <a:schemeClr val="bg1"/>
              </a:solidFill>
              <a:latin typeface="Trebuchet MS" panose="020B0703020202090204" pitchFamily="34" charset="0"/>
            </a:endParaRPr>
          </a:p>
          <a:p>
            <a:r>
              <a:rPr lang="fr-FR" sz="680" b="1" dirty="0">
                <a:solidFill>
                  <a:schemeClr val="bg1"/>
                </a:solidFill>
                <a:latin typeface="Trebuchet MS" panose="020B0703020202090204" pitchFamily="34" charset="0"/>
              </a:rPr>
              <a:t>Le processus de gestion des R&amp;O</a:t>
            </a:r>
            <a:endParaRPr lang="fr-FR" sz="680" dirty="0">
              <a:solidFill>
                <a:schemeClr val="bg1"/>
              </a:solidFill>
              <a:latin typeface="Trebuchet MS" panose="020B0703020202090204" pitchFamily="34" charset="0"/>
            </a:endParaRPr>
          </a:p>
          <a:p>
            <a:r>
              <a:rPr lang="fr-FR" sz="680" b="1" dirty="0">
                <a:solidFill>
                  <a:schemeClr val="bg1"/>
                </a:solidFill>
                <a:latin typeface="Trebuchet MS" panose="020B0703020202090204" pitchFamily="34" charset="0"/>
              </a:rPr>
              <a:t>• </a:t>
            </a:r>
            <a:r>
              <a:rPr lang="fr-FR" sz="680" dirty="0">
                <a:solidFill>
                  <a:schemeClr val="bg1"/>
                </a:solidFill>
                <a:latin typeface="Trebuchet MS" panose="020B0703020202090204" pitchFamily="34" charset="0"/>
              </a:rPr>
              <a:t>L’équipe multifonctionnelle</a:t>
            </a:r>
          </a:p>
          <a:p>
            <a:r>
              <a:rPr lang="fr-FR" sz="680" b="1" dirty="0">
                <a:solidFill>
                  <a:schemeClr val="bg1"/>
                </a:solidFill>
                <a:latin typeface="Trebuchet MS" panose="020B0703020202090204" pitchFamily="34" charset="0"/>
              </a:rPr>
              <a:t>• </a:t>
            </a:r>
            <a:r>
              <a:rPr lang="fr-FR" sz="680" dirty="0">
                <a:solidFill>
                  <a:schemeClr val="bg1"/>
                </a:solidFill>
                <a:latin typeface="Trebuchet MS" panose="020B0703020202090204" pitchFamily="34" charset="0"/>
              </a:rPr>
              <a:t>Identifier les R&amp;O</a:t>
            </a:r>
          </a:p>
          <a:p>
            <a:r>
              <a:rPr lang="fr-FR" sz="680" b="1" dirty="0">
                <a:solidFill>
                  <a:schemeClr val="bg1"/>
                </a:solidFill>
                <a:latin typeface="Trebuchet MS" panose="020B0703020202090204" pitchFamily="34" charset="0"/>
              </a:rPr>
              <a:t>• E</a:t>
            </a:r>
            <a:r>
              <a:rPr lang="fr-FR" sz="680" dirty="0">
                <a:solidFill>
                  <a:schemeClr val="bg1"/>
                </a:solidFill>
                <a:latin typeface="Trebuchet MS" panose="020B0703020202090204" pitchFamily="34" charset="0"/>
              </a:rPr>
              <a:t>valuer les R&amp;O, sévérité,</a:t>
            </a:r>
          </a:p>
          <a:p>
            <a:pPr marL="73451"/>
            <a:r>
              <a:rPr lang="fr-FR" sz="680" dirty="0">
                <a:solidFill>
                  <a:schemeClr val="bg1"/>
                </a:solidFill>
                <a:latin typeface="Trebuchet MS" panose="020B0703020202090204" pitchFamily="34" charset="0"/>
              </a:rPr>
              <a:t>probabilité, criticité, matrice</a:t>
            </a:r>
          </a:p>
          <a:p>
            <a:pPr marL="73451"/>
            <a:r>
              <a:rPr lang="fr-FR" sz="680" dirty="0">
                <a:solidFill>
                  <a:schemeClr val="bg1"/>
                </a:solidFill>
                <a:latin typeface="Trebuchet MS" panose="020B0703020202090204" pitchFamily="34" charset="0"/>
              </a:rPr>
              <a:t>probabilité/impact, indice de priorité</a:t>
            </a:r>
          </a:p>
          <a:p>
            <a:r>
              <a:rPr lang="fr-FR" sz="680" b="1" dirty="0">
                <a:solidFill>
                  <a:schemeClr val="bg1"/>
                </a:solidFill>
                <a:latin typeface="Trebuchet MS" panose="020B0703020202090204" pitchFamily="34" charset="0"/>
              </a:rPr>
              <a:t>• Etude de cas : </a:t>
            </a:r>
          </a:p>
          <a:p>
            <a:pPr marL="73451"/>
            <a:r>
              <a:rPr lang="fr-FR" sz="680" dirty="0">
                <a:solidFill>
                  <a:schemeClr val="bg1"/>
                </a:solidFill>
                <a:latin typeface="Trebuchet MS" panose="020B0703020202090204" pitchFamily="34" charset="0"/>
              </a:rPr>
              <a:t>risques, causes et effets</a:t>
            </a:r>
          </a:p>
          <a:p>
            <a:r>
              <a:rPr lang="fr-FR" sz="680" b="1" dirty="0">
                <a:solidFill>
                  <a:schemeClr val="bg1"/>
                </a:solidFill>
                <a:latin typeface="Trebuchet MS" panose="020B0703020202090204" pitchFamily="34" charset="0"/>
              </a:rPr>
              <a:t>• </a:t>
            </a:r>
            <a:r>
              <a:rPr lang="fr-FR" sz="680" dirty="0">
                <a:solidFill>
                  <a:schemeClr val="bg1"/>
                </a:solidFill>
                <a:latin typeface="Trebuchet MS" panose="020B0703020202090204" pitchFamily="34" charset="0"/>
              </a:rPr>
              <a:t>Prioriser et traiter les R&amp;O, </a:t>
            </a:r>
          </a:p>
          <a:p>
            <a:pPr marL="73451"/>
            <a:r>
              <a:rPr lang="fr-FR" sz="680" dirty="0">
                <a:solidFill>
                  <a:schemeClr val="bg1"/>
                </a:solidFill>
                <a:latin typeface="Trebuchet MS" panose="020B0703020202090204" pitchFamily="34" charset="0"/>
              </a:rPr>
              <a:t>bâtir le plan de prévention</a:t>
            </a:r>
          </a:p>
          <a:p>
            <a:r>
              <a:rPr lang="fr-FR" sz="680" b="1" dirty="0">
                <a:solidFill>
                  <a:schemeClr val="bg1"/>
                </a:solidFill>
                <a:latin typeface="Trebuchet MS" panose="020B0703020202090204" pitchFamily="34" charset="0"/>
              </a:rPr>
              <a:t>• </a:t>
            </a:r>
            <a:r>
              <a:rPr lang="fr-FR" sz="680" dirty="0">
                <a:solidFill>
                  <a:schemeClr val="bg1"/>
                </a:solidFill>
                <a:latin typeface="Trebuchet MS" panose="020B0703020202090204" pitchFamily="34" charset="0"/>
              </a:rPr>
              <a:t>Rapporter, documenter et piloter</a:t>
            </a:r>
          </a:p>
          <a:p>
            <a:pPr marL="73451"/>
            <a:r>
              <a:rPr lang="fr-FR" sz="680" dirty="0">
                <a:solidFill>
                  <a:schemeClr val="bg1"/>
                </a:solidFill>
                <a:latin typeface="Trebuchet MS" panose="020B0703020202090204" pitchFamily="34" charset="0"/>
              </a:rPr>
              <a:t>les R&amp;O, registre des R&amp;O</a:t>
            </a:r>
          </a:p>
          <a:p>
            <a:r>
              <a:rPr lang="fr-FR" sz="680" b="1" dirty="0">
                <a:solidFill>
                  <a:schemeClr val="bg1"/>
                </a:solidFill>
                <a:latin typeface="Trebuchet MS" panose="020B0703020202090204" pitchFamily="34" charset="0"/>
              </a:rPr>
              <a:t>Etude de cas : </a:t>
            </a:r>
            <a:r>
              <a:rPr lang="fr-FR" sz="680" dirty="0">
                <a:solidFill>
                  <a:schemeClr val="bg1"/>
                </a:solidFill>
                <a:latin typeface="Trebuchet MS" panose="020B0703020202090204" pitchFamily="34" charset="0"/>
              </a:rPr>
              <a:t>application à un cas de transfert d'activités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xmlns="" id="{B9FE5087-C9E1-48AD-82F0-827347004C61}"/>
              </a:ext>
            </a:extLst>
          </p:cNvPr>
          <p:cNvSpPr txBox="1"/>
          <p:nvPr/>
        </p:nvSpPr>
        <p:spPr>
          <a:xfrm>
            <a:off x="6226534" y="1412645"/>
            <a:ext cx="1605315" cy="2949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80" b="1" dirty="0">
                <a:solidFill>
                  <a:schemeClr val="bg1"/>
                </a:solidFill>
                <a:latin typeface="Trebuchet MS" panose="020B0703020202090204" pitchFamily="34" charset="0"/>
              </a:rPr>
              <a:t>• L’AMDEC </a:t>
            </a:r>
            <a:r>
              <a:rPr lang="fr-FR" sz="680" b="1" dirty="0" err="1">
                <a:solidFill>
                  <a:schemeClr val="bg1"/>
                </a:solidFill>
                <a:latin typeface="Trebuchet MS" panose="020B0703020202090204" pitchFamily="34" charset="0"/>
              </a:rPr>
              <a:t>process</a:t>
            </a:r>
            <a:r>
              <a:rPr lang="fr-FR" sz="680" b="1" dirty="0">
                <a:solidFill>
                  <a:schemeClr val="bg1"/>
                </a:solidFill>
                <a:latin typeface="Trebuchet MS" panose="020B0703020202090204" pitchFamily="34" charset="0"/>
              </a:rPr>
              <a:t> :</a:t>
            </a:r>
            <a:endParaRPr lang="fr-FR" sz="680" dirty="0">
              <a:solidFill>
                <a:schemeClr val="bg1"/>
              </a:solidFill>
              <a:latin typeface="Trebuchet MS" panose="020B0703020202090204" pitchFamily="34" charset="0"/>
            </a:endParaRPr>
          </a:p>
          <a:p>
            <a:pPr marL="73451"/>
            <a:r>
              <a:rPr lang="fr-FR" sz="612" i="1" dirty="0">
                <a:solidFill>
                  <a:schemeClr val="bg1"/>
                </a:solidFill>
                <a:latin typeface="Trebuchet MS" panose="020B0703020202090204" pitchFamily="34" charset="0"/>
              </a:rPr>
              <a:t>- Préparation : quand démarrer, quelle</a:t>
            </a:r>
            <a:br>
              <a:rPr lang="fr-FR" sz="612" i="1" dirty="0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fr-FR" sz="612" i="1" dirty="0">
                <a:solidFill>
                  <a:schemeClr val="bg1"/>
                </a:solidFill>
                <a:latin typeface="Trebuchet MS" panose="020B0703020202090204" pitchFamily="34" charset="0"/>
              </a:rPr>
              <a:t>  équipe, le périmètre, le niveau de</a:t>
            </a:r>
            <a:br>
              <a:rPr lang="fr-FR" sz="612" i="1" dirty="0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fr-FR" sz="612" i="1" dirty="0">
                <a:solidFill>
                  <a:schemeClr val="bg1"/>
                </a:solidFill>
                <a:latin typeface="Trebuchet MS" panose="020B0703020202090204" pitchFamily="34" charset="0"/>
              </a:rPr>
              <a:t>  granularité, les données d’entrée, </a:t>
            </a:r>
            <a:br>
              <a:rPr lang="fr-FR" sz="612" i="1" dirty="0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fr-FR" sz="612" i="1" dirty="0">
                <a:solidFill>
                  <a:schemeClr val="bg1"/>
                </a:solidFill>
                <a:latin typeface="Trebuchet MS" panose="020B0703020202090204" pitchFamily="34" charset="0"/>
              </a:rPr>
              <a:t>  les données de sortie</a:t>
            </a:r>
          </a:p>
          <a:p>
            <a:pPr marL="73451"/>
            <a:r>
              <a:rPr lang="fr-FR" sz="612" i="1" dirty="0">
                <a:solidFill>
                  <a:schemeClr val="bg1"/>
                </a:solidFill>
                <a:latin typeface="Trebuchet MS" panose="020B0703020202090204" pitchFamily="34" charset="0"/>
              </a:rPr>
              <a:t>- Workshop : sévérité, occurrence,</a:t>
            </a:r>
            <a:br>
              <a:rPr lang="fr-FR" sz="612" i="1" dirty="0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fr-FR" sz="612" i="1" dirty="0">
                <a:solidFill>
                  <a:schemeClr val="bg1"/>
                </a:solidFill>
                <a:latin typeface="Trebuchet MS" panose="020B0703020202090204" pitchFamily="34" charset="0"/>
              </a:rPr>
              <a:t>  détection, cotation, indice de priorité</a:t>
            </a:r>
            <a:br>
              <a:rPr lang="fr-FR" sz="612" i="1" dirty="0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fr-FR" sz="612" i="1" dirty="0">
                <a:solidFill>
                  <a:schemeClr val="bg1"/>
                </a:solidFill>
                <a:latin typeface="Trebuchet MS" panose="020B0703020202090204" pitchFamily="34" charset="0"/>
              </a:rPr>
              <a:t>  des risques, l’outil, opérations,</a:t>
            </a:r>
            <a:br>
              <a:rPr lang="fr-FR" sz="612" i="1" dirty="0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fr-FR" sz="612" i="1" dirty="0">
                <a:solidFill>
                  <a:schemeClr val="bg1"/>
                </a:solidFill>
                <a:latin typeface="Trebuchet MS" panose="020B0703020202090204" pitchFamily="34" charset="0"/>
              </a:rPr>
              <a:t>  fonctions, spécifications, modes de</a:t>
            </a:r>
            <a:br>
              <a:rPr lang="fr-FR" sz="612" i="1" dirty="0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fr-FR" sz="612" i="1" dirty="0">
                <a:solidFill>
                  <a:schemeClr val="bg1"/>
                </a:solidFill>
                <a:latin typeface="Trebuchet MS" panose="020B0703020202090204" pitchFamily="34" charset="0"/>
              </a:rPr>
              <a:t>  défaillance, effets, causes, détection</a:t>
            </a:r>
          </a:p>
          <a:p>
            <a:pPr marL="73451"/>
            <a:r>
              <a:rPr lang="fr-FR" sz="612" i="1" dirty="0">
                <a:solidFill>
                  <a:schemeClr val="bg1"/>
                </a:solidFill>
                <a:latin typeface="Trebuchet MS" panose="020B0703020202090204" pitchFamily="34" charset="0"/>
              </a:rPr>
              <a:t>- Actions, efficacité des actions,</a:t>
            </a:r>
            <a:br>
              <a:rPr lang="fr-FR" sz="612" i="1" dirty="0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fr-FR" sz="612" i="1" dirty="0">
                <a:solidFill>
                  <a:schemeClr val="bg1"/>
                </a:solidFill>
                <a:latin typeface="Trebuchet MS" panose="020B0703020202090204" pitchFamily="34" charset="0"/>
              </a:rPr>
              <a:t>   indicateurs de  performance</a:t>
            </a:r>
          </a:p>
          <a:p>
            <a:pPr marL="73451"/>
            <a:r>
              <a:rPr lang="fr-FR" sz="612" i="1" dirty="0">
                <a:solidFill>
                  <a:schemeClr val="bg1"/>
                </a:solidFill>
                <a:latin typeface="Trebuchet MS" panose="020B0703020202090204" pitchFamily="34" charset="0"/>
              </a:rPr>
              <a:t>- Suivi, caractéristiques clé,</a:t>
            </a:r>
            <a:br>
              <a:rPr lang="fr-FR" sz="612" i="1" dirty="0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fr-FR" sz="612" i="1" dirty="0">
                <a:solidFill>
                  <a:schemeClr val="bg1"/>
                </a:solidFill>
                <a:latin typeface="Trebuchet MS" panose="020B0703020202090204" pitchFamily="34" charset="0"/>
              </a:rPr>
              <a:t>   plan de surveillance</a:t>
            </a:r>
          </a:p>
          <a:p>
            <a:endParaRPr lang="fr-FR" sz="680" dirty="0">
              <a:solidFill>
                <a:schemeClr val="bg1"/>
              </a:solidFill>
              <a:latin typeface="Trebuchet MS" panose="020B0703020202090204" pitchFamily="34" charset="0"/>
            </a:endParaRPr>
          </a:p>
          <a:p>
            <a:pPr marL="73451"/>
            <a:r>
              <a:rPr lang="fr-FR" sz="680" dirty="0">
                <a:solidFill>
                  <a:schemeClr val="bg1"/>
                </a:solidFill>
                <a:latin typeface="Trebuchet MS" panose="020B0703020202090204" pitchFamily="34" charset="0"/>
              </a:rPr>
              <a:t>• </a:t>
            </a:r>
            <a:r>
              <a:rPr lang="fr-FR" sz="680" b="1" dirty="0">
                <a:solidFill>
                  <a:schemeClr val="bg1"/>
                </a:solidFill>
                <a:latin typeface="Trebuchet MS" panose="020B0703020202090204" pitchFamily="34" charset="0"/>
              </a:rPr>
              <a:t>L’AMDEC </a:t>
            </a:r>
            <a:r>
              <a:rPr lang="fr-FR" sz="680" dirty="0" err="1">
                <a:solidFill>
                  <a:schemeClr val="bg1"/>
                </a:solidFill>
                <a:latin typeface="Trebuchet MS" panose="020B0703020202090204" pitchFamily="34" charset="0"/>
              </a:rPr>
              <a:t>process</a:t>
            </a:r>
            <a:r>
              <a:rPr lang="fr-FR" sz="680" dirty="0">
                <a:solidFill>
                  <a:schemeClr val="bg1"/>
                </a:solidFill>
                <a:latin typeface="Trebuchet MS" panose="020B0703020202090204" pitchFamily="34" charset="0"/>
              </a:rPr>
              <a:t> : </a:t>
            </a:r>
            <a:br>
              <a:rPr lang="fr-FR" sz="680" dirty="0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fr-FR" sz="680" dirty="0">
                <a:solidFill>
                  <a:schemeClr val="bg1"/>
                </a:solidFill>
                <a:latin typeface="Trebuchet MS" panose="020B0703020202090204" pitchFamily="34" charset="0"/>
              </a:rPr>
              <a:t>  </a:t>
            </a:r>
            <a:r>
              <a:rPr lang="fr-FR" sz="612" i="1" dirty="0">
                <a:solidFill>
                  <a:schemeClr val="bg1"/>
                </a:solidFill>
                <a:latin typeface="Trebuchet MS" panose="020B0703020202090204" pitchFamily="34" charset="0"/>
              </a:rPr>
              <a:t> exercice, modes de défaillance,</a:t>
            </a:r>
            <a:br>
              <a:rPr lang="fr-FR" sz="612" i="1" dirty="0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fr-FR" sz="612" i="1" dirty="0">
                <a:solidFill>
                  <a:schemeClr val="bg1"/>
                </a:solidFill>
                <a:latin typeface="Trebuchet MS" panose="020B0703020202090204" pitchFamily="34" charset="0"/>
              </a:rPr>
              <a:t>   effets et causes</a:t>
            </a:r>
          </a:p>
          <a:p>
            <a:r>
              <a:rPr lang="fr-FR" sz="680" dirty="0">
                <a:solidFill>
                  <a:schemeClr val="bg1"/>
                </a:solidFill>
                <a:latin typeface="Trebuchet MS" panose="020B0703020202090204" pitchFamily="34" charset="0"/>
              </a:rPr>
              <a:t/>
            </a:r>
            <a:br>
              <a:rPr lang="fr-FR" sz="680" dirty="0">
                <a:solidFill>
                  <a:schemeClr val="bg1"/>
                </a:solidFill>
                <a:latin typeface="Trebuchet MS" panose="020B0703020202090204" pitchFamily="34" charset="0"/>
              </a:rPr>
            </a:br>
            <a:endParaRPr lang="fr-FR" sz="680" dirty="0">
              <a:solidFill>
                <a:schemeClr val="bg1"/>
              </a:solidFill>
              <a:latin typeface="Trebuchet MS" panose="020B0703020202090204" pitchFamily="34" charset="0"/>
            </a:endParaRPr>
          </a:p>
          <a:p>
            <a:r>
              <a:rPr lang="fr-FR" sz="680" dirty="0">
                <a:solidFill>
                  <a:schemeClr val="bg1"/>
                </a:solidFill>
                <a:latin typeface="Trebuchet MS" panose="020B0703020202090204" pitchFamily="34" charset="0"/>
              </a:rPr>
              <a:t>•</a:t>
            </a:r>
            <a:r>
              <a:rPr lang="fr-FR" sz="680" b="1" dirty="0">
                <a:solidFill>
                  <a:schemeClr val="bg1"/>
                </a:solidFill>
                <a:latin typeface="Trebuchet MS" panose="020B0703020202090204" pitchFamily="34" charset="0"/>
              </a:rPr>
              <a:t> Etude de cas</a:t>
            </a:r>
            <a:endParaRPr lang="fr-FR" sz="680" dirty="0">
              <a:solidFill>
                <a:schemeClr val="bg1"/>
              </a:solidFill>
              <a:latin typeface="Trebuchet MS" panose="020B0703020202090204" pitchFamily="34" charset="0"/>
            </a:endParaRPr>
          </a:p>
          <a:p>
            <a:r>
              <a:rPr lang="fr-FR" sz="680" b="1" dirty="0">
                <a:solidFill>
                  <a:schemeClr val="bg1"/>
                </a:solidFill>
                <a:latin typeface="Trebuchet MS" panose="020B0703020202090204" pitchFamily="34" charset="0"/>
              </a:rPr>
              <a:t>   Gestion des R&amp;O dans la chaîne</a:t>
            </a:r>
            <a:br>
              <a:rPr lang="fr-FR" sz="680" b="1" dirty="0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fr-FR" sz="680" b="1" dirty="0">
                <a:solidFill>
                  <a:schemeClr val="bg1"/>
                </a:solidFill>
                <a:latin typeface="Trebuchet MS" panose="020B0703020202090204" pitchFamily="34" charset="0"/>
              </a:rPr>
              <a:t>   d’approvisionnement</a:t>
            </a:r>
            <a:endParaRPr lang="fr-FR" sz="680" dirty="0">
              <a:solidFill>
                <a:schemeClr val="bg1"/>
              </a:solidFill>
              <a:latin typeface="Trebuchet MS" panose="020B0703020202090204" pitchFamily="34" charset="0"/>
            </a:endParaRPr>
          </a:p>
          <a:p>
            <a:r>
              <a:rPr lang="fr-FR" sz="680" dirty="0">
                <a:solidFill>
                  <a:schemeClr val="bg1"/>
                </a:solidFill>
                <a:latin typeface="Trebuchet MS" panose="020B0703020202090204" pitchFamily="34" charset="0"/>
              </a:rPr>
              <a:t/>
            </a:r>
            <a:br>
              <a:rPr lang="fr-FR" sz="680" dirty="0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fr-FR" sz="680" dirty="0">
                <a:solidFill>
                  <a:schemeClr val="bg1"/>
                </a:solidFill>
                <a:latin typeface="Trebuchet MS" panose="020B0703020202090204" pitchFamily="34" charset="0"/>
              </a:rPr>
              <a:t/>
            </a:r>
            <a:br>
              <a:rPr lang="fr-FR" sz="680" dirty="0">
                <a:solidFill>
                  <a:schemeClr val="bg1"/>
                </a:solidFill>
                <a:latin typeface="Trebuchet MS" panose="020B0703020202090204" pitchFamily="34" charset="0"/>
              </a:rPr>
            </a:br>
            <a:endParaRPr lang="fr-FR" sz="68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4541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Image 71">
            <a:extLst>
              <a:ext uri="{FF2B5EF4-FFF2-40B4-BE49-F238E27FC236}">
                <a16:creationId xmlns:a16="http://schemas.microsoft.com/office/drawing/2014/main" xmlns="" id="{66930673-0DA5-42B1-9E38-744E2BD183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40" t="24136" r="45769" b="13310"/>
          <a:stretch/>
        </p:blipFill>
        <p:spPr>
          <a:xfrm>
            <a:off x="1030960" y="113561"/>
            <a:ext cx="3433597" cy="3812421"/>
          </a:xfrm>
          <a:prstGeom prst="rect">
            <a:avLst/>
          </a:prstGeom>
        </p:spPr>
      </p:pic>
      <p:pic>
        <p:nvPicPr>
          <p:cNvPr id="73" name="Image 72">
            <a:extLst>
              <a:ext uri="{FF2B5EF4-FFF2-40B4-BE49-F238E27FC236}">
                <a16:creationId xmlns:a16="http://schemas.microsoft.com/office/drawing/2014/main" xmlns="" id="{33A5699E-0F90-485E-9DBE-565101EA89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40" t="24136" r="45769" b="13310"/>
          <a:stretch/>
        </p:blipFill>
        <p:spPr>
          <a:xfrm>
            <a:off x="4572000" y="113561"/>
            <a:ext cx="3433597" cy="3812421"/>
          </a:xfrm>
          <a:prstGeom prst="rect">
            <a:avLst/>
          </a:prstGeom>
        </p:spPr>
      </p:pic>
      <p:sp>
        <p:nvSpPr>
          <p:cNvPr id="75" name="ZoneTexte 74">
            <a:extLst>
              <a:ext uri="{FF2B5EF4-FFF2-40B4-BE49-F238E27FC236}">
                <a16:creationId xmlns:a16="http://schemas.microsoft.com/office/drawing/2014/main" xmlns="" id="{025F1CE3-6E30-437A-9021-93E9ED334E6E}"/>
              </a:ext>
            </a:extLst>
          </p:cNvPr>
          <p:cNvSpPr txBox="1"/>
          <p:nvPr/>
        </p:nvSpPr>
        <p:spPr>
          <a:xfrm>
            <a:off x="1101886" y="3909325"/>
            <a:ext cx="7000648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720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PROGRAMME CQPM</a:t>
            </a:r>
          </a:p>
        </p:txBody>
      </p:sp>
      <p:cxnSp>
        <p:nvCxnSpPr>
          <p:cNvPr id="76" name="Connecteur droit 75">
            <a:extLst>
              <a:ext uri="{FF2B5EF4-FFF2-40B4-BE49-F238E27FC236}">
                <a16:creationId xmlns:a16="http://schemas.microsoft.com/office/drawing/2014/main" xmlns="" id="{A0AA50C1-E5E8-469E-9EF4-981DF7BADBCD}"/>
              </a:ext>
            </a:extLst>
          </p:cNvPr>
          <p:cNvCxnSpPr/>
          <p:nvPr/>
        </p:nvCxnSpPr>
        <p:spPr>
          <a:xfrm>
            <a:off x="1118229" y="3964294"/>
            <a:ext cx="6928336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xmlns="" id="{D1390D71-DE70-43AC-B3E8-231DBAC21178}"/>
              </a:ext>
            </a:extLst>
          </p:cNvPr>
          <p:cNvCxnSpPr/>
          <p:nvPr/>
        </p:nvCxnSpPr>
        <p:spPr>
          <a:xfrm>
            <a:off x="1118229" y="4558043"/>
            <a:ext cx="6928336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ZoneTexte 78">
            <a:extLst>
              <a:ext uri="{FF2B5EF4-FFF2-40B4-BE49-F238E27FC236}">
                <a16:creationId xmlns:a16="http://schemas.microsoft.com/office/drawing/2014/main" xmlns="" id="{5F8CA7AB-294B-4435-90D0-102DD8C282A7}"/>
              </a:ext>
            </a:extLst>
          </p:cNvPr>
          <p:cNvSpPr txBox="1"/>
          <p:nvPr/>
        </p:nvSpPr>
        <p:spPr>
          <a:xfrm>
            <a:off x="1051644" y="4291954"/>
            <a:ext cx="7000648" cy="30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60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 Chef de Projet en Excellence Opérationnelle Aéronautique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F1F6CF85-57F5-449E-A580-F01AF1CAF2B1}"/>
              </a:ext>
            </a:extLst>
          </p:cNvPr>
          <p:cNvSpPr txBox="1"/>
          <p:nvPr/>
        </p:nvSpPr>
        <p:spPr>
          <a:xfrm>
            <a:off x="1172985" y="180050"/>
            <a:ext cx="1717902" cy="563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20" b="1" dirty="0">
                <a:solidFill>
                  <a:schemeClr val="bg1"/>
                </a:solidFill>
                <a:latin typeface="Trebuchet MS"/>
                <a:cs typeface="Trebuchet MS"/>
              </a:rPr>
              <a:t>OPTIMISATION  DES FLUX REDUCTION DE TAILLE DE LOTS 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84656447-F93E-4723-A8BF-DC9DC75F9FB9}"/>
              </a:ext>
            </a:extLst>
          </p:cNvPr>
          <p:cNvSpPr txBox="1"/>
          <p:nvPr/>
        </p:nvSpPr>
        <p:spPr>
          <a:xfrm>
            <a:off x="1172985" y="979559"/>
            <a:ext cx="1361599" cy="217880"/>
          </a:xfrm>
          <a:prstGeom prst="rect">
            <a:avLst/>
          </a:prstGeom>
          <a:solidFill>
            <a:srgbClr val="4F81BD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816" b="1" i="1" dirty="0">
                <a:solidFill>
                  <a:schemeClr val="bg1"/>
                </a:solidFill>
                <a:latin typeface="Trebuchet MS" panose="020B0703020202090204" pitchFamily="34" charset="0"/>
              </a:rPr>
              <a:t>Jour 1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C7C30EA7-C72A-4A73-B525-21E779C6AFC8}"/>
              </a:ext>
            </a:extLst>
          </p:cNvPr>
          <p:cNvSpPr txBox="1"/>
          <p:nvPr/>
        </p:nvSpPr>
        <p:spPr>
          <a:xfrm>
            <a:off x="2720687" y="979559"/>
            <a:ext cx="1361599" cy="217880"/>
          </a:xfrm>
          <a:prstGeom prst="rect">
            <a:avLst/>
          </a:prstGeom>
          <a:solidFill>
            <a:srgbClr val="4F81BD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816" b="1" i="1" dirty="0">
                <a:solidFill>
                  <a:schemeClr val="bg1"/>
                </a:solidFill>
                <a:latin typeface="Trebuchet MS" panose="020B0703020202090204" pitchFamily="34" charset="0"/>
              </a:rPr>
              <a:t>Jour 2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ABD45316-72F8-49BF-9E55-AA73CECA64C4}"/>
              </a:ext>
            </a:extLst>
          </p:cNvPr>
          <p:cNvSpPr txBox="1"/>
          <p:nvPr/>
        </p:nvSpPr>
        <p:spPr>
          <a:xfrm>
            <a:off x="1172984" y="1256861"/>
            <a:ext cx="1605315" cy="1976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80" b="1" dirty="0">
                <a:solidFill>
                  <a:schemeClr val="bg1"/>
                </a:solidFill>
                <a:latin typeface="Trebuchet MS" panose="020B0703020202090204" pitchFamily="34" charset="0"/>
              </a:rPr>
              <a:t>• Lots, générateurs de gaspillages :</a:t>
            </a:r>
            <a:endParaRPr lang="fr-FR" sz="680" dirty="0">
              <a:solidFill>
                <a:schemeClr val="bg1"/>
              </a:solidFill>
              <a:latin typeface="Trebuchet MS" panose="020B0703020202090204" pitchFamily="34" charset="0"/>
            </a:endParaRPr>
          </a:p>
          <a:p>
            <a:pPr marL="73451"/>
            <a:r>
              <a:rPr lang="fr-FR" sz="612" i="1" dirty="0">
                <a:solidFill>
                  <a:schemeClr val="bg1"/>
                </a:solidFill>
                <a:latin typeface="Trebuchet MS" panose="020B0703020202090204" pitchFamily="34" charset="0"/>
              </a:rPr>
              <a:t>En-cours et stocks </a:t>
            </a:r>
            <a:br>
              <a:rPr lang="fr-FR" sz="612" i="1" dirty="0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fr-FR" sz="612" i="1" dirty="0">
                <a:solidFill>
                  <a:schemeClr val="bg1"/>
                </a:solidFill>
                <a:latin typeface="Trebuchet MS" panose="020B0703020202090204" pitchFamily="34" charset="0"/>
              </a:rPr>
              <a:t>Cycles et réactivité </a:t>
            </a:r>
          </a:p>
          <a:p>
            <a:pPr marL="73451"/>
            <a:r>
              <a:rPr lang="fr-FR" sz="612" i="1" dirty="0">
                <a:solidFill>
                  <a:schemeClr val="bg1"/>
                </a:solidFill>
                <a:latin typeface="Trebuchet MS" panose="020B0703020202090204" pitchFamily="34" charset="0"/>
              </a:rPr>
              <a:t>Finance et évaluation des coûts</a:t>
            </a:r>
          </a:p>
          <a:p>
            <a:endParaRPr lang="fr-FR" sz="680" dirty="0">
              <a:solidFill>
                <a:schemeClr val="bg1"/>
              </a:solidFill>
              <a:latin typeface="Trebuchet MS" panose="020B0703020202090204" pitchFamily="34" charset="0"/>
            </a:endParaRPr>
          </a:p>
          <a:p>
            <a:r>
              <a:rPr lang="fr-FR" sz="680" b="1" dirty="0">
                <a:solidFill>
                  <a:schemeClr val="bg1"/>
                </a:solidFill>
                <a:latin typeface="Trebuchet MS" panose="020B0703020202090204" pitchFamily="34" charset="0"/>
              </a:rPr>
              <a:t>• Techniques de tailles de lots</a:t>
            </a:r>
            <a:endParaRPr lang="fr-FR" sz="680" dirty="0">
              <a:solidFill>
                <a:schemeClr val="bg1"/>
              </a:solidFill>
              <a:latin typeface="Trebuchet MS" panose="020B0703020202090204" pitchFamily="34" charset="0"/>
            </a:endParaRPr>
          </a:p>
          <a:p>
            <a:pPr marL="73451"/>
            <a:r>
              <a:rPr lang="fr-FR" sz="612" i="1" dirty="0">
                <a:solidFill>
                  <a:schemeClr val="bg1"/>
                </a:solidFill>
                <a:latin typeface="Trebuchet MS" panose="020B0703020202090204" pitchFamily="34" charset="0"/>
              </a:rPr>
              <a:t>Impact du temps de préparation </a:t>
            </a:r>
          </a:p>
          <a:p>
            <a:pPr marL="73451"/>
            <a:r>
              <a:rPr lang="fr-FR" sz="612" i="1" dirty="0">
                <a:solidFill>
                  <a:schemeClr val="bg1"/>
                </a:solidFill>
                <a:latin typeface="Trebuchet MS" panose="020B0703020202090204" pitchFamily="34" charset="0"/>
              </a:rPr>
              <a:t>Lots économiques</a:t>
            </a:r>
            <a:r>
              <a:rPr lang="fr-FR" sz="680" dirty="0">
                <a:solidFill>
                  <a:schemeClr val="bg1"/>
                </a:solidFill>
                <a:latin typeface="Trebuchet MS" panose="020B0703020202090204" pitchFamily="34" charset="0"/>
              </a:rPr>
              <a:t/>
            </a:r>
            <a:br>
              <a:rPr lang="fr-FR" sz="680" dirty="0">
                <a:solidFill>
                  <a:schemeClr val="bg1"/>
                </a:solidFill>
                <a:latin typeface="Trebuchet MS" panose="020B0703020202090204" pitchFamily="34" charset="0"/>
              </a:rPr>
            </a:br>
            <a:endParaRPr lang="fr-FR" sz="680" dirty="0">
              <a:solidFill>
                <a:schemeClr val="bg1"/>
              </a:solidFill>
              <a:latin typeface="Trebuchet MS" panose="020B0703020202090204" pitchFamily="34" charset="0"/>
            </a:endParaRPr>
          </a:p>
          <a:p>
            <a:r>
              <a:rPr lang="fr-FR" sz="680" b="1" dirty="0">
                <a:solidFill>
                  <a:schemeClr val="bg1"/>
                </a:solidFill>
                <a:latin typeface="Trebuchet MS" panose="020B0703020202090204" pitchFamily="34" charset="0"/>
              </a:rPr>
              <a:t>• Approche LEAN pour tailles de lots</a:t>
            </a:r>
            <a:endParaRPr lang="fr-FR" sz="680" dirty="0">
              <a:solidFill>
                <a:schemeClr val="bg1"/>
              </a:solidFill>
              <a:latin typeface="Trebuchet MS" panose="020B0703020202090204" pitchFamily="34" charset="0"/>
            </a:endParaRPr>
          </a:p>
          <a:p>
            <a:pPr marL="73451"/>
            <a:r>
              <a:rPr lang="fr-FR" sz="612" i="1" dirty="0">
                <a:solidFill>
                  <a:schemeClr val="bg1"/>
                </a:solidFill>
                <a:latin typeface="Trebuchet MS" panose="020B0703020202090204" pitchFamily="34" charset="0"/>
              </a:rPr>
              <a:t>Simulation pièce à pièce </a:t>
            </a:r>
            <a:br>
              <a:rPr lang="fr-FR" sz="612" i="1" dirty="0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fr-FR" sz="612" i="1" dirty="0">
                <a:solidFill>
                  <a:schemeClr val="bg1"/>
                </a:solidFill>
                <a:latin typeface="Trebuchet MS" panose="020B0703020202090204" pitchFamily="34" charset="0"/>
              </a:rPr>
              <a:t>Le flux tiré </a:t>
            </a:r>
          </a:p>
          <a:p>
            <a:pPr marL="73451"/>
            <a:r>
              <a:rPr lang="fr-FR" sz="612" i="1" dirty="0">
                <a:solidFill>
                  <a:schemeClr val="bg1"/>
                </a:solidFill>
                <a:latin typeface="Trebuchet MS" panose="020B0703020202090204" pitchFamily="34" charset="0"/>
              </a:rPr>
              <a:t>Production en flux, implantations </a:t>
            </a:r>
            <a:br>
              <a:rPr lang="fr-FR" sz="612" i="1" dirty="0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fr-FR" sz="612" i="1" dirty="0">
                <a:solidFill>
                  <a:schemeClr val="bg1"/>
                </a:solidFill>
                <a:latin typeface="Trebuchet MS" panose="020B0703020202090204" pitchFamily="34" charset="0"/>
              </a:rPr>
              <a:t>en ilots </a:t>
            </a:r>
            <a:br>
              <a:rPr lang="fr-FR" sz="612" i="1" dirty="0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fr-FR" sz="612" i="1" dirty="0">
                <a:solidFill>
                  <a:schemeClr val="bg1"/>
                </a:solidFill>
                <a:latin typeface="Trebuchet MS" panose="020B0703020202090204" pitchFamily="34" charset="0"/>
              </a:rPr>
              <a:t>Production pièce à pièce</a:t>
            </a:r>
          </a:p>
          <a:p>
            <a:endParaRPr lang="fr-FR" sz="680" dirty="0">
              <a:solidFill>
                <a:schemeClr val="bg1"/>
              </a:solidFill>
              <a:latin typeface="Trebuchet MS" panose="020B0703020202090204" pitchFamily="34" charset="0"/>
            </a:endParaRPr>
          </a:p>
          <a:p>
            <a:r>
              <a:rPr lang="fr-FR" sz="680" b="1" dirty="0">
                <a:solidFill>
                  <a:schemeClr val="bg1"/>
                </a:solidFill>
                <a:latin typeface="Trebuchet MS" panose="020B0703020202090204" pitchFamily="34" charset="0"/>
              </a:rPr>
              <a:t>• Différentes approches de</a:t>
            </a:r>
            <a:br>
              <a:rPr lang="fr-FR" sz="680" b="1" dirty="0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fr-FR" sz="680" b="1" dirty="0">
                <a:solidFill>
                  <a:schemeClr val="bg1"/>
                </a:solidFill>
                <a:latin typeface="Trebuchet MS" panose="020B0703020202090204" pitchFamily="34" charset="0"/>
              </a:rPr>
              <a:t>   réduction des tailles de lots</a:t>
            </a:r>
            <a:endParaRPr lang="fr-FR" sz="68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587C53D6-2717-4775-8577-BADBDBB7C11F}"/>
              </a:ext>
            </a:extLst>
          </p:cNvPr>
          <p:cNvSpPr txBox="1"/>
          <p:nvPr/>
        </p:nvSpPr>
        <p:spPr>
          <a:xfrm>
            <a:off x="2712888" y="1256861"/>
            <a:ext cx="1605315" cy="1871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80" b="1" dirty="0">
                <a:solidFill>
                  <a:schemeClr val="bg1"/>
                </a:solidFill>
                <a:latin typeface="Trebuchet MS" panose="020B0703020202090204" pitchFamily="34" charset="0"/>
              </a:rPr>
              <a:t>• Etude de cas</a:t>
            </a:r>
          </a:p>
          <a:p>
            <a:pPr marL="73451"/>
            <a:r>
              <a:rPr lang="fr-FR" sz="612" i="1" dirty="0">
                <a:solidFill>
                  <a:schemeClr val="bg1"/>
                </a:solidFill>
                <a:latin typeface="Trebuchet MS" panose="020B0703020202090204" pitchFamily="34" charset="0"/>
              </a:rPr>
              <a:t>Simulation initiale</a:t>
            </a:r>
          </a:p>
          <a:p>
            <a:endParaRPr lang="fr-FR" sz="680" dirty="0">
              <a:solidFill>
                <a:schemeClr val="bg1"/>
              </a:solidFill>
              <a:latin typeface="Trebuchet MS" panose="020B0703020202090204" pitchFamily="34" charset="0"/>
            </a:endParaRPr>
          </a:p>
          <a:p>
            <a:r>
              <a:rPr lang="fr-FR" sz="680" b="1" dirty="0">
                <a:solidFill>
                  <a:schemeClr val="bg1"/>
                </a:solidFill>
                <a:latin typeface="Trebuchet MS" panose="020B0703020202090204" pitchFamily="34" charset="0"/>
              </a:rPr>
              <a:t>• Méthode SMED</a:t>
            </a:r>
            <a:r>
              <a:rPr lang="fr-FR" sz="680" dirty="0">
                <a:solidFill>
                  <a:schemeClr val="bg1"/>
                </a:solidFill>
                <a:latin typeface="Trebuchet MS" panose="020B0703020202090204" pitchFamily="34" charset="0"/>
              </a:rPr>
              <a:t> </a:t>
            </a:r>
          </a:p>
          <a:p>
            <a:r>
              <a:rPr lang="fr-FR" sz="680" dirty="0">
                <a:solidFill>
                  <a:schemeClr val="bg1"/>
                </a:solidFill>
                <a:latin typeface="Trebuchet MS" panose="020B0703020202090204" pitchFamily="34" charset="0"/>
              </a:rPr>
              <a:t>  (Single Minute Exchange of Die)</a:t>
            </a:r>
          </a:p>
          <a:p>
            <a:pPr marL="73451"/>
            <a:r>
              <a:rPr lang="fr-FR" sz="612" i="1" dirty="0">
                <a:solidFill>
                  <a:schemeClr val="bg1"/>
                </a:solidFill>
                <a:latin typeface="Trebuchet MS" panose="020B0703020202090204" pitchFamily="34" charset="0"/>
              </a:rPr>
              <a:t>1. Identifier les opérations</a:t>
            </a:r>
          </a:p>
          <a:p>
            <a:pPr marL="73451"/>
            <a:r>
              <a:rPr lang="fr-FR" sz="612" i="1" dirty="0">
                <a:solidFill>
                  <a:schemeClr val="bg1"/>
                </a:solidFill>
                <a:latin typeface="Trebuchet MS" panose="020B0703020202090204" pitchFamily="34" charset="0"/>
              </a:rPr>
              <a:t>2. Extraire les opérations externes</a:t>
            </a:r>
          </a:p>
          <a:p>
            <a:pPr marL="73451"/>
            <a:r>
              <a:rPr lang="fr-FR" sz="612" i="1" dirty="0">
                <a:solidFill>
                  <a:schemeClr val="bg1"/>
                </a:solidFill>
                <a:latin typeface="Trebuchet MS" panose="020B0703020202090204" pitchFamily="34" charset="0"/>
              </a:rPr>
              <a:t>3. Convertir les opérations internes en</a:t>
            </a:r>
            <a:br>
              <a:rPr lang="fr-FR" sz="612" i="1" dirty="0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fr-FR" sz="612" i="1" dirty="0">
                <a:solidFill>
                  <a:schemeClr val="bg1"/>
                </a:solidFill>
                <a:latin typeface="Trebuchet MS" panose="020B0703020202090204" pitchFamily="34" charset="0"/>
              </a:rPr>
              <a:t>    externes </a:t>
            </a:r>
          </a:p>
          <a:p>
            <a:pPr marL="73451"/>
            <a:r>
              <a:rPr lang="fr-FR" sz="612" i="1" dirty="0">
                <a:solidFill>
                  <a:schemeClr val="bg1"/>
                </a:solidFill>
                <a:latin typeface="Trebuchet MS" panose="020B0703020202090204" pitchFamily="34" charset="0"/>
              </a:rPr>
              <a:t>4. Réduire les opérations résiduelles</a:t>
            </a:r>
            <a:r>
              <a:rPr lang="fr-FR" sz="680" dirty="0">
                <a:solidFill>
                  <a:schemeClr val="bg1"/>
                </a:solidFill>
                <a:latin typeface="Trebuchet MS" panose="020B0703020202090204" pitchFamily="34" charset="0"/>
              </a:rPr>
              <a:t/>
            </a:r>
            <a:br>
              <a:rPr lang="fr-FR" sz="680" dirty="0">
                <a:solidFill>
                  <a:schemeClr val="bg1"/>
                </a:solidFill>
                <a:latin typeface="Trebuchet MS" panose="020B0703020202090204" pitchFamily="34" charset="0"/>
              </a:rPr>
            </a:br>
            <a:endParaRPr lang="fr-FR" sz="680" dirty="0">
              <a:solidFill>
                <a:schemeClr val="bg1"/>
              </a:solidFill>
              <a:latin typeface="Trebuchet MS" panose="020B0703020202090204" pitchFamily="34" charset="0"/>
            </a:endParaRPr>
          </a:p>
          <a:p>
            <a:r>
              <a:rPr lang="fr-FR" sz="680" b="1" dirty="0">
                <a:solidFill>
                  <a:schemeClr val="bg1"/>
                </a:solidFill>
                <a:latin typeface="Trebuchet MS" panose="020B0703020202090204" pitchFamily="34" charset="0"/>
              </a:rPr>
              <a:t>• Etude de cas </a:t>
            </a:r>
          </a:p>
          <a:p>
            <a:pPr marL="73451"/>
            <a:r>
              <a:rPr lang="fr-FR" sz="612" i="1" dirty="0">
                <a:solidFill>
                  <a:schemeClr val="bg1"/>
                </a:solidFill>
                <a:latin typeface="Trebuchet MS" panose="020B0703020202090204" pitchFamily="34" charset="0"/>
              </a:rPr>
              <a:t>Optimisations</a:t>
            </a:r>
          </a:p>
          <a:p>
            <a:endParaRPr lang="fr-FR" sz="680" dirty="0">
              <a:solidFill>
                <a:schemeClr val="bg1"/>
              </a:solidFill>
              <a:latin typeface="Trebuchet MS" panose="020B0703020202090204" pitchFamily="34" charset="0"/>
            </a:endParaRPr>
          </a:p>
          <a:p>
            <a:r>
              <a:rPr lang="fr-FR" sz="680" b="1" dirty="0">
                <a:solidFill>
                  <a:schemeClr val="bg1"/>
                </a:solidFill>
                <a:latin typeface="Trebuchet MS" panose="020B0703020202090204" pitchFamily="34" charset="0"/>
              </a:rPr>
              <a:t>• Gestion de projet SMED</a:t>
            </a:r>
          </a:p>
          <a:p>
            <a:pPr marL="73451"/>
            <a:r>
              <a:rPr lang="fr-FR" sz="612" i="1" dirty="0">
                <a:solidFill>
                  <a:schemeClr val="bg1"/>
                </a:solidFill>
                <a:latin typeface="Trebuchet MS" panose="020B0703020202090204" pitchFamily="34" charset="0"/>
              </a:rPr>
              <a:t>Organisation du projet </a:t>
            </a:r>
            <a:br>
              <a:rPr lang="fr-FR" sz="612" i="1" dirty="0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fr-FR" sz="612" i="1" dirty="0">
                <a:solidFill>
                  <a:schemeClr val="bg1"/>
                </a:solidFill>
                <a:latin typeface="Trebuchet MS" panose="020B0703020202090204" pitchFamily="34" charset="0"/>
              </a:rPr>
              <a:t>Implication des personnels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CA164C95-F2BD-41FC-A486-BAD136F6AC03}"/>
              </a:ext>
            </a:extLst>
          </p:cNvPr>
          <p:cNvSpPr txBox="1"/>
          <p:nvPr/>
        </p:nvSpPr>
        <p:spPr>
          <a:xfrm>
            <a:off x="4713857" y="176346"/>
            <a:ext cx="1635180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54629">
              <a:defRPr/>
            </a:pPr>
            <a:r>
              <a:rPr lang="fr-FR" sz="1020" b="1" dirty="0">
                <a:solidFill>
                  <a:prstClr val="white"/>
                </a:solidFill>
                <a:latin typeface="Trebuchet MS"/>
                <a:cs typeface="Trebuchet MS"/>
              </a:rPr>
              <a:t>TPM</a:t>
            </a:r>
            <a:br>
              <a:rPr lang="fr-FR" sz="1020" b="1" dirty="0">
                <a:solidFill>
                  <a:prstClr val="white"/>
                </a:solidFill>
                <a:latin typeface="Trebuchet MS"/>
                <a:cs typeface="Trebuchet MS"/>
              </a:rPr>
            </a:br>
            <a:r>
              <a:rPr lang="fr-FR" sz="1020" dirty="0">
                <a:solidFill>
                  <a:prstClr val="white"/>
                </a:solidFill>
                <a:latin typeface="Trebuchet MS"/>
                <a:cs typeface="Trebuchet MS"/>
              </a:rPr>
              <a:t>Fédérer les énergies pour améliorer la productivité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D516C784-5E8A-47D1-8C92-BCE8405155FB}"/>
              </a:ext>
            </a:extLst>
          </p:cNvPr>
          <p:cNvSpPr txBox="1"/>
          <p:nvPr/>
        </p:nvSpPr>
        <p:spPr>
          <a:xfrm>
            <a:off x="4706211" y="978735"/>
            <a:ext cx="1542469" cy="18838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noAutofit/>
          </a:bodyPr>
          <a:lstStyle/>
          <a:p>
            <a:pPr algn="ctr" defTabSz="354629">
              <a:defRPr/>
            </a:pPr>
            <a:r>
              <a:rPr lang="fr-FR" sz="816" b="1" i="1" dirty="0">
                <a:solidFill>
                  <a:prstClr val="white"/>
                </a:solidFill>
                <a:latin typeface="Trebuchet MS" panose="020B0703020202090204" pitchFamily="34" charset="0"/>
              </a:rPr>
              <a:t>Jour 1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81CD6AD9-4DE9-431D-91E1-7D5CA38772C7}"/>
              </a:ext>
            </a:extLst>
          </p:cNvPr>
          <p:cNvSpPr txBox="1"/>
          <p:nvPr/>
        </p:nvSpPr>
        <p:spPr>
          <a:xfrm>
            <a:off x="4658025" y="1178336"/>
            <a:ext cx="1566006" cy="1602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5471" indent="-155471" defTabSz="354629">
              <a:spcAft>
                <a:spcPts val="408"/>
              </a:spcAft>
              <a:buFont typeface="+mj-lt"/>
              <a:buAutoNum type="arabicPeriod"/>
              <a:defRPr/>
            </a:pPr>
            <a:r>
              <a:rPr lang="fr-FR" sz="748" dirty="0">
                <a:solidFill>
                  <a:prstClr val="white"/>
                </a:solidFill>
                <a:latin typeface="Trebuchet MS" panose="020B0703020202090204" pitchFamily="34" charset="0"/>
              </a:rPr>
              <a:t>Définition de la productivité</a:t>
            </a:r>
          </a:p>
          <a:p>
            <a:pPr marL="155471" indent="-155471" defTabSz="354629">
              <a:spcAft>
                <a:spcPts val="408"/>
              </a:spcAft>
              <a:buFont typeface="+mj-lt"/>
              <a:buAutoNum type="arabicPeriod"/>
              <a:defRPr/>
            </a:pPr>
            <a:r>
              <a:rPr lang="fr-FR" sz="748" dirty="0">
                <a:solidFill>
                  <a:prstClr val="white"/>
                </a:solidFill>
                <a:latin typeface="Trebuchet MS" panose="020B0703020202090204" pitchFamily="34" charset="0"/>
              </a:rPr>
              <a:t>Productivité et performance économique</a:t>
            </a:r>
          </a:p>
          <a:p>
            <a:pPr marL="155471" indent="-155471" defTabSz="354629">
              <a:spcAft>
                <a:spcPts val="408"/>
              </a:spcAft>
              <a:buFont typeface="+mj-lt"/>
              <a:buAutoNum type="arabicPeriod"/>
              <a:defRPr/>
            </a:pPr>
            <a:r>
              <a:rPr lang="fr-FR" sz="748" dirty="0">
                <a:solidFill>
                  <a:prstClr val="white"/>
                </a:solidFill>
                <a:latin typeface="Trebuchet MS" panose="020B0703020202090204" pitchFamily="34" charset="0"/>
              </a:rPr>
              <a:t>Productivité et délais</a:t>
            </a:r>
          </a:p>
          <a:p>
            <a:pPr marL="155471" indent="-155471" defTabSz="354629">
              <a:spcAft>
                <a:spcPts val="408"/>
              </a:spcAft>
              <a:buFont typeface="+mj-lt"/>
              <a:buAutoNum type="arabicPeriod"/>
              <a:defRPr/>
            </a:pPr>
            <a:r>
              <a:rPr lang="fr-FR" sz="748" dirty="0">
                <a:solidFill>
                  <a:prstClr val="white"/>
                </a:solidFill>
                <a:latin typeface="Trebuchet MS" panose="020B0703020202090204" pitchFamily="34" charset="0"/>
              </a:rPr>
              <a:t>Mesures de la productivité</a:t>
            </a:r>
          </a:p>
          <a:p>
            <a:pPr marL="155471" indent="-155471" defTabSz="354629">
              <a:spcAft>
                <a:spcPts val="408"/>
              </a:spcAft>
              <a:buFont typeface="+mj-lt"/>
              <a:buAutoNum type="arabicPeriod"/>
              <a:defRPr/>
            </a:pPr>
            <a:r>
              <a:rPr lang="fr-FR" sz="748" dirty="0">
                <a:solidFill>
                  <a:prstClr val="white"/>
                </a:solidFill>
                <a:latin typeface="Trebuchet MS" panose="020B0703020202090204" pitchFamily="34" charset="0"/>
              </a:rPr>
              <a:t>Les 5 piliers de la TPM</a:t>
            </a:r>
          </a:p>
          <a:p>
            <a:pPr marL="155471" indent="-155471" defTabSz="354629">
              <a:spcAft>
                <a:spcPts val="408"/>
              </a:spcAft>
              <a:buFont typeface="+mj-lt"/>
              <a:buAutoNum type="arabicPeriod"/>
              <a:defRPr/>
            </a:pPr>
            <a:r>
              <a:rPr lang="fr-FR" sz="748" dirty="0">
                <a:solidFill>
                  <a:prstClr val="white"/>
                </a:solidFill>
                <a:latin typeface="Trebuchet MS" panose="020B0703020202090204" pitchFamily="34" charset="0"/>
              </a:rPr>
              <a:t>Réduction des 6 grandes sources de perte</a:t>
            </a:r>
          </a:p>
          <a:p>
            <a:pPr marL="155471" indent="-155471" defTabSz="354629">
              <a:spcAft>
                <a:spcPts val="408"/>
              </a:spcAft>
              <a:buFont typeface="+mj-lt"/>
              <a:buAutoNum type="arabicPeriod"/>
              <a:defRPr/>
            </a:pPr>
            <a:endParaRPr lang="fr-FR" sz="748" dirty="0">
              <a:solidFill>
                <a:prstClr val="white"/>
              </a:solidFill>
              <a:latin typeface="Trebuchet MS" panose="020B0703020202090204" pitchFamily="34" charset="0"/>
            </a:endParaRPr>
          </a:p>
          <a:p>
            <a:pPr marL="155471" indent="-155471" defTabSz="354629">
              <a:spcAft>
                <a:spcPts val="408"/>
              </a:spcAft>
              <a:buFont typeface="+mj-lt"/>
              <a:buAutoNum type="arabicPeriod"/>
              <a:defRPr/>
            </a:pPr>
            <a:endParaRPr lang="fr-FR" sz="748" dirty="0">
              <a:solidFill>
                <a:prstClr val="white"/>
              </a:solidFill>
              <a:latin typeface="Trebuchet MS" panose="020B0703020202090204" pitchFamily="34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A92B88C6-3C2C-4356-A91C-BDA479C7C294}"/>
              </a:ext>
            </a:extLst>
          </p:cNvPr>
          <p:cNvSpPr txBox="1"/>
          <p:nvPr/>
        </p:nvSpPr>
        <p:spPr>
          <a:xfrm>
            <a:off x="6302647" y="978735"/>
            <a:ext cx="1542469" cy="18838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noAutofit/>
          </a:bodyPr>
          <a:lstStyle/>
          <a:p>
            <a:pPr algn="ctr" defTabSz="354629">
              <a:defRPr/>
            </a:pPr>
            <a:r>
              <a:rPr lang="fr-FR" sz="816" b="1" i="1" dirty="0">
                <a:solidFill>
                  <a:prstClr val="white"/>
                </a:solidFill>
                <a:latin typeface="Trebuchet MS" panose="020B0703020202090204" pitchFamily="34" charset="0"/>
              </a:rPr>
              <a:t>Jour 2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xmlns="" id="{82D0776D-9D03-44D1-B753-B3B19F343361}"/>
              </a:ext>
            </a:extLst>
          </p:cNvPr>
          <p:cNvSpPr txBox="1"/>
          <p:nvPr/>
        </p:nvSpPr>
        <p:spPr>
          <a:xfrm>
            <a:off x="6325156" y="1178336"/>
            <a:ext cx="1534823" cy="1666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5471" indent="-155471" defTabSz="354629">
              <a:spcAft>
                <a:spcPts val="408"/>
              </a:spcAft>
              <a:buFont typeface="+mj-lt"/>
              <a:buAutoNum type="arabicPeriod" startAt="7"/>
              <a:defRPr/>
            </a:pPr>
            <a:r>
              <a:rPr lang="fr-FR" sz="748" dirty="0">
                <a:solidFill>
                  <a:prstClr val="white"/>
                </a:solidFill>
                <a:latin typeface="Trebuchet MS" panose="020B0703020202090204" pitchFamily="34" charset="0"/>
              </a:rPr>
              <a:t>Maintenance autonome</a:t>
            </a:r>
          </a:p>
          <a:p>
            <a:pPr marL="155471" indent="-155471" defTabSz="354629">
              <a:spcAft>
                <a:spcPts val="408"/>
              </a:spcAft>
              <a:buFont typeface="+mj-lt"/>
              <a:buAutoNum type="arabicPeriod" startAt="7"/>
              <a:defRPr/>
            </a:pPr>
            <a:r>
              <a:rPr lang="fr-FR" sz="748" dirty="0">
                <a:solidFill>
                  <a:prstClr val="white"/>
                </a:solidFill>
                <a:latin typeface="Trebuchet MS" panose="020B0703020202090204" pitchFamily="34" charset="0"/>
              </a:rPr>
              <a:t>Maintenance préventive</a:t>
            </a:r>
          </a:p>
          <a:p>
            <a:pPr marL="155471" indent="-155471" defTabSz="354629">
              <a:spcAft>
                <a:spcPts val="408"/>
              </a:spcAft>
              <a:buFont typeface="+mj-lt"/>
              <a:buAutoNum type="arabicPeriod" startAt="7"/>
              <a:defRPr/>
            </a:pPr>
            <a:r>
              <a:rPr lang="fr-FR" sz="748" dirty="0">
                <a:solidFill>
                  <a:prstClr val="white"/>
                </a:solidFill>
                <a:latin typeface="Trebuchet MS" panose="020B0703020202090204" pitchFamily="34" charset="0"/>
              </a:rPr>
              <a:t>Amélioration des compétences</a:t>
            </a:r>
          </a:p>
          <a:p>
            <a:pPr marL="155471" indent="-155471" defTabSz="354629">
              <a:spcAft>
                <a:spcPts val="408"/>
              </a:spcAft>
              <a:buFont typeface="+mj-lt"/>
              <a:buAutoNum type="arabicPeriod" startAt="7"/>
              <a:defRPr/>
            </a:pPr>
            <a:r>
              <a:rPr lang="fr-FR" sz="748" dirty="0">
                <a:solidFill>
                  <a:prstClr val="white"/>
                </a:solidFill>
                <a:latin typeface="Trebuchet MS" panose="020B0703020202090204" pitchFamily="34" charset="0"/>
              </a:rPr>
              <a:t>Intégration dans la conception des équipements</a:t>
            </a:r>
          </a:p>
          <a:p>
            <a:pPr marL="155471" indent="-155471" defTabSz="354629">
              <a:spcAft>
                <a:spcPts val="408"/>
              </a:spcAft>
              <a:buFont typeface="+mj-lt"/>
              <a:buAutoNum type="arabicPeriod" startAt="7"/>
              <a:defRPr/>
            </a:pPr>
            <a:r>
              <a:rPr lang="fr-FR" sz="748" dirty="0">
                <a:solidFill>
                  <a:prstClr val="white"/>
                </a:solidFill>
                <a:latin typeface="Trebuchet MS" panose="020B0703020202090204" pitchFamily="34" charset="0"/>
              </a:rPr>
              <a:t>Déploiement</a:t>
            </a:r>
          </a:p>
          <a:p>
            <a:pPr marL="155471" indent="-155471" defTabSz="354629">
              <a:spcAft>
                <a:spcPts val="408"/>
              </a:spcAft>
              <a:buFont typeface="+mj-lt"/>
              <a:buAutoNum type="arabicPeriod" startAt="7"/>
              <a:defRPr/>
            </a:pPr>
            <a:r>
              <a:rPr lang="fr-FR" sz="748" dirty="0">
                <a:solidFill>
                  <a:prstClr val="white"/>
                </a:solidFill>
                <a:latin typeface="Trebuchet MS" panose="020B0703020202090204" pitchFamily="34" charset="0"/>
              </a:rPr>
              <a:t>Intégration dans le pilotage </a:t>
            </a:r>
            <a:r>
              <a:rPr lang="fr-FR" sz="748">
                <a:solidFill>
                  <a:prstClr val="white"/>
                </a:solidFill>
                <a:latin typeface="Trebuchet MS" panose="020B0703020202090204" pitchFamily="34" charset="0"/>
              </a:rPr>
              <a:t>des flux</a:t>
            </a:r>
            <a:endParaRPr lang="fr-FR" sz="748" dirty="0">
              <a:solidFill>
                <a:prstClr val="white"/>
              </a:solidFill>
              <a:latin typeface="Trebuchet MS" panose="020B0703020202090204" pitchFamily="34" charset="0"/>
            </a:endParaRPr>
          </a:p>
          <a:p>
            <a:pPr marL="155471" indent="-155471" defTabSz="354629">
              <a:spcAft>
                <a:spcPts val="408"/>
              </a:spcAft>
              <a:buFont typeface="+mj-lt"/>
              <a:buAutoNum type="arabicPeriod" startAt="8"/>
              <a:defRPr/>
            </a:pPr>
            <a:endParaRPr lang="fr-FR" sz="748" dirty="0">
              <a:solidFill>
                <a:prstClr val="white"/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9625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Image 71">
            <a:extLst>
              <a:ext uri="{FF2B5EF4-FFF2-40B4-BE49-F238E27FC236}">
                <a16:creationId xmlns:a16="http://schemas.microsoft.com/office/drawing/2014/main" xmlns="" id="{66930673-0DA5-42B1-9E38-744E2BD183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40" t="24136" r="45769" b="13310"/>
          <a:stretch/>
        </p:blipFill>
        <p:spPr>
          <a:xfrm>
            <a:off x="1030960" y="113561"/>
            <a:ext cx="3433597" cy="3812421"/>
          </a:xfrm>
          <a:prstGeom prst="rect">
            <a:avLst/>
          </a:prstGeom>
        </p:spPr>
      </p:pic>
      <p:pic>
        <p:nvPicPr>
          <p:cNvPr id="73" name="Image 72">
            <a:extLst>
              <a:ext uri="{FF2B5EF4-FFF2-40B4-BE49-F238E27FC236}">
                <a16:creationId xmlns:a16="http://schemas.microsoft.com/office/drawing/2014/main" xmlns="" id="{33A5699E-0F90-485E-9DBE-565101EA89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40" t="24136" r="45769" b="13310"/>
          <a:stretch/>
        </p:blipFill>
        <p:spPr>
          <a:xfrm>
            <a:off x="4572000" y="113561"/>
            <a:ext cx="3433597" cy="3812421"/>
          </a:xfrm>
          <a:prstGeom prst="rect">
            <a:avLst/>
          </a:prstGeom>
        </p:spPr>
      </p:pic>
      <p:sp>
        <p:nvSpPr>
          <p:cNvPr id="75" name="ZoneTexte 74">
            <a:extLst>
              <a:ext uri="{FF2B5EF4-FFF2-40B4-BE49-F238E27FC236}">
                <a16:creationId xmlns:a16="http://schemas.microsoft.com/office/drawing/2014/main" xmlns="" id="{025F1CE3-6E30-437A-9021-93E9ED334E6E}"/>
              </a:ext>
            </a:extLst>
          </p:cNvPr>
          <p:cNvSpPr txBox="1"/>
          <p:nvPr/>
        </p:nvSpPr>
        <p:spPr>
          <a:xfrm>
            <a:off x="1101886" y="3909325"/>
            <a:ext cx="7000648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720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PROGRAMME CQPM</a:t>
            </a:r>
          </a:p>
        </p:txBody>
      </p:sp>
      <p:cxnSp>
        <p:nvCxnSpPr>
          <p:cNvPr id="76" name="Connecteur droit 75">
            <a:extLst>
              <a:ext uri="{FF2B5EF4-FFF2-40B4-BE49-F238E27FC236}">
                <a16:creationId xmlns:a16="http://schemas.microsoft.com/office/drawing/2014/main" xmlns="" id="{A0AA50C1-E5E8-469E-9EF4-981DF7BADBCD}"/>
              </a:ext>
            </a:extLst>
          </p:cNvPr>
          <p:cNvCxnSpPr/>
          <p:nvPr/>
        </p:nvCxnSpPr>
        <p:spPr>
          <a:xfrm>
            <a:off x="1118229" y="3964294"/>
            <a:ext cx="6928336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xmlns="" id="{D1390D71-DE70-43AC-B3E8-231DBAC21178}"/>
              </a:ext>
            </a:extLst>
          </p:cNvPr>
          <p:cNvCxnSpPr/>
          <p:nvPr/>
        </p:nvCxnSpPr>
        <p:spPr>
          <a:xfrm>
            <a:off x="1118229" y="4558043"/>
            <a:ext cx="6928336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ZoneTexte 78">
            <a:extLst>
              <a:ext uri="{FF2B5EF4-FFF2-40B4-BE49-F238E27FC236}">
                <a16:creationId xmlns:a16="http://schemas.microsoft.com/office/drawing/2014/main" xmlns="" id="{5F8CA7AB-294B-4435-90D0-102DD8C282A7}"/>
              </a:ext>
            </a:extLst>
          </p:cNvPr>
          <p:cNvSpPr txBox="1"/>
          <p:nvPr/>
        </p:nvSpPr>
        <p:spPr>
          <a:xfrm>
            <a:off x="1051644" y="4291954"/>
            <a:ext cx="7000648" cy="30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60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 Chef de Projet en Excellence Opérationnelle Aéronautique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765F514B-2EF2-445A-8DE8-6853CEE84BD1}"/>
              </a:ext>
            </a:extLst>
          </p:cNvPr>
          <p:cNvSpPr txBox="1"/>
          <p:nvPr/>
        </p:nvSpPr>
        <p:spPr>
          <a:xfrm>
            <a:off x="1150399" y="196394"/>
            <a:ext cx="1775965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20" b="1" dirty="0">
                <a:solidFill>
                  <a:schemeClr val="bg1"/>
                </a:solidFill>
                <a:latin typeface="Trebuchet MS"/>
                <a:cs typeface="Trebuchet MS"/>
              </a:rPr>
              <a:t>MAITRISE </a:t>
            </a:r>
          </a:p>
          <a:p>
            <a:r>
              <a:rPr lang="fr-FR" sz="1020" b="1" dirty="0">
                <a:solidFill>
                  <a:schemeClr val="bg1"/>
                </a:solidFill>
                <a:latin typeface="Trebuchet MS"/>
                <a:cs typeface="Trebuchet MS"/>
              </a:rPr>
              <a:t>DES CAPACITES 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5B4B102A-09ED-4DD6-98B7-97FC3D12FB76}"/>
              </a:ext>
            </a:extLst>
          </p:cNvPr>
          <p:cNvSpPr txBox="1"/>
          <p:nvPr/>
        </p:nvSpPr>
        <p:spPr>
          <a:xfrm>
            <a:off x="1172985" y="979559"/>
            <a:ext cx="1361599" cy="217880"/>
          </a:xfrm>
          <a:prstGeom prst="rect">
            <a:avLst/>
          </a:prstGeom>
          <a:solidFill>
            <a:srgbClr val="4F81BD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816" b="1" i="1" dirty="0">
                <a:solidFill>
                  <a:schemeClr val="bg1"/>
                </a:solidFill>
                <a:latin typeface="Trebuchet MS" panose="020B0703020202090204" pitchFamily="34" charset="0"/>
              </a:rPr>
              <a:t>Jour 1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72D577D5-59D9-435E-B313-16EC23ED8E2A}"/>
              </a:ext>
            </a:extLst>
          </p:cNvPr>
          <p:cNvSpPr txBox="1"/>
          <p:nvPr/>
        </p:nvSpPr>
        <p:spPr>
          <a:xfrm>
            <a:off x="2720687" y="979559"/>
            <a:ext cx="1361599" cy="217880"/>
          </a:xfrm>
          <a:prstGeom prst="rect">
            <a:avLst/>
          </a:prstGeom>
          <a:solidFill>
            <a:srgbClr val="4F81BD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816" b="1" i="1" dirty="0">
                <a:solidFill>
                  <a:schemeClr val="bg1"/>
                </a:solidFill>
                <a:latin typeface="Trebuchet MS" panose="020B0703020202090204" pitchFamily="34" charset="0"/>
              </a:rPr>
              <a:t>Jour 2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74E7D63E-240B-4800-A4B0-0ED32E063A93}"/>
              </a:ext>
            </a:extLst>
          </p:cNvPr>
          <p:cNvSpPr txBox="1"/>
          <p:nvPr/>
        </p:nvSpPr>
        <p:spPr>
          <a:xfrm>
            <a:off x="1172984" y="1256861"/>
            <a:ext cx="1605315" cy="1892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3451" algn="l"/>
              </a:tabLst>
            </a:pPr>
            <a:r>
              <a:rPr lang="fr-FR" sz="680" b="1" dirty="0">
                <a:solidFill>
                  <a:schemeClr val="bg1"/>
                </a:solidFill>
                <a:latin typeface="Trebuchet MS" panose="020B0703020202090204" pitchFamily="34" charset="0"/>
              </a:rPr>
              <a:t>• Contexte :</a:t>
            </a:r>
          </a:p>
          <a:p>
            <a:pPr>
              <a:tabLst>
                <a:tab pos="73451" algn="l"/>
              </a:tabLst>
            </a:pPr>
            <a:r>
              <a:rPr lang="fr-FR" sz="612" i="1" dirty="0">
                <a:solidFill>
                  <a:schemeClr val="bg1"/>
                </a:solidFill>
                <a:latin typeface="Trebuchet MS" panose="020B0703020202090204" pitchFamily="34" charset="0"/>
              </a:rPr>
              <a:t>	Typologies de production, charge, 	capacité et équilibrage</a:t>
            </a:r>
            <a:r>
              <a:rPr lang="fr-FR" sz="612" dirty="0">
                <a:solidFill>
                  <a:schemeClr val="bg1"/>
                </a:solidFill>
                <a:latin typeface="Trebuchet MS" panose="020B0703020202090204" pitchFamily="34" charset="0"/>
              </a:rPr>
              <a:t> </a:t>
            </a:r>
          </a:p>
          <a:p>
            <a:pPr>
              <a:tabLst>
                <a:tab pos="73451" algn="l"/>
              </a:tabLst>
            </a:pPr>
            <a:endParaRPr lang="fr-FR" sz="680" dirty="0">
              <a:solidFill>
                <a:schemeClr val="bg1"/>
              </a:solidFill>
              <a:latin typeface="Trebuchet MS" panose="020B0703020202090204" pitchFamily="34" charset="0"/>
            </a:endParaRPr>
          </a:p>
          <a:p>
            <a:pPr>
              <a:tabLst>
                <a:tab pos="73451" algn="l"/>
              </a:tabLst>
            </a:pPr>
            <a:r>
              <a:rPr lang="fr-FR" sz="680" b="1" dirty="0">
                <a:solidFill>
                  <a:schemeClr val="bg1"/>
                </a:solidFill>
                <a:latin typeface="Trebuchet MS" panose="020B0703020202090204" pitchFamily="34" charset="0"/>
              </a:rPr>
              <a:t>• Système de planification</a:t>
            </a:r>
            <a:endParaRPr lang="fr-FR" sz="680" dirty="0">
              <a:solidFill>
                <a:schemeClr val="bg1"/>
              </a:solidFill>
              <a:latin typeface="Trebuchet MS" panose="020B0703020202090204" pitchFamily="34" charset="0"/>
            </a:endParaRPr>
          </a:p>
          <a:p>
            <a:pPr>
              <a:tabLst>
                <a:tab pos="73451" algn="l"/>
              </a:tabLst>
            </a:pPr>
            <a:r>
              <a:rPr lang="fr-FR" sz="612" i="1" dirty="0">
                <a:solidFill>
                  <a:schemeClr val="bg1"/>
                </a:solidFill>
                <a:latin typeface="Trebuchet MS" panose="020B0703020202090204" pitchFamily="34" charset="0"/>
              </a:rPr>
              <a:t>	Anticipation / Flexibilité </a:t>
            </a:r>
            <a:br>
              <a:rPr lang="fr-FR" sz="612" i="1" dirty="0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fr-FR" sz="612" i="1" dirty="0">
                <a:solidFill>
                  <a:schemeClr val="bg1"/>
                </a:solidFill>
                <a:latin typeface="Trebuchet MS" panose="020B0703020202090204" pitchFamily="34" charset="0"/>
              </a:rPr>
              <a:t>	Système de planification MRPII </a:t>
            </a:r>
            <a:r>
              <a:rPr lang="fr-FR" sz="680" i="1" dirty="0">
                <a:solidFill>
                  <a:schemeClr val="bg1"/>
                </a:solidFill>
                <a:latin typeface="Trebuchet MS" panose="020B0703020202090204" pitchFamily="34" charset="0"/>
              </a:rPr>
              <a:t> </a:t>
            </a:r>
          </a:p>
          <a:p>
            <a:pPr>
              <a:tabLst>
                <a:tab pos="73451" algn="l"/>
              </a:tabLst>
            </a:pPr>
            <a:endParaRPr lang="fr-FR" sz="680" dirty="0">
              <a:solidFill>
                <a:schemeClr val="bg1"/>
              </a:solidFill>
              <a:latin typeface="Trebuchet MS" panose="020B0703020202090204" pitchFamily="34" charset="0"/>
            </a:endParaRPr>
          </a:p>
          <a:p>
            <a:pPr>
              <a:tabLst>
                <a:tab pos="73451" algn="l"/>
              </a:tabLst>
            </a:pPr>
            <a:r>
              <a:rPr lang="fr-FR" sz="680" b="1" dirty="0">
                <a:solidFill>
                  <a:schemeClr val="bg1"/>
                </a:solidFill>
                <a:latin typeface="Trebuchet MS" panose="020B0703020202090204" pitchFamily="34" charset="0"/>
              </a:rPr>
              <a:t>• Planification Directrice</a:t>
            </a:r>
            <a:endParaRPr lang="fr-FR" sz="680" dirty="0">
              <a:solidFill>
                <a:schemeClr val="bg1"/>
              </a:solidFill>
              <a:latin typeface="Trebuchet MS" panose="020B0703020202090204" pitchFamily="34" charset="0"/>
            </a:endParaRPr>
          </a:p>
          <a:p>
            <a:pPr>
              <a:tabLst>
                <a:tab pos="73451" algn="l"/>
              </a:tabLst>
            </a:pPr>
            <a:r>
              <a:rPr lang="fr-FR" sz="612" i="1" dirty="0">
                <a:solidFill>
                  <a:schemeClr val="bg1"/>
                </a:solidFill>
                <a:latin typeface="Trebuchet MS" panose="020B0703020202090204" pitchFamily="34" charset="0"/>
              </a:rPr>
              <a:t>	Gestion de la Demande </a:t>
            </a:r>
            <a:br>
              <a:rPr lang="fr-FR" sz="612" i="1" dirty="0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fr-FR" sz="612" i="1" dirty="0">
                <a:solidFill>
                  <a:schemeClr val="bg1"/>
                </a:solidFill>
                <a:latin typeface="Trebuchet MS" panose="020B0703020202090204" pitchFamily="34" charset="0"/>
              </a:rPr>
              <a:t>	Processus PIC et PDP </a:t>
            </a:r>
            <a:br>
              <a:rPr lang="fr-FR" sz="612" i="1" dirty="0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fr-FR" sz="612" i="1" dirty="0">
                <a:solidFill>
                  <a:schemeClr val="bg1"/>
                </a:solidFill>
                <a:latin typeface="Trebuchet MS" panose="020B0703020202090204" pitchFamily="34" charset="0"/>
              </a:rPr>
              <a:t>	Planification des Ressources </a:t>
            </a:r>
          </a:p>
          <a:p>
            <a:pPr>
              <a:tabLst>
                <a:tab pos="73451" algn="l"/>
              </a:tabLst>
            </a:pPr>
            <a:endParaRPr lang="fr-FR" sz="680" dirty="0">
              <a:solidFill>
                <a:schemeClr val="bg1"/>
              </a:solidFill>
              <a:latin typeface="Trebuchet MS" panose="020B0703020202090204" pitchFamily="34" charset="0"/>
            </a:endParaRPr>
          </a:p>
          <a:p>
            <a:pPr>
              <a:tabLst>
                <a:tab pos="73451" algn="l"/>
              </a:tabLst>
            </a:pPr>
            <a:r>
              <a:rPr lang="fr-FR" sz="680" b="1" dirty="0">
                <a:solidFill>
                  <a:schemeClr val="bg1"/>
                </a:solidFill>
                <a:latin typeface="Trebuchet MS" panose="020B0703020202090204" pitchFamily="34" charset="0"/>
              </a:rPr>
              <a:t>• Planification des besoins en 	capacité</a:t>
            </a:r>
            <a:endParaRPr lang="fr-FR" sz="680" dirty="0">
              <a:solidFill>
                <a:schemeClr val="bg1"/>
              </a:solidFill>
              <a:latin typeface="Trebuchet MS" panose="020B0703020202090204" pitchFamily="34" charset="0"/>
            </a:endParaRPr>
          </a:p>
          <a:p>
            <a:pPr>
              <a:tabLst>
                <a:tab pos="73451" algn="l"/>
              </a:tabLst>
            </a:pPr>
            <a:r>
              <a:rPr lang="fr-FR" sz="612" i="1" dirty="0">
                <a:solidFill>
                  <a:schemeClr val="bg1"/>
                </a:solidFill>
                <a:latin typeface="Trebuchet MS" panose="020B0703020202090204" pitchFamily="34" charset="0"/>
              </a:rPr>
              <a:t>	Calcul des Besoins Nets </a:t>
            </a:r>
          </a:p>
          <a:p>
            <a:pPr>
              <a:tabLst>
                <a:tab pos="73451" algn="l"/>
              </a:tabLst>
            </a:pPr>
            <a:r>
              <a:rPr lang="fr-FR" sz="612" i="1" dirty="0">
                <a:solidFill>
                  <a:schemeClr val="bg1"/>
                </a:solidFill>
                <a:latin typeface="Trebuchet MS" panose="020B0703020202090204" pitchFamily="34" charset="0"/>
              </a:rPr>
              <a:t>	Equilibrage charges/capacités </a:t>
            </a:r>
            <a:br>
              <a:rPr lang="fr-FR" sz="612" i="1" dirty="0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fr-FR" sz="612" i="1" dirty="0">
                <a:solidFill>
                  <a:schemeClr val="bg1"/>
                </a:solidFill>
                <a:latin typeface="Trebuchet MS" panose="020B0703020202090204" pitchFamily="34" charset="0"/>
              </a:rPr>
              <a:t>	à court terme</a:t>
            </a:r>
            <a:r>
              <a:rPr lang="fr-FR" sz="680" i="1" dirty="0">
                <a:solidFill>
                  <a:schemeClr val="bg1"/>
                </a:solidFill>
                <a:latin typeface="Trebuchet MS" panose="020B0703020202090204" pitchFamily="34" charset="0"/>
              </a:rPr>
              <a:t> 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B5A71E55-1B2F-42C7-9484-59244E5C1A6A}"/>
              </a:ext>
            </a:extLst>
          </p:cNvPr>
          <p:cNvSpPr txBox="1"/>
          <p:nvPr/>
        </p:nvSpPr>
        <p:spPr>
          <a:xfrm>
            <a:off x="2712888" y="1256861"/>
            <a:ext cx="1605315" cy="1494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3451" algn="l"/>
              </a:tabLst>
            </a:pPr>
            <a:r>
              <a:rPr lang="fr-FR" sz="680" b="1" dirty="0">
                <a:solidFill>
                  <a:schemeClr val="bg1"/>
                </a:solidFill>
                <a:latin typeface="Trebuchet MS" panose="020B0703020202090204" pitchFamily="34" charset="0"/>
              </a:rPr>
              <a:t>• Pilotage des opérations(PDP)</a:t>
            </a:r>
            <a:endParaRPr lang="fr-FR" sz="680" dirty="0">
              <a:solidFill>
                <a:schemeClr val="bg1"/>
              </a:solidFill>
              <a:latin typeface="Trebuchet MS" panose="020B0703020202090204" pitchFamily="34" charset="0"/>
            </a:endParaRPr>
          </a:p>
          <a:p>
            <a:pPr>
              <a:tabLst>
                <a:tab pos="73451" algn="l"/>
              </a:tabLst>
            </a:pPr>
            <a:r>
              <a:rPr lang="fr-FR" sz="612" i="1" dirty="0">
                <a:solidFill>
                  <a:schemeClr val="bg1"/>
                </a:solidFill>
                <a:latin typeface="Trebuchet MS" panose="020B0703020202090204" pitchFamily="34" charset="0"/>
              </a:rPr>
              <a:t>	Lancement, avancements </a:t>
            </a:r>
            <a:br>
              <a:rPr lang="fr-FR" sz="612" i="1" dirty="0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fr-FR" sz="612" i="1" dirty="0">
                <a:solidFill>
                  <a:schemeClr val="bg1"/>
                </a:solidFill>
                <a:latin typeface="Trebuchet MS" panose="020B0703020202090204" pitchFamily="34" charset="0"/>
              </a:rPr>
              <a:t>	Pilotage des flux de charge </a:t>
            </a:r>
            <a:br>
              <a:rPr lang="fr-FR" sz="612" i="1" dirty="0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fr-FR" sz="612" i="1" dirty="0">
                <a:solidFill>
                  <a:schemeClr val="bg1"/>
                </a:solidFill>
                <a:latin typeface="Trebuchet MS" panose="020B0703020202090204" pitchFamily="34" charset="0"/>
              </a:rPr>
              <a:t>	Règles de détermination des 	paramétrages  </a:t>
            </a:r>
          </a:p>
          <a:p>
            <a:pPr>
              <a:tabLst>
                <a:tab pos="73451" algn="l"/>
              </a:tabLst>
            </a:pPr>
            <a:r>
              <a:rPr lang="fr-FR" sz="680" dirty="0">
                <a:solidFill>
                  <a:schemeClr val="bg1"/>
                </a:solidFill>
                <a:latin typeface="Trebuchet MS" panose="020B0703020202090204" pitchFamily="34" charset="0"/>
              </a:rPr>
              <a:t/>
            </a:r>
            <a:br>
              <a:rPr lang="fr-FR" sz="680" dirty="0">
                <a:solidFill>
                  <a:schemeClr val="bg1"/>
                </a:solidFill>
                <a:latin typeface="Trebuchet MS" panose="020B0703020202090204" pitchFamily="34" charset="0"/>
              </a:rPr>
            </a:br>
            <a:endParaRPr lang="fr-FR" sz="680" dirty="0">
              <a:solidFill>
                <a:schemeClr val="bg1"/>
              </a:solidFill>
              <a:latin typeface="Trebuchet MS" panose="020B0703020202090204" pitchFamily="34" charset="0"/>
            </a:endParaRPr>
          </a:p>
          <a:p>
            <a:pPr>
              <a:tabLst>
                <a:tab pos="73451" algn="l"/>
              </a:tabLst>
            </a:pPr>
            <a:r>
              <a:rPr lang="fr-FR" sz="680" b="1" dirty="0">
                <a:solidFill>
                  <a:schemeClr val="bg1"/>
                </a:solidFill>
                <a:latin typeface="Trebuchet MS" panose="020B0703020202090204" pitchFamily="34" charset="0"/>
              </a:rPr>
              <a:t>• Lean </a:t>
            </a:r>
            <a:r>
              <a:rPr lang="fr-FR" sz="680" b="1" dirty="0" err="1">
                <a:solidFill>
                  <a:schemeClr val="bg1"/>
                </a:solidFill>
                <a:latin typeface="Trebuchet MS" panose="020B0703020202090204" pitchFamily="34" charset="0"/>
              </a:rPr>
              <a:t>manufacturing</a:t>
            </a:r>
            <a:r>
              <a:rPr lang="fr-FR" sz="680" b="1" dirty="0">
                <a:solidFill>
                  <a:schemeClr val="bg1"/>
                </a:solidFill>
                <a:latin typeface="Trebuchet MS" panose="020B0703020202090204" pitchFamily="34" charset="0"/>
              </a:rPr>
              <a:t> et </a:t>
            </a:r>
            <a:br>
              <a:rPr lang="fr-FR" sz="680" b="1" dirty="0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fr-FR" sz="680" b="1" dirty="0">
                <a:solidFill>
                  <a:schemeClr val="bg1"/>
                </a:solidFill>
                <a:latin typeface="Trebuchet MS" panose="020B0703020202090204" pitchFamily="34" charset="0"/>
              </a:rPr>
              <a:t>	gestion des capacités</a:t>
            </a:r>
            <a:endParaRPr lang="fr-FR" sz="680" dirty="0">
              <a:solidFill>
                <a:schemeClr val="bg1"/>
              </a:solidFill>
              <a:latin typeface="Trebuchet MS" panose="020B0703020202090204" pitchFamily="34" charset="0"/>
            </a:endParaRPr>
          </a:p>
          <a:p>
            <a:pPr>
              <a:tabLst>
                <a:tab pos="73451" algn="l"/>
              </a:tabLst>
            </a:pPr>
            <a:r>
              <a:rPr lang="fr-FR" sz="612" i="1" dirty="0">
                <a:solidFill>
                  <a:schemeClr val="bg1"/>
                </a:solidFill>
                <a:latin typeface="Trebuchet MS" panose="020B0703020202090204" pitchFamily="34" charset="0"/>
              </a:rPr>
              <a:t>	Concepts Lean  </a:t>
            </a:r>
            <a:br>
              <a:rPr lang="fr-FR" sz="612" i="1" dirty="0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fr-FR" sz="612" i="1" dirty="0">
                <a:solidFill>
                  <a:schemeClr val="bg1"/>
                </a:solidFill>
                <a:latin typeface="Trebuchet MS" panose="020B0703020202090204" pitchFamily="34" charset="0"/>
              </a:rPr>
              <a:t>	Conséquences pour MRPII  </a:t>
            </a:r>
          </a:p>
          <a:p>
            <a:pPr>
              <a:tabLst>
                <a:tab pos="73451" algn="l"/>
              </a:tabLst>
            </a:pPr>
            <a:r>
              <a:rPr lang="fr-FR" sz="680" dirty="0">
                <a:solidFill>
                  <a:schemeClr val="bg1"/>
                </a:solidFill>
                <a:latin typeface="Trebuchet MS" panose="020B0703020202090204" pitchFamily="34" charset="0"/>
              </a:rPr>
              <a:t/>
            </a:r>
            <a:br>
              <a:rPr lang="fr-FR" sz="680" dirty="0">
                <a:solidFill>
                  <a:schemeClr val="bg1"/>
                </a:solidFill>
                <a:latin typeface="Trebuchet MS" panose="020B0703020202090204" pitchFamily="34" charset="0"/>
              </a:rPr>
            </a:br>
            <a:endParaRPr lang="fr-FR" sz="680" dirty="0">
              <a:solidFill>
                <a:schemeClr val="bg1"/>
              </a:solidFill>
              <a:latin typeface="Trebuchet MS" panose="020B0703020202090204" pitchFamily="34" charset="0"/>
            </a:endParaRPr>
          </a:p>
          <a:p>
            <a:pPr>
              <a:tabLst>
                <a:tab pos="73451" algn="l"/>
              </a:tabLst>
            </a:pPr>
            <a:r>
              <a:rPr lang="fr-FR" sz="680" b="1" dirty="0">
                <a:solidFill>
                  <a:schemeClr val="bg1"/>
                </a:solidFill>
                <a:latin typeface="Trebuchet MS" panose="020B0703020202090204" pitchFamily="34" charset="0"/>
              </a:rPr>
              <a:t>• Quelques pratiques inadéquates</a:t>
            </a:r>
            <a:endParaRPr lang="fr-FR" sz="68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419D3719-CE97-4E71-866B-C7DFC9025485}"/>
              </a:ext>
            </a:extLst>
          </p:cNvPr>
          <p:cNvSpPr txBox="1"/>
          <p:nvPr/>
        </p:nvSpPr>
        <p:spPr>
          <a:xfrm>
            <a:off x="4645449" y="196394"/>
            <a:ext cx="1807056" cy="563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20" b="1" dirty="0">
                <a:solidFill>
                  <a:schemeClr val="bg1"/>
                </a:solidFill>
                <a:latin typeface="Trebuchet MS"/>
                <a:cs typeface="Trebuchet MS"/>
              </a:rPr>
              <a:t>DIAGNOSTIQUE DE LA MATURITE INDUSTRIELLE</a:t>
            </a:r>
          </a:p>
          <a:p>
            <a:r>
              <a:rPr lang="fr-FR" sz="1020" b="1" dirty="0">
                <a:solidFill>
                  <a:schemeClr val="bg1"/>
                </a:solidFill>
                <a:latin typeface="Trebuchet MS"/>
                <a:cs typeface="Trebuchet MS"/>
              </a:rPr>
              <a:t>BRIQUES DE MATURITE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2E05C8F0-5429-40E1-96FE-5B656A1EF3F7}"/>
              </a:ext>
            </a:extLst>
          </p:cNvPr>
          <p:cNvSpPr txBox="1"/>
          <p:nvPr/>
        </p:nvSpPr>
        <p:spPr>
          <a:xfrm>
            <a:off x="4811124" y="2077431"/>
            <a:ext cx="1385993" cy="343427"/>
          </a:xfrm>
          <a:prstGeom prst="rect">
            <a:avLst/>
          </a:prstGeom>
          <a:solidFill>
            <a:srgbClr val="4F81BD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816" b="1" i="1" dirty="0">
                <a:solidFill>
                  <a:schemeClr val="bg1"/>
                </a:solidFill>
                <a:latin typeface="Trebuchet MS" panose="020B0703020202090204" pitchFamily="34" charset="0"/>
              </a:rPr>
              <a:t>Jour 2 : Qualité et Approvisionnement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BA11FC70-0DC7-4377-8C42-301D3AA7F3D5}"/>
              </a:ext>
            </a:extLst>
          </p:cNvPr>
          <p:cNvSpPr txBox="1"/>
          <p:nvPr/>
        </p:nvSpPr>
        <p:spPr>
          <a:xfrm>
            <a:off x="4811123" y="2447459"/>
            <a:ext cx="1461059" cy="783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80" b="1" dirty="0">
                <a:solidFill>
                  <a:schemeClr val="bg1"/>
                </a:solidFill>
                <a:latin typeface="Trebuchet MS" panose="020B0703020202090204" pitchFamily="34" charset="0"/>
              </a:rPr>
              <a:t>Maîtrise de la qualité</a:t>
            </a:r>
          </a:p>
          <a:p>
            <a:pPr marL="73451"/>
            <a:r>
              <a:rPr lang="fr-FR" sz="612" i="1" dirty="0">
                <a:solidFill>
                  <a:schemeClr val="bg1"/>
                </a:solidFill>
                <a:latin typeface="Trebuchet MS" panose="020B0703020202090204" pitchFamily="34" charset="0"/>
              </a:rPr>
              <a:t>•Indicateurs</a:t>
            </a:r>
          </a:p>
          <a:p>
            <a:pPr marL="73451"/>
            <a:r>
              <a:rPr lang="fr-FR" sz="612" i="1" dirty="0">
                <a:solidFill>
                  <a:schemeClr val="bg1"/>
                </a:solidFill>
                <a:latin typeface="Trebuchet MS" panose="020B0703020202090204" pitchFamily="34" charset="0"/>
              </a:rPr>
              <a:t>• Gestion des non qualités</a:t>
            </a:r>
          </a:p>
          <a:p>
            <a:endParaRPr lang="fr-FR" sz="680" b="1" dirty="0">
              <a:solidFill>
                <a:schemeClr val="bg1"/>
              </a:solidFill>
              <a:latin typeface="Trebuchet MS" panose="020B0703020202090204" pitchFamily="34" charset="0"/>
            </a:endParaRPr>
          </a:p>
          <a:p>
            <a:r>
              <a:rPr lang="fr-FR" sz="680" b="1" dirty="0">
                <a:solidFill>
                  <a:schemeClr val="bg1"/>
                </a:solidFill>
                <a:latin typeface="Trebuchet MS" panose="020B0703020202090204" pitchFamily="34" charset="0"/>
              </a:rPr>
              <a:t>Amélioration</a:t>
            </a:r>
          </a:p>
          <a:p>
            <a:pPr marL="73451"/>
            <a:r>
              <a:rPr lang="fr-FR" sz="612" b="1" i="1" dirty="0">
                <a:solidFill>
                  <a:schemeClr val="bg1"/>
                </a:solidFill>
                <a:latin typeface="Trebuchet MS" panose="020B0703020202090204" pitchFamily="34" charset="0"/>
              </a:rPr>
              <a:t>• Outils de la qualité</a:t>
            </a:r>
          </a:p>
          <a:p>
            <a:pPr marL="73451"/>
            <a:r>
              <a:rPr lang="fr-FR" sz="612" b="1" i="1" dirty="0">
                <a:solidFill>
                  <a:schemeClr val="bg1"/>
                </a:solidFill>
                <a:latin typeface="Trebuchet MS" panose="020B0703020202090204" pitchFamily="34" charset="0"/>
              </a:rPr>
              <a:t>• Méthodes</a:t>
            </a:r>
            <a:endParaRPr lang="fr-FR" sz="68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03C33B5F-012E-4830-9B0B-D3E4D02B1D79}"/>
              </a:ext>
            </a:extLst>
          </p:cNvPr>
          <p:cNvSpPr txBox="1"/>
          <p:nvPr/>
        </p:nvSpPr>
        <p:spPr>
          <a:xfrm>
            <a:off x="4749536" y="974619"/>
            <a:ext cx="1361599" cy="217880"/>
          </a:xfrm>
          <a:prstGeom prst="rect">
            <a:avLst/>
          </a:prstGeom>
          <a:solidFill>
            <a:srgbClr val="4F81BD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816" b="1" i="1" dirty="0">
                <a:solidFill>
                  <a:schemeClr val="bg1"/>
                </a:solidFill>
                <a:latin typeface="Trebuchet MS" panose="020B0703020202090204" pitchFamily="34" charset="0"/>
              </a:rPr>
              <a:t>Jour 1 : Flux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xmlns="" id="{4968CEAC-D115-4634-95D4-A6CDBB0469AD}"/>
              </a:ext>
            </a:extLst>
          </p:cNvPr>
          <p:cNvSpPr txBox="1"/>
          <p:nvPr/>
        </p:nvSpPr>
        <p:spPr>
          <a:xfrm>
            <a:off x="4786381" y="1212430"/>
            <a:ext cx="1431335" cy="866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80" dirty="0">
                <a:solidFill>
                  <a:schemeClr val="bg1"/>
                </a:solidFill>
                <a:latin typeface="Trebuchet MS" panose="020B0703020202090204" pitchFamily="34" charset="0"/>
              </a:rPr>
              <a:t>Gestion des flux </a:t>
            </a:r>
          </a:p>
          <a:p>
            <a:pPr marL="73451"/>
            <a:r>
              <a:rPr lang="fr-FR" sz="612" i="1" dirty="0">
                <a:solidFill>
                  <a:schemeClr val="bg1"/>
                </a:solidFill>
                <a:latin typeface="Trebuchet MS" panose="020B0703020202090204" pitchFamily="34" charset="0"/>
              </a:rPr>
              <a:t>• Mesures des performances</a:t>
            </a:r>
          </a:p>
          <a:p>
            <a:pPr marL="73451"/>
            <a:r>
              <a:rPr lang="fr-FR" sz="612" i="1" dirty="0">
                <a:solidFill>
                  <a:schemeClr val="bg1"/>
                </a:solidFill>
                <a:latin typeface="Trebuchet MS" panose="020B0703020202090204" pitchFamily="34" charset="0"/>
              </a:rPr>
              <a:t>• Management visuel</a:t>
            </a:r>
          </a:p>
          <a:p>
            <a:r>
              <a:rPr lang="fr-FR" sz="680" dirty="0">
                <a:solidFill>
                  <a:schemeClr val="bg1"/>
                </a:solidFill>
                <a:latin typeface="Trebuchet MS" panose="020B0703020202090204" pitchFamily="34" charset="0"/>
              </a:rPr>
              <a:t>Maîtrise des flux </a:t>
            </a:r>
          </a:p>
          <a:p>
            <a:pPr marL="73451"/>
            <a:r>
              <a:rPr lang="fr-FR" sz="612" i="1" dirty="0">
                <a:solidFill>
                  <a:schemeClr val="bg1"/>
                </a:solidFill>
                <a:latin typeface="Trebuchet MS" panose="020B0703020202090204" pitchFamily="34" charset="0"/>
              </a:rPr>
              <a:t>• Chaîne de valeur </a:t>
            </a:r>
          </a:p>
          <a:p>
            <a:pPr marL="73451"/>
            <a:r>
              <a:rPr lang="fr-FR" sz="612" i="1" dirty="0">
                <a:solidFill>
                  <a:schemeClr val="bg1"/>
                </a:solidFill>
                <a:latin typeface="Trebuchet MS" panose="020B0703020202090204" pitchFamily="34" charset="0"/>
              </a:rPr>
              <a:t>• Principes Lean </a:t>
            </a:r>
          </a:p>
          <a:p>
            <a:pPr marL="73451"/>
            <a:r>
              <a:rPr lang="fr-FR" sz="612" i="1" dirty="0">
                <a:solidFill>
                  <a:schemeClr val="bg1"/>
                </a:solidFill>
                <a:latin typeface="Trebuchet MS" panose="020B0703020202090204" pitchFamily="34" charset="0"/>
              </a:rPr>
              <a:t>• Systèmes à flux tirés </a:t>
            </a:r>
          </a:p>
          <a:p>
            <a:pPr marL="73451"/>
            <a:r>
              <a:rPr lang="fr-FR" sz="612" i="1" dirty="0">
                <a:solidFill>
                  <a:schemeClr val="bg1"/>
                </a:solidFill>
                <a:latin typeface="Trebuchet MS" panose="020B0703020202090204" pitchFamily="34" charset="0"/>
              </a:rPr>
              <a:t>• Réduction taille de lots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5673B9BD-F320-47AD-9EEE-CECB95463A5E}"/>
              </a:ext>
            </a:extLst>
          </p:cNvPr>
          <p:cNvSpPr txBox="1"/>
          <p:nvPr/>
        </p:nvSpPr>
        <p:spPr>
          <a:xfrm>
            <a:off x="6373912" y="1691697"/>
            <a:ext cx="1361599" cy="217880"/>
          </a:xfrm>
          <a:prstGeom prst="rect">
            <a:avLst/>
          </a:prstGeom>
          <a:solidFill>
            <a:srgbClr val="4F81BD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816" b="1" i="1" dirty="0">
                <a:solidFill>
                  <a:schemeClr val="bg1"/>
                </a:solidFill>
                <a:latin typeface="Trebuchet MS" panose="020B0703020202090204" pitchFamily="34" charset="0"/>
              </a:rPr>
              <a:t>Jour 3 : Projet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xmlns="" id="{0CC5F09D-C37A-4CFF-842E-1EB42CE2B6CF}"/>
              </a:ext>
            </a:extLst>
          </p:cNvPr>
          <p:cNvSpPr txBox="1"/>
          <p:nvPr/>
        </p:nvSpPr>
        <p:spPr>
          <a:xfrm>
            <a:off x="6361098" y="1941749"/>
            <a:ext cx="1461059" cy="30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80" b="1" dirty="0">
                <a:solidFill>
                  <a:schemeClr val="bg1"/>
                </a:solidFill>
                <a:latin typeface="Trebuchet MS" panose="020B0703020202090204" pitchFamily="34" charset="0"/>
              </a:rPr>
              <a:t>Revue de projets personnels Conclusion 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0C4DBD09-0633-4FA5-AE43-B3DBBC66F5EE}"/>
              </a:ext>
            </a:extLst>
          </p:cNvPr>
          <p:cNvSpPr txBox="1"/>
          <p:nvPr/>
        </p:nvSpPr>
        <p:spPr>
          <a:xfrm>
            <a:off x="6363466" y="972421"/>
            <a:ext cx="146105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80" b="1" dirty="0">
                <a:solidFill>
                  <a:schemeClr val="bg1"/>
                </a:solidFill>
                <a:latin typeface="Trebuchet MS" panose="020B0703020202090204" pitchFamily="34" charset="0"/>
              </a:rPr>
              <a:t>Briques de maturité Qualité</a:t>
            </a:r>
          </a:p>
          <a:p>
            <a:r>
              <a:rPr lang="fr-FR" sz="680" b="1" dirty="0">
                <a:solidFill>
                  <a:schemeClr val="bg1"/>
                </a:solidFill>
                <a:latin typeface="Trebuchet MS" panose="020B0703020202090204" pitchFamily="34" charset="0"/>
              </a:rPr>
              <a:t>Gestion opérationnelle des fournisseurs</a:t>
            </a:r>
          </a:p>
          <a:p>
            <a:r>
              <a:rPr lang="fr-FR" sz="680" b="1" dirty="0">
                <a:solidFill>
                  <a:schemeClr val="bg1"/>
                </a:solidFill>
                <a:latin typeface="Trebuchet MS" panose="020B0703020202090204" pitchFamily="34" charset="0"/>
              </a:rPr>
              <a:t>Briques de maturité Approvisionnement</a:t>
            </a:r>
            <a:endParaRPr lang="fr-FR" sz="68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66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477163" y="2448700"/>
            <a:ext cx="7971378" cy="631601"/>
          </a:xfrm>
        </p:spPr>
        <p:txBody>
          <a:bodyPr/>
          <a:lstStyle/>
          <a:p>
            <a:r>
              <a:rPr lang="fr-FR" sz="3900" dirty="0">
                <a:solidFill>
                  <a:srgbClr val="07279E"/>
                </a:solidFill>
                <a:latin typeface="Brush Script MT Italic"/>
                <a:cs typeface="Brush Script MT Italic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94752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oneTexte 28"/>
          <p:cNvSpPr txBox="1"/>
          <p:nvPr/>
        </p:nvSpPr>
        <p:spPr>
          <a:xfrm>
            <a:off x="339779" y="21022"/>
            <a:ext cx="7688739" cy="549333"/>
          </a:xfrm>
          <a:prstGeom prst="rect">
            <a:avLst/>
          </a:prstGeom>
          <a:noFill/>
        </p:spPr>
        <p:txBody>
          <a:bodyPr wrap="square" lIns="71579" tIns="35790" rIns="71579" bIns="35790" rtlCol="0">
            <a:spAutoFit/>
          </a:bodyPr>
          <a:lstStyle/>
          <a:p>
            <a:r>
              <a:rPr lang="fr-FR" sz="3100" dirty="0">
                <a:solidFill>
                  <a:srgbClr val="FFFFFF"/>
                </a:solidFill>
                <a:latin typeface="Helvetica"/>
                <a:cs typeface="Helvetica"/>
              </a:rPr>
              <a:t>INTRODUCTION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xmlns="" id="{EC72D0C9-BC08-4B81-9A42-BB49328BD34A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339779" y="700573"/>
            <a:ext cx="8229600" cy="821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buNone/>
            </a:pPr>
            <a:r>
              <a:rPr lang="fr-FR" altLang="fr-FR" sz="2400" b="1" dirty="0"/>
              <a:t>Pourquoi former/nommer un Chef de Projet en Excellence Opérationnelle? </a:t>
            </a:r>
            <a:endParaRPr lang="en-GB" altLang="fr-FR" sz="2400" b="1" i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8EE13D7-3D0C-4823-86BC-92762E8C76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6654" y="1703258"/>
            <a:ext cx="6769100" cy="4031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buClr>
                <a:srgbClr val="336699"/>
              </a:buClr>
              <a:buSzPct val="90000"/>
              <a:buFont typeface="Wingdings" charset="0"/>
              <a:buChar char="r"/>
            </a:pPr>
            <a:endParaRPr lang="fr-FR" sz="2000" b="1" dirty="0"/>
          </a:p>
          <a:p>
            <a:pPr marL="342900" indent="-342900">
              <a:buClr>
                <a:srgbClr val="336699"/>
              </a:buClr>
              <a:buSzPct val="90000"/>
              <a:buFont typeface="Wingdings" charset="0"/>
              <a:buChar char="r"/>
            </a:pPr>
            <a:r>
              <a:rPr lang="fr-FR" altLang="fr-FR" sz="2000" b="1" dirty="0"/>
              <a:t>Répondre au besoin des PME d’avoir une dynamique continue d’amélioration de la performance</a:t>
            </a:r>
          </a:p>
          <a:p>
            <a:pPr>
              <a:buClr>
                <a:srgbClr val="336699"/>
              </a:buClr>
              <a:buSzPct val="90000"/>
            </a:pPr>
            <a:endParaRPr lang="fr-FR" sz="2000" b="1" dirty="0"/>
          </a:p>
          <a:p>
            <a:pPr marL="342900" indent="-342900">
              <a:buClr>
                <a:srgbClr val="336699"/>
              </a:buClr>
              <a:buSzPct val="90000"/>
              <a:buFont typeface="Wingdings" charset="0"/>
              <a:buChar char="r"/>
            </a:pPr>
            <a:r>
              <a:rPr lang="fr-FR" sz="2000" b="1" dirty="0"/>
              <a:t>Former un/une porteur(se) de la démarche</a:t>
            </a:r>
          </a:p>
          <a:p>
            <a:pPr marL="342900" indent="-342900">
              <a:buClr>
                <a:srgbClr val="336699"/>
              </a:buClr>
              <a:buSzPct val="90000"/>
              <a:buFont typeface="Wingdings" charset="0"/>
              <a:buChar char="r"/>
            </a:pPr>
            <a:endParaRPr lang="fr-FR" sz="2000" b="1" dirty="0"/>
          </a:p>
          <a:p>
            <a:pPr marL="342900" indent="-342900">
              <a:buClr>
                <a:srgbClr val="336699"/>
              </a:buClr>
              <a:buSzPct val="90000"/>
              <a:buFont typeface="Wingdings" charset="0"/>
              <a:buChar char="r"/>
            </a:pPr>
            <a:r>
              <a:rPr lang="fr-FR" sz="2000" b="1" dirty="0"/>
              <a:t>Une clé de succès de la compétitivité</a:t>
            </a:r>
          </a:p>
          <a:p>
            <a:pPr>
              <a:buClr>
                <a:srgbClr val="336699"/>
              </a:buClr>
              <a:buSzPct val="90000"/>
            </a:pPr>
            <a:endParaRPr lang="fr-FR" sz="2000" dirty="0"/>
          </a:p>
        </p:txBody>
      </p:sp>
      <p:pic>
        <p:nvPicPr>
          <p:cNvPr id="5" name="Picture 4" descr="j0293844">
            <a:extLst>
              <a:ext uri="{FF2B5EF4-FFF2-40B4-BE49-F238E27FC236}">
                <a16:creationId xmlns:a16="http://schemas.microsoft.com/office/drawing/2014/main" xmlns="" id="{00B86B5E-F9CB-44FE-9576-E0AC40E86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430" y="1951319"/>
            <a:ext cx="1614938" cy="169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val="955515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oneTexte 28"/>
          <p:cNvSpPr txBox="1"/>
          <p:nvPr/>
        </p:nvSpPr>
        <p:spPr>
          <a:xfrm>
            <a:off x="339779" y="21022"/>
            <a:ext cx="7688739" cy="549333"/>
          </a:xfrm>
          <a:prstGeom prst="rect">
            <a:avLst/>
          </a:prstGeom>
          <a:noFill/>
        </p:spPr>
        <p:txBody>
          <a:bodyPr wrap="square" lIns="71579" tIns="35790" rIns="71579" bIns="35790" rtlCol="0">
            <a:spAutoFit/>
          </a:bodyPr>
          <a:lstStyle/>
          <a:p>
            <a:r>
              <a:rPr lang="fr-FR" sz="3100" dirty="0">
                <a:solidFill>
                  <a:srgbClr val="FFFFFF"/>
                </a:solidFill>
                <a:latin typeface="Helvetica"/>
                <a:cs typeface="Helvetica"/>
              </a:rPr>
              <a:t>SOMMAIRE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F8166E33-B1C9-4920-B3E5-94FC16A7D70F}"/>
              </a:ext>
            </a:extLst>
          </p:cNvPr>
          <p:cNvSpPr txBox="1"/>
          <p:nvPr/>
        </p:nvSpPr>
        <p:spPr>
          <a:xfrm>
            <a:off x="236835" y="1286783"/>
            <a:ext cx="8131913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300" b="1" dirty="0">
                <a:solidFill>
                  <a:srgbClr val="11316B"/>
                </a:solidFill>
                <a:latin typeface="Helvetica"/>
                <a:cs typeface="Helvetica"/>
              </a:rPr>
              <a:t>1 – Public</a:t>
            </a:r>
          </a:p>
          <a:p>
            <a:r>
              <a:rPr lang="fr-FR" sz="2300" b="1" dirty="0">
                <a:solidFill>
                  <a:srgbClr val="11316B"/>
                </a:solidFill>
                <a:latin typeface="Helvetica"/>
                <a:cs typeface="Helvetica"/>
              </a:rPr>
              <a:t>2 – Programme</a:t>
            </a:r>
          </a:p>
          <a:p>
            <a:r>
              <a:rPr lang="fr-FR" sz="2300" b="1" dirty="0">
                <a:solidFill>
                  <a:srgbClr val="11316B"/>
                </a:solidFill>
                <a:latin typeface="Helvetica"/>
                <a:cs typeface="Helvetica"/>
              </a:rPr>
              <a:t>3 – Certification CQPM et Qualification SPACE</a:t>
            </a:r>
          </a:p>
          <a:p>
            <a:r>
              <a:rPr lang="fr-FR" sz="2300" b="1" dirty="0">
                <a:solidFill>
                  <a:srgbClr val="11316B"/>
                </a:solidFill>
                <a:latin typeface="Helvetica"/>
                <a:cs typeface="Helvetica"/>
              </a:rPr>
              <a:t>4 – Soutenances</a:t>
            </a:r>
          </a:p>
          <a:p>
            <a:r>
              <a:rPr lang="fr-FR" sz="2300" b="1" dirty="0">
                <a:solidFill>
                  <a:srgbClr val="11316B"/>
                </a:solidFill>
                <a:latin typeface="Helvetica"/>
                <a:cs typeface="Helvetica"/>
              </a:rPr>
              <a:t>5 – Les + de SPACE</a:t>
            </a:r>
          </a:p>
          <a:p>
            <a:r>
              <a:rPr lang="fr-FR" sz="2300" b="1" dirty="0">
                <a:solidFill>
                  <a:srgbClr val="11316B"/>
                </a:solidFill>
                <a:latin typeface="Helvetica"/>
                <a:cs typeface="Helvetica"/>
              </a:rPr>
              <a:t>6 – Financements</a:t>
            </a:r>
          </a:p>
          <a:p>
            <a:r>
              <a:rPr lang="fr-FR" sz="2300" b="1" dirty="0">
                <a:solidFill>
                  <a:srgbClr val="11316B"/>
                </a:solidFill>
                <a:latin typeface="Helvetica"/>
                <a:cs typeface="Helvetica"/>
              </a:rPr>
              <a:t>7 - Contacts</a:t>
            </a:r>
          </a:p>
        </p:txBody>
      </p:sp>
    </p:spTree>
    <p:extLst>
      <p:ext uri="{BB962C8B-B14F-4D97-AF65-F5344CB8AC3E}">
        <p14:creationId xmlns:p14="http://schemas.microsoft.com/office/powerpoint/2010/main" val="2828538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10180" y="90619"/>
            <a:ext cx="6889132" cy="426222"/>
          </a:xfrm>
          <a:prstGeom prst="rect">
            <a:avLst/>
          </a:prstGeom>
          <a:noFill/>
        </p:spPr>
        <p:txBody>
          <a:bodyPr wrap="square" lIns="71579" tIns="35790" rIns="71579" bIns="35790" rtlCol="0">
            <a:spAutoFit/>
          </a:bodyPr>
          <a:lstStyle/>
          <a:p>
            <a:r>
              <a:rPr lang="fr-FR" sz="2300" b="1" dirty="0">
                <a:solidFill>
                  <a:srgbClr val="0F2C62"/>
                </a:solidFill>
                <a:latin typeface="Helvetica"/>
                <a:cs typeface="Helvetica"/>
              </a:rPr>
              <a:t>1. Public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333D4208-7A72-47DD-AB82-49AEB687AF64}"/>
              </a:ext>
            </a:extLst>
          </p:cNvPr>
          <p:cNvSpPr txBox="1"/>
          <p:nvPr/>
        </p:nvSpPr>
        <p:spPr>
          <a:xfrm>
            <a:off x="192220" y="807874"/>
            <a:ext cx="60794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>
                <a:solidFill>
                  <a:srgbClr val="103067"/>
                </a:solidFill>
                <a:latin typeface="Helvetica"/>
                <a:cs typeface="Helvetica"/>
              </a:rPr>
              <a:t>A qui s’adresse la formation?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1BAD4E60-4C0D-479D-8676-E7983BF11789}"/>
              </a:ext>
            </a:extLst>
          </p:cNvPr>
          <p:cNvSpPr txBox="1"/>
          <p:nvPr/>
        </p:nvSpPr>
        <p:spPr>
          <a:xfrm>
            <a:off x="785309" y="2275476"/>
            <a:ext cx="789790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103067"/>
                </a:solidFill>
                <a:latin typeface="Helvetica"/>
                <a:cs typeface="Helvetica"/>
              </a:rPr>
              <a:t>Toute personne en charge ou pressentie au poste de chef de projet amélioration continue ou animateur de la performance industrielle issue des services :</a:t>
            </a:r>
          </a:p>
          <a:p>
            <a:pPr marL="751081" lvl="1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103067"/>
                </a:solidFill>
                <a:latin typeface="Helvetica"/>
                <a:cs typeface="Helvetica"/>
              </a:rPr>
              <a:t>Production</a:t>
            </a:r>
          </a:p>
          <a:p>
            <a:pPr marL="751081" lvl="1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103067"/>
                </a:solidFill>
                <a:latin typeface="Helvetica"/>
                <a:cs typeface="Helvetica"/>
              </a:rPr>
              <a:t>Qualité</a:t>
            </a:r>
          </a:p>
          <a:p>
            <a:pPr marL="751081" lvl="1" indent="-342900">
              <a:buFont typeface="Arial" panose="020B0604020202020204" pitchFamily="34" charset="0"/>
              <a:buChar char="•"/>
            </a:pPr>
            <a:r>
              <a:rPr lang="fr-FR" sz="2000" dirty="0" err="1">
                <a:solidFill>
                  <a:srgbClr val="103067"/>
                </a:solidFill>
                <a:latin typeface="Helvetica"/>
                <a:cs typeface="Helvetica"/>
              </a:rPr>
              <a:t>Supply</a:t>
            </a:r>
            <a:r>
              <a:rPr lang="fr-FR" sz="2000" dirty="0">
                <a:solidFill>
                  <a:srgbClr val="103067"/>
                </a:solidFill>
                <a:latin typeface="Helvetica"/>
                <a:cs typeface="Helvetica"/>
              </a:rPr>
              <a:t> Chain</a:t>
            </a:r>
          </a:p>
          <a:p>
            <a:pPr marL="751081" lvl="1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103067"/>
                </a:solidFill>
                <a:latin typeface="Helvetica"/>
                <a:cs typeface="Helvetica"/>
              </a:rPr>
              <a:t>Méthodes Industrielles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xmlns="" id="{377C44E6-43AE-40FF-9519-742B7B84E3A7}"/>
              </a:ext>
            </a:extLst>
          </p:cNvPr>
          <p:cNvSpPr txBox="1"/>
          <p:nvPr/>
        </p:nvSpPr>
        <p:spPr>
          <a:xfrm>
            <a:off x="785309" y="1430445"/>
            <a:ext cx="7897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103067"/>
                </a:solidFill>
                <a:latin typeface="Helvetica"/>
                <a:cs typeface="Helvetica"/>
              </a:rPr>
              <a:t>Personnel des entreprises de l’aéronautique et du spatial (TPE, PME, ETI, Groupe).</a:t>
            </a:r>
          </a:p>
        </p:txBody>
      </p:sp>
    </p:spTree>
    <p:extLst>
      <p:ext uri="{BB962C8B-B14F-4D97-AF65-F5344CB8AC3E}">
        <p14:creationId xmlns:p14="http://schemas.microsoft.com/office/powerpoint/2010/main" val="1002768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10180" y="90619"/>
            <a:ext cx="6889132" cy="426222"/>
          </a:xfrm>
          <a:prstGeom prst="rect">
            <a:avLst/>
          </a:prstGeom>
          <a:noFill/>
        </p:spPr>
        <p:txBody>
          <a:bodyPr wrap="square" lIns="71579" tIns="35790" rIns="71579" bIns="35790" rtlCol="0">
            <a:spAutoFit/>
          </a:bodyPr>
          <a:lstStyle/>
          <a:p>
            <a:r>
              <a:rPr lang="fr-FR" sz="2300" b="1" dirty="0">
                <a:solidFill>
                  <a:srgbClr val="0F2C62"/>
                </a:solidFill>
                <a:latin typeface="Helvetica"/>
                <a:cs typeface="Helvetica"/>
              </a:rPr>
              <a:t>2. Programme</a:t>
            </a: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xmlns="" id="{62FCC6F5-3985-4A82-851E-4B061C722A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560528"/>
              </p:ext>
            </p:extLst>
          </p:nvPr>
        </p:nvGraphicFramePr>
        <p:xfrm>
          <a:off x="1272209" y="1528324"/>
          <a:ext cx="6370433" cy="3093284"/>
        </p:xfrm>
        <a:graphic>
          <a:graphicData uri="http://schemas.openxmlformats.org/drawingml/2006/table">
            <a:tbl>
              <a:tblPr firstRow="1" firstCol="1" bandRow="1"/>
              <a:tblGrid>
                <a:gridCol w="5605669">
                  <a:extLst>
                    <a:ext uri="{9D8B030D-6E8A-4147-A177-3AD203B41FA5}">
                      <a16:colId xmlns:a16="http://schemas.microsoft.com/office/drawing/2014/main" xmlns="" val="3298225319"/>
                    </a:ext>
                  </a:extLst>
                </a:gridCol>
                <a:gridCol w="764764">
                  <a:extLst>
                    <a:ext uri="{9D8B030D-6E8A-4147-A177-3AD203B41FA5}">
                      <a16:colId xmlns:a16="http://schemas.microsoft.com/office/drawing/2014/main" xmlns="" val="2918980054"/>
                    </a:ext>
                  </a:extLst>
                </a:gridCol>
              </a:tblGrid>
              <a:tr h="614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kern="1200" dirty="0">
                          <a:solidFill>
                            <a:srgbClr val="0F2D63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Modules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kern="1200" dirty="0">
                          <a:solidFill>
                            <a:srgbClr val="0F2D63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Durée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561947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i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Méthodologie projet d’excellence opérationnelle Aéronautique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i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j</a:t>
                      </a:r>
                      <a:endParaRPr lang="fr-FR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252559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i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Conduire le changement dans un contexte de projet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6E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i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js</a:t>
                      </a:r>
                      <a:endParaRPr lang="fr-FR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6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219645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i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Pilotage les flux avec </a:t>
                      </a:r>
                      <a:r>
                        <a:rPr lang="fr-FR" sz="1100" b="0" i="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Gemba</a:t>
                      </a:r>
                      <a:r>
                        <a:rPr lang="fr-FR" sz="1100" b="0" i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100" b="0" i="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walk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6E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i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js</a:t>
                      </a:r>
                      <a:endParaRPr lang="fr-FR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6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406715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i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Management visuel de la performance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6E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i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js</a:t>
                      </a:r>
                      <a:endParaRPr lang="fr-FR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6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682492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i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VSM (Value Stream Mapping)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6E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i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js</a:t>
                      </a:r>
                      <a:endParaRPr lang="fr-FR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6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71882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i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Suivi du projet individuel en entreprise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i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0,5 j</a:t>
                      </a:r>
                      <a:endParaRPr lang="fr-FR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832731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i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Méthodes de résolution de problèmes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6E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i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js</a:t>
                      </a:r>
                      <a:endParaRPr lang="fr-FR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6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941029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i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Gestion des risques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6E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i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js</a:t>
                      </a:r>
                      <a:endParaRPr lang="fr-FR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6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03581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i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Réduction taille de lots_ SMED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6E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i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js</a:t>
                      </a:r>
                      <a:endParaRPr lang="fr-FR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6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991279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i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TPM/TRS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6E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i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j</a:t>
                      </a:r>
                      <a:endParaRPr lang="fr-FR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6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675736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i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Maîtrise des capacités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6E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i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js</a:t>
                      </a:r>
                      <a:endParaRPr lang="fr-FR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6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633279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i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Suivi de rédaction mémoire CQPM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i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j</a:t>
                      </a:r>
                      <a:endParaRPr lang="fr-FR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113367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i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Diagnostic de la maturité industrielle (partie 1) _Briques de maturité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6E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i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js</a:t>
                      </a:r>
                      <a:endParaRPr lang="fr-FR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6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52354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i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Diagnostic de la maturité industrielle (partie 2) _Présentation et restitution plan d’action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6E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i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j</a:t>
                      </a:r>
                      <a:endParaRPr lang="fr-FR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6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580365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i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Présentation de la méthodologie soutenance 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i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j</a:t>
                      </a:r>
                      <a:endParaRPr lang="fr-FR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314894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i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Préparation de la soutenance CQPM 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i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j</a:t>
                      </a:r>
                      <a:endParaRPr lang="fr-FR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603878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i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Préparation à la soutenance SPACE - plan de progrès 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i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0,5 j</a:t>
                      </a:r>
                      <a:endParaRPr lang="fr-FR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2187409"/>
                  </a:ext>
                </a:extLst>
              </a:tr>
            </a:tbl>
          </a:graphicData>
        </a:graphic>
      </p:graphicFrame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xmlns="" id="{81D51F2A-5C97-4BAF-9D3A-9DD2692CB5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317581"/>
              </p:ext>
            </p:extLst>
          </p:nvPr>
        </p:nvGraphicFramePr>
        <p:xfrm>
          <a:off x="131515" y="681230"/>
          <a:ext cx="6370433" cy="339472"/>
        </p:xfrm>
        <a:graphic>
          <a:graphicData uri="http://schemas.openxmlformats.org/drawingml/2006/table">
            <a:tbl>
              <a:tblPr firstRow="1" firstCol="1" bandRow="1"/>
              <a:tblGrid>
                <a:gridCol w="6370433">
                  <a:extLst>
                    <a:ext uri="{9D8B030D-6E8A-4147-A177-3AD203B41FA5}">
                      <a16:colId xmlns:a16="http://schemas.microsoft.com/office/drawing/2014/main" xmlns="" val="22158781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i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Sessions de suivi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957507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i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Sessions de formations – Programmes disponibles dans ce document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6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71578773"/>
                  </a:ext>
                </a:extLst>
              </a:tr>
            </a:tbl>
          </a:graphicData>
        </a:graphic>
      </p:graphicFrame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FA4DACD7-5EA3-4279-8A24-4FBD962E714C}"/>
              </a:ext>
            </a:extLst>
          </p:cNvPr>
          <p:cNvGrpSpPr/>
          <p:nvPr/>
        </p:nvGrpSpPr>
        <p:grpSpPr>
          <a:xfrm>
            <a:off x="7930339" y="2841392"/>
            <a:ext cx="955367" cy="813889"/>
            <a:chOff x="3625351" y="3796013"/>
            <a:chExt cx="955367" cy="813889"/>
          </a:xfrm>
        </p:grpSpPr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xmlns="" id="{87E20B4B-E8B9-4DEC-8E0A-C7F744A7A093}"/>
                </a:ext>
              </a:extLst>
            </p:cNvPr>
            <p:cNvSpPr/>
            <p:nvPr/>
          </p:nvSpPr>
          <p:spPr>
            <a:xfrm>
              <a:off x="3683899" y="3796013"/>
              <a:ext cx="846916" cy="813889"/>
            </a:xfrm>
            <a:prstGeom prst="ellipse">
              <a:avLst/>
            </a:prstGeom>
            <a:solidFill>
              <a:srgbClr val="E7033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xmlns="" id="{BD4F5A65-61D7-4CBE-BF51-45BE02A95786}"/>
                </a:ext>
              </a:extLst>
            </p:cNvPr>
            <p:cNvSpPr txBox="1"/>
            <p:nvPr/>
          </p:nvSpPr>
          <p:spPr>
            <a:xfrm rot="586919">
              <a:off x="3625351" y="4220209"/>
              <a:ext cx="928561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300" b="1" dirty="0">
                  <a:solidFill>
                    <a:schemeClr val="bg1"/>
                  </a:solidFill>
                  <a:latin typeface="Dubai" panose="020B0503030403030204" pitchFamily="34" charset="-78"/>
                  <a:cs typeface="Dubai" panose="020B0503030403030204" pitchFamily="34" charset="-78"/>
                </a:rPr>
                <a:t>JOURS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xmlns="" id="{C329FA09-99D3-4703-BFCD-AB7A4348A1BA}"/>
                </a:ext>
              </a:extLst>
            </p:cNvPr>
            <p:cNvSpPr txBox="1"/>
            <p:nvPr/>
          </p:nvSpPr>
          <p:spPr>
            <a:xfrm rot="586919">
              <a:off x="3652157" y="3898200"/>
              <a:ext cx="9285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chemeClr val="bg1"/>
                  </a:solidFill>
                  <a:latin typeface="Dubai" panose="020B0503030403030204" pitchFamily="34" charset="-78"/>
                  <a:cs typeface="Dubai" panose="020B0503030403030204" pitchFamily="34" charset="-78"/>
                </a:rPr>
                <a:t>25</a:t>
              </a:r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4BD4D58-41F8-457D-AB98-AC775A48F55A}"/>
              </a:ext>
            </a:extLst>
          </p:cNvPr>
          <p:cNvGrpSpPr/>
          <p:nvPr/>
        </p:nvGrpSpPr>
        <p:grpSpPr>
          <a:xfrm>
            <a:off x="7916935" y="3681942"/>
            <a:ext cx="955367" cy="813889"/>
            <a:chOff x="3625351" y="3796013"/>
            <a:chExt cx="955367" cy="813889"/>
          </a:xfrm>
        </p:grpSpPr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xmlns="" id="{12826879-40FA-4DD6-B9B8-D13D920DDAC7}"/>
                </a:ext>
              </a:extLst>
            </p:cNvPr>
            <p:cNvSpPr/>
            <p:nvPr/>
          </p:nvSpPr>
          <p:spPr>
            <a:xfrm>
              <a:off x="3683899" y="3796013"/>
              <a:ext cx="846916" cy="813889"/>
            </a:xfrm>
            <a:prstGeom prst="ellipse">
              <a:avLst/>
            </a:prstGeom>
            <a:solidFill>
              <a:srgbClr val="E7033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xmlns="" id="{2591F532-0524-4A47-9BA6-A4E4BCA6C04C}"/>
                </a:ext>
              </a:extLst>
            </p:cNvPr>
            <p:cNvSpPr txBox="1"/>
            <p:nvPr/>
          </p:nvSpPr>
          <p:spPr>
            <a:xfrm rot="586919">
              <a:off x="3625351" y="4220209"/>
              <a:ext cx="928561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300" b="1" dirty="0">
                  <a:solidFill>
                    <a:schemeClr val="bg1"/>
                  </a:solidFill>
                  <a:latin typeface="Dubai" panose="020B0503030403030204" pitchFamily="34" charset="-78"/>
                  <a:cs typeface="Dubai" panose="020B0503030403030204" pitchFamily="34" charset="-78"/>
                </a:rPr>
                <a:t>MOIS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xmlns="" id="{2B20A0BA-3E61-4DB9-9555-D9A9CF9ED80E}"/>
                </a:ext>
              </a:extLst>
            </p:cNvPr>
            <p:cNvSpPr txBox="1"/>
            <p:nvPr/>
          </p:nvSpPr>
          <p:spPr>
            <a:xfrm rot="586919">
              <a:off x="3652157" y="3898200"/>
              <a:ext cx="9285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chemeClr val="bg1"/>
                  </a:solidFill>
                  <a:latin typeface="Dubai" panose="020B0503030403030204" pitchFamily="34" charset="-78"/>
                  <a:cs typeface="Dubai" panose="020B0503030403030204" pitchFamily="34" charset="-78"/>
                </a:rPr>
                <a:t>6</a:t>
              </a:r>
            </a:p>
          </p:txBody>
        </p: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0293D276-6137-4EB2-9714-AC0E4BB61556}"/>
              </a:ext>
            </a:extLst>
          </p:cNvPr>
          <p:cNvSpPr txBox="1"/>
          <p:nvPr/>
        </p:nvSpPr>
        <p:spPr>
          <a:xfrm>
            <a:off x="1272210" y="1086065"/>
            <a:ext cx="5595730" cy="43088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100" dirty="0"/>
              <a:t>Positionnement sur la formation et définition du projet au regard du référentiel de certification en entreprise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0D476C11-030E-4F2D-951A-41080FC3705A}"/>
              </a:ext>
            </a:extLst>
          </p:cNvPr>
          <p:cNvSpPr txBox="1"/>
          <p:nvPr/>
        </p:nvSpPr>
        <p:spPr>
          <a:xfrm>
            <a:off x="131515" y="1086065"/>
            <a:ext cx="763859" cy="26161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100" dirty="0"/>
              <a:t>OFFERT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xmlns="" id="{CA3D1CB6-64C8-492A-A440-B78CD2911E53}"/>
              </a:ext>
            </a:extLst>
          </p:cNvPr>
          <p:cNvSpPr txBox="1"/>
          <p:nvPr/>
        </p:nvSpPr>
        <p:spPr>
          <a:xfrm>
            <a:off x="6867940" y="1088333"/>
            <a:ext cx="768074" cy="43088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fr-FR" sz="1100" dirty="0"/>
              <a:t>0,5j</a:t>
            </a:r>
          </a:p>
          <a:p>
            <a:pPr algn="r"/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846569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Image 57">
            <a:extLst>
              <a:ext uri="{FF2B5EF4-FFF2-40B4-BE49-F238E27FC236}">
                <a16:creationId xmlns:a16="http://schemas.microsoft.com/office/drawing/2014/main" xmlns="" id="{6181C900-CC71-41D1-872A-01098EA7A8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324" t="31936" r="24029" b="22865"/>
          <a:stretch/>
        </p:blipFill>
        <p:spPr>
          <a:xfrm>
            <a:off x="-87809" y="2136966"/>
            <a:ext cx="1404622" cy="2334852"/>
          </a:xfrm>
          <a:prstGeom prst="rect">
            <a:avLst/>
          </a:prstGeom>
        </p:spPr>
      </p:pic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xmlns="" id="{75150508-863A-4F25-A266-4D9E505D25D9}"/>
              </a:ext>
            </a:extLst>
          </p:cNvPr>
          <p:cNvCxnSpPr>
            <a:cxnSpLocks/>
          </p:cNvCxnSpPr>
          <p:nvPr/>
        </p:nvCxnSpPr>
        <p:spPr>
          <a:xfrm>
            <a:off x="1473192" y="4498137"/>
            <a:ext cx="7642233" cy="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7E2E513B-4D34-4C38-9E81-BA6563F77307}"/>
              </a:ext>
            </a:extLst>
          </p:cNvPr>
          <p:cNvSpPr txBox="1"/>
          <p:nvPr/>
        </p:nvSpPr>
        <p:spPr>
          <a:xfrm>
            <a:off x="4856316" y="4438839"/>
            <a:ext cx="8066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 MOIS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xmlns="" id="{20E14875-812A-4E97-A506-A232963B4AB7}"/>
              </a:ext>
            </a:extLst>
          </p:cNvPr>
          <p:cNvSpPr txBox="1"/>
          <p:nvPr/>
        </p:nvSpPr>
        <p:spPr>
          <a:xfrm>
            <a:off x="500243" y="90619"/>
            <a:ext cx="6889132" cy="426222"/>
          </a:xfrm>
          <a:prstGeom prst="rect">
            <a:avLst/>
          </a:prstGeom>
          <a:noFill/>
        </p:spPr>
        <p:txBody>
          <a:bodyPr wrap="square" lIns="71579" tIns="35790" rIns="71579" bIns="35790" rtlCol="0">
            <a:spAutoFit/>
          </a:bodyPr>
          <a:lstStyle/>
          <a:p>
            <a:r>
              <a:rPr lang="fr-FR" sz="2300" b="1" dirty="0">
                <a:solidFill>
                  <a:srgbClr val="11316B"/>
                </a:solidFill>
                <a:latin typeface="Helvetica"/>
                <a:cs typeface="Helvetica"/>
              </a:rPr>
              <a:t>3. </a:t>
            </a:r>
            <a:r>
              <a:rPr lang="fr-FR" sz="2300" b="1" dirty="0">
                <a:solidFill>
                  <a:srgbClr val="009999"/>
                </a:solidFill>
                <a:latin typeface="Helvetica"/>
                <a:cs typeface="Helvetica"/>
              </a:rPr>
              <a:t>Certification CQPM </a:t>
            </a:r>
            <a:r>
              <a:rPr lang="fr-FR" sz="2300" b="1" dirty="0">
                <a:solidFill>
                  <a:srgbClr val="0F2C62"/>
                </a:solidFill>
                <a:latin typeface="Helvetica"/>
                <a:cs typeface="Helvetica"/>
              </a:rPr>
              <a:t>et </a:t>
            </a:r>
            <a:r>
              <a:rPr lang="fr-FR" sz="2300" b="1" dirty="0">
                <a:solidFill>
                  <a:srgbClr val="11316B"/>
                </a:solidFill>
                <a:latin typeface="Helvetica"/>
                <a:cs typeface="Helvetica"/>
              </a:rPr>
              <a:t>Qualification SPACE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xmlns="" id="{AADE919A-84E8-4711-8FA3-EB958A188D5F}"/>
              </a:ext>
            </a:extLst>
          </p:cNvPr>
          <p:cNvGrpSpPr/>
          <p:nvPr/>
        </p:nvGrpSpPr>
        <p:grpSpPr>
          <a:xfrm>
            <a:off x="1171264" y="3526278"/>
            <a:ext cx="6324911" cy="1002416"/>
            <a:chOff x="1382312" y="3080147"/>
            <a:chExt cx="6098147" cy="1002416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3B3EAD71-1738-4A27-B1E3-BD5DB658B149}"/>
                </a:ext>
              </a:extLst>
            </p:cNvPr>
            <p:cNvSpPr/>
            <p:nvPr/>
          </p:nvSpPr>
          <p:spPr>
            <a:xfrm>
              <a:off x="1655042" y="3093506"/>
              <a:ext cx="5806996" cy="884055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C8B7D967-4067-45CB-B967-63B527AB1647}"/>
                </a:ext>
              </a:extLst>
            </p:cNvPr>
            <p:cNvSpPr/>
            <p:nvPr/>
          </p:nvSpPr>
          <p:spPr>
            <a:xfrm rot="16200000">
              <a:off x="1164143" y="3525840"/>
              <a:ext cx="77489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fr-FR" dirty="0">
                  <a:solidFill>
                    <a:srgbClr val="009999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BLOC 1</a:t>
              </a:r>
              <a:endParaRPr lang="fr-FR" sz="1050" dirty="0">
                <a:solidFill>
                  <a:srgbClr val="00999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xmlns="" id="{D0D081CF-0DDE-411D-B284-F6E45AF48342}"/>
                </a:ext>
              </a:extLst>
            </p:cNvPr>
            <p:cNvSpPr txBox="1"/>
            <p:nvPr/>
          </p:nvSpPr>
          <p:spPr>
            <a:xfrm>
              <a:off x="1628530" y="3080147"/>
              <a:ext cx="284357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solidFill>
                    <a:schemeClr val="bg1"/>
                  </a:solidFill>
                </a:rPr>
                <a:t>DIAGNOSTIC ET PRECONISATION DE LA PERFORMANCE DES FOURNISSEURS   </a:t>
              </a:r>
              <a:r>
                <a:rPr lang="fr-FR" sz="700" dirty="0">
                  <a:solidFill>
                    <a:schemeClr val="bg1"/>
                  </a:solidFill>
                </a:rPr>
                <a:t>BDC 0118</a:t>
              </a:r>
            </a:p>
          </p:txBody>
        </p:sp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xmlns="" id="{B6CAAA1F-D054-4EA0-B005-AE0AFA08BC60}"/>
                </a:ext>
              </a:extLst>
            </p:cNvPr>
            <p:cNvSpPr txBox="1"/>
            <p:nvPr/>
          </p:nvSpPr>
          <p:spPr>
            <a:xfrm>
              <a:off x="4357877" y="3117729"/>
              <a:ext cx="3122582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dirty="0">
                  <a:solidFill>
                    <a:schemeClr val="bg1"/>
                  </a:solidFill>
                </a:rPr>
                <a:t>3. Proposer les leviers ou actions d’améliorations les plus pertinents</a:t>
              </a:r>
            </a:p>
            <a:p>
              <a:r>
                <a:rPr lang="fr-FR" sz="900" dirty="0">
                  <a:solidFill>
                    <a:schemeClr val="bg1"/>
                  </a:solidFill>
                </a:rPr>
                <a:t>2. Définir les axes de progrès prioritaires concourant aux objectifs de la démarche LEAN</a:t>
              </a:r>
            </a:p>
            <a:p>
              <a:r>
                <a:rPr lang="fr-FR" sz="800" dirty="0">
                  <a:solidFill>
                    <a:schemeClr val="bg1"/>
                  </a:solidFill>
                </a:rPr>
                <a:t>1. Diagnostiquer la performance d’un processus de délivrance produit ou service</a:t>
              </a:r>
            </a:p>
            <a:p>
              <a:endParaRPr lang="fr-FR" sz="3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xmlns="" id="{8411B4CA-393B-4617-97BF-DACD75909191}"/>
              </a:ext>
            </a:extLst>
          </p:cNvPr>
          <p:cNvGrpSpPr/>
          <p:nvPr/>
        </p:nvGrpSpPr>
        <p:grpSpPr>
          <a:xfrm>
            <a:off x="2224692" y="2842946"/>
            <a:ext cx="5863776" cy="774892"/>
            <a:chOff x="2446011" y="2115201"/>
            <a:chExt cx="6153002" cy="1093276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EED9E032-F077-48D5-950E-60C395C36746}"/>
                </a:ext>
              </a:extLst>
            </p:cNvPr>
            <p:cNvSpPr/>
            <p:nvPr/>
          </p:nvSpPr>
          <p:spPr>
            <a:xfrm>
              <a:off x="2740635" y="2179196"/>
              <a:ext cx="5821561" cy="897414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7A737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9CF9A80E-A084-4FCA-BF3A-53B5A8ECC90C}"/>
                </a:ext>
              </a:extLst>
            </p:cNvPr>
            <p:cNvSpPr/>
            <p:nvPr/>
          </p:nvSpPr>
          <p:spPr>
            <a:xfrm rot="16200000">
              <a:off x="2068650" y="2492562"/>
              <a:ext cx="109327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>
                  <a:solidFill>
                    <a:srgbClr val="009999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BLOC 2</a:t>
              </a:r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xmlns="" id="{0F78CB8D-268E-4C1B-AA99-C6AF3D7C55CA}"/>
                </a:ext>
              </a:extLst>
            </p:cNvPr>
            <p:cNvSpPr txBox="1"/>
            <p:nvPr/>
          </p:nvSpPr>
          <p:spPr>
            <a:xfrm>
              <a:off x="2717691" y="2170983"/>
              <a:ext cx="28435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solidFill>
                    <a:schemeClr val="bg1"/>
                  </a:solidFill>
                </a:rPr>
                <a:t>ACCOMPAGNER DES EQUIPES </a:t>
              </a:r>
              <a:r>
                <a:rPr lang="fr-FR" sz="700" dirty="0">
                  <a:solidFill>
                    <a:schemeClr val="bg1"/>
                  </a:solidFill>
                </a:rPr>
                <a:t>BDC 0119</a:t>
              </a:r>
            </a:p>
          </p:txBody>
        </p:sp>
        <p:sp>
          <p:nvSpPr>
            <p:cNvPr id="48" name="ZoneTexte 47">
              <a:extLst>
                <a:ext uri="{FF2B5EF4-FFF2-40B4-BE49-F238E27FC236}">
                  <a16:creationId xmlns:a16="http://schemas.microsoft.com/office/drawing/2014/main" xmlns="" id="{E757B052-D9AB-4E60-BB93-7070F9DB945F}"/>
                </a:ext>
              </a:extLst>
            </p:cNvPr>
            <p:cNvSpPr txBox="1"/>
            <p:nvPr/>
          </p:nvSpPr>
          <p:spPr>
            <a:xfrm>
              <a:off x="5476431" y="2197023"/>
              <a:ext cx="3122582" cy="9118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dirty="0">
                  <a:solidFill>
                    <a:schemeClr val="bg1"/>
                  </a:solidFill>
                </a:rPr>
                <a:t>5. Piloter les actions d’amélioration de la performance des processus</a:t>
              </a:r>
              <a:endParaRPr lang="fr-FR" sz="300" dirty="0">
                <a:solidFill>
                  <a:schemeClr val="bg1"/>
                </a:solidFill>
              </a:endParaRPr>
            </a:p>
            <a:p>
              <a:r>
                <a:rPr lang="fr-FR" sz="900" dirty="0">
                  <a:solidFill>
                    <a:schemeClr val="bg1"/>
                  </a:solidFill>
                </a:rPr>
                <a:t>4. Préparer les équipes aux méthodes et outils m’amélioration LEAN</a:t>
              </a:r>
            </a:p>
          </p:txBody>
        </p:sp>
      </p:grpSp>
      <p:grpSp>
        <p:nvGrpSpPr>
          <p:cNvPr id="51" name="Groupe 50">
            <a:extLst>
              <a:ext uri="{FF2B5EF4-FFF2-40B4-BE49-F238E27FC236}">
                <a16:creationId xmlns:a16="http://schemas.microsoft.com/office/drawing/2014/main" xmlns="" id="{93C1D470-D171-4832-8E70-C25851B8474F}"/>
              </a:ext>
            </a:extLst>
          </p:cNvPr>
          <p:cNvGrpSpPr/>
          <p:nvPr/>
        </p:nvGrpSpPr>
        <p:grpSpPr>
          <a:xfrm>
            <a:off x="3098670" y="2097814"/>
            <a:ext cx="5492875" cy="855876"/>
            <a:chOff x="3503814" y="1255997"/>
            <a:chExt cx="6128197" cy="990341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6702921A-6FC4-47C3-9CC5-F83146BAB093}"/>
                </a:ext>
              </a:extLst>
            </p:cNvPr>
            <p:cNvSpPr/>
            <p:nvPr/>
          </p:nvSpPr>
          <p:spPr>
            <a:xfrm>
              <a:off x="3824128" y="1259534"/>
              <a:ext cx="5807883" cy="892087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7A737"/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58E8162C-8BC5-4AF6-B87C-271AD2510692}"/>
                </a:ext>
              </a:extLst>
            </p:cNvPr>
            <p:cNvSpPr/>
            <p:nvPr/>
          </p:nvSpPr>
          <p:spPr>
            <a:xfrm rot="16200000">
              <a:off x="3224775" y="1628743"/>
              <a:ext cx="896634" cy="3385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>
                  <a:solidFill>
                    <a:srgbClr val="009999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BLOC 3</a:t>
              </a:r>
            </a:p>
          </p:txBody>
        </p:sp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xmlns="" id="{4F3D6161-02DC-4E0B-BC6C-83CA2F877D1D}"/>
                </a:ext>
              </a:extLst>
            </p:cNvPr>
            <p:cNvSpPr txBox="1"/>
            <p:nvPr/>
          </p:nvSpPr>
          <p:spPr>
            <a:xfrm>
              <a:off x="3765372" y="1255997"/>
              <a:ext cx="2843571" cy="605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solidFill>
                    <a:schemeClr val="bg1"/>
                  </a:solidFill>
                </a:rPr>
                <a:t>DEPLOIEMENT DE LA PERFORMANCE </a:t>
              </a:r>
              <a:r>
                <a:rPr lang="fr-FR" sz="700" dirty="0">
                  <a:solidFill>
                    <a:schemeClr val="bg1"/>
                  </a:solidFill>
                </a:rPr>
                <a:t>BDC 0120</a:t>
              </a:r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xmlns="" id="{3CE7B2D4-8E85-4148-96D0-95E3A30142B0}"/>
                </a:ext>
              </a:extLst>
            </p:cNvPr>
            <p:cNvSpPr txBox="1"/>
            <p:nvPr/>
          </p:nvSpPr>
          <p:spPr>
            <a:xfrm>
              <a:off x="6582466" y="1267845"/>
              <a:ext cx="2875233" cy="908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dirty="0">
                  <a:solidFill>
                    <a:schemeClr val="bg1"/>
                  </a:solidFill>
                </a:rPr>
                <a:t>9. Valoriser les résultats obtenus et les actions mises en œuvre</a:t>
              </a:r>
            </a:p>
            <a:p>
              <a:r>
                <a:rPr lang="fr-FR" sz="900" dirty="0">
                  <a:solidFill>
                    <a:schemeClr val="bg1"/>
                  </a:solidFill>
                </a:rPr>
                <a:t>8. Standardiser les bonnes pratiques</a:t>
              </a:r>
            </a:p>
            <a:p>
              <a:r>
                <a:rPr lang="fr-FR" sz="900" dirty="0">
                  <a:solidFill>
                    <a:schemeClr val="bg1"/>
                  </a:solidFill>
                </a:rPr>
                <a:t>7. Mettre en œuvre des actions correctives</a:t>
              </a:r>
            </a:p>
            <a:p>
              <a:r>
                <a:rPr lang="fr-FR" sz="900" dirty="0">
                  <a:solidFill>
                    <a:schemeClr val="bg1"/>
                  </a:solidFill>
                </a:rPr>
                <a:t>6. Mesurer la performance des processus</a:t>
              </a:r>
            </a:p>
          </p:txBody>
        </p: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F9582568-BC66-4FEF-815B-803B681EF392}"/>
              </a:ext>
            </a:extLst>
          </p:cNvPr>
          <p:cNvSpPr/>
          <p:nvPr/>
        </p:nvSpPr>
        <p:spPr>
          <a:xfrm rot="1938533">
            <a:off x="5210563" y="1596973"/>
            <a:ext cx="140325" cy="32301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9A198D1E-4154-4AF6-B181-05227BFD350C}"/>
              </a:ext>
            </a:extLst>
          </p:cNvPr>
          <p:cNvSpPr/>
          <p:nvPr/>
        </p:nvSpPr>
        <p:spPr>
          <a:xfrm rot="20730478">
            <a:off x="5806483" y="1780301"/>
            <a:ext cx="601566" cy="2399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xmlns="" id="{B474759C-3850-4CC2-9CB9-08045118ED34}"/>
              </a:ext>
            </a:extLst>
          </p:cNvPr>
          <p:cNvGrpSpPr/>
          <p:nvPr/>
        </p:nvGrpSpPr>
        <p:grpSpPr>
          <a:xfrm>
            <a:off x="3733356" y="1308080"/>
            <a:ext cx="5382070" cy="850289"/>
            <a:chOff x="4318405" y="1255997"/>
            <a:chExt cx="5313606" cy="983876"/>
          </a:xfrm>
          <a:solidFill>
            <a:srgbClr val="11316B"/>
          </a:solidFill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C0BA7555-82F6-4846-8A6E-2FA93111FE7E}"/>
                </a:ext>
              </a:extLst>
            </p:cNvPr>
            <p:cNvSpPr/>
            <p:nvPr/>
          </p:nvSpPr>
          <p:spPr>
            <a:xfrm>
              <a:off x="4846014" y="1259534"/>
              <a:ext cx="4785997" cy="892087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7A737"/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B5AAE0D5-06B8-4712-B0AC-2DDF22EBA9C2}"/>
                </a:ext>
              </a:extLst>
            </p:cNvPr>
            <p:cNvSpPr/>
            <p:nvPr/>
          </p:nvSpPr>
          <p:spPr>
            <a:xfrm rot="16200000">
              <a:off x="4210433" y="1547126"/>
              <a:ext cx="800719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dirty="0">
                  <a:solidFill>
                    <a:srgbClr val="11316B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BLOC SPACE</a:t>
              </a:r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xmlns="" id="{57CDB376-EC61-4CB7-A699-17A9B47D395E}"/>
                </a:ext>
              </a:extLst>
            </p:cNvPr>
            <p:cNvSpPr txBox="1"/>
            <p:nvPr/>
          </p:nvSpPr>
          <p:spPr>
            <a:xfrm>
              <a:off x="4794072" y="1255997"/>
              <a:ext cx="2843571" cy="730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solidFill>
                    <a:schemeClr val="bg1"/>
                  </a:solidFill>
                </a:rPr>
                <a:t>DIAGNOSTIC DE LA MATURITE INDUSTRIELLE</a:t>
              </a:r>
            </a:p>
            <a:p>
              <a:endParaRPr lang="fr-FR" sz="700" dirty="0">
                <a:solidFill>
                  <a:schemeClr val="bg1"/>
                </a:solidFill>
              </a:endParaRPr>
            </a:p>
          </p:txBody>
        </p:sp>
      </p:grpSp>
      <p:sp>
        <p:nvSpPr>
          <p:cNvPr id="35" name="ZoneTexte 34">
            <a:extLst>
              <a:ext uri="{FF2B5EF4-FFF2-40B4-BE49-F238E27FC236}">
                <a16:creationId xmlns:a16="http://schemas.microsoft.com/office/drawing/2014/main" xmlns="" id="{0FD78C60-F400-4E32-957A-8443D612F734}"/>
              </a:ext>
            </a:extLst>
          </p:cNvPr>
          <p:cNvSpPr txBox="1"/>
          <p:nvPr/>
        </p:nvSpPr>
        <p:spPr>
          <a:xfrm>
            <a:off x="6535594" y="1324783"/>
            <a:ext cx="287523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900" dirty="0">
                <a:solidFill>
                  <a:schemeClr val="bg1"/>
                </a:solidFill>
              </a:rPr>
              <a:t>Maîtriser l’outil « Briques de Maturité »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900" dirty="0">
                <a:solidFill>
                  <a:schemeClr val="bg1"/>
                </a:solidFill>
              </a:rPr>
              <a:t>Réaliser un diagnostic de maturité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900" dirty="0">
                <a:solidFill>
                  <a:schemeClr val="bg1"/>
                </a:solidFill>
              </a:rPr>
              <a:t>Elaborer un plan de progrès</a:t>
            </a:r>
          </a:p>
        </p:txBody>
      </p:sp>
    </p:spTree>
    <p:extLst>
      <p:ext uri="{BB962C8B-B14F-4D97-AF65-F5344CB8AC3E}">
        <p14:creationId xmlns:p14="http://schemas.microsoft.com/office/powerpoint/2010/main" val="1972839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10180" y="90619"/>
            <a:ext cx="6889132" cy="426222"/>
          </a:xfrm>
          <a:prstGeom prst="rect">
            <a:avLst/>
          </a:prstGeom>
          <a:noFill/>
        </p:spPr>
        <p:txBody>
          <a:bodyPr wrap="square" lIns="71579" tIns="35790" rIns="71579" bIns="35790" rtlCol="0">
            <a:spAutoFit/>
          </a:bodyPr>
          <a:lstStyle/>
          <a:p>
            <a:r>
              <a:rPr lang="fr-FR" sz="2300" b="1" dirty="0">
                <a:solidFill>
                  <a:srgbClr val="0F2C62"/>
                </a:solidFill>
                <a:latin typeface="Helvetica"/>
                <a:cs typeface="Helvetica"/>
              </a:rPr>
              <a:t>4. Soutenances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24F23D5A-6158-475C-A21C-27E7555F5E46}"/>
              </a:ext>
            </a:extLst>
          </p:cNvPr>
          <p:cNvSpPr txBox="1"/>
          <p:nvPr/>
        </p:nvSpPr>
        <p:spPr>
          <a:xfrm>
            <a:off x="192219" y="926900"/>
            <a:ext cx="68891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>
                <a:solidFill>
                  <a:srgbClr val="103067"/>
                </a:solidFill>
                <a:latin typeface="Helvetica"/>
                <a:cs typeface="Helvetica"/>
              </a:rPr>
              <a:t>Les attendus de la soutenance CQPM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01ADADAA-E78A-4C42-9D12-42AD7BCC8352}"/>
              </a:ext>
            </a:extLst>
          </p:cNvPr>
          <p:cNvSpPr txBox="1"/>
          <p:nvPr/>
        </p:nvSpPr>
        <p:spPr>
          <a:xfrm>
            <a:off x="785309" y="3757179"/>
            <a:ext cx="7897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103067"/>
                </a:solidFill>
                <a:latin typeface="Helvetica"/>
                <a:cs typeface="Helvetica"/>
              </a:rPr>
              <a:t>Présentation orale devant un jury de professionnels du  plan de progrès 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xmlns="" id="{82C5E5F4-E4B4-48F3-AC4B-50EAC087500C}"/>
              </a:ext>
            </a:extLst>
          </p:cNvPr>
          <p:cNvSpPr txBox="1"/>
          <p:nvPr/>
        </p:nvSpPr>
        <p:spPr>
          <a:xfrm>
            <a:off x="344619" y="3208863"/>
            <a:ext cx="84660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>
                <a:solidFill>
                  <a:srgbClr val="103067"/>
                </a:solidFill>
                <a:latin typeface="Helvetica"/>
                <a:cs typeface="Helvetica"/>
              </a:rPr>
              <a:t>Les attendus de la soutenance SPACE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xmlns="" id="{DC5CDCC3-1D14-402C-93DA-1BE91A773246}"/>
              </a:ext>
            </a:extLst>
          </p:cNvPr>
          <p:cNvSpPr txBox="1"/>
          <p:nvPr/>
        </p:nvSpPr>
        <p:spPr>
          <a:xfrm>
            <a:off x="785309" y="1652906"/>
            <a:ext cx="789790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103067"/>
                </a:solidFill>
                <a:latin typeface="Helvetica"/>
                <a:cs typeface="Helvetica"/>
              </a:rPr>
              <a:t>Présentation orale devant un jury de professionnels du projet mené au sein de l’entreprise </a:t>
            </a:r>
            <a:r>
              <a:rPr lang="fr-FR" sz="1200" dirty="0">
                <a:solidFill>
                  <a:srgbClr val="103067"/>
                </a:solidFill>
                <a:latin typeface="Helvetica"/>
              </a:rPr>
              <a:t>(démontrant la maîtrise des 9 compétences du référentiel)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103067"/>
                </a:solidFill>
                <a:latin typeface="Helvetica"/>
                <a:cs typeface="Helvetica"/>
              </a:rPr>
              <a:t>Livrables :</a:t>
            </a:r>
          </a:p>
          <a:p>
            <a:pPr marL="751081" lvl="1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103067"/>
                </a:solidFill>
                <a:latin typeface="Helvetica"/>
                <a:cs typeface="Helvetica"/>
              </a:rPr>
              <a:t>Grille d’évaluation du tuteur</a:t>
            </a:r>
          </a:p>
          <a:p>
            <a:pPr marL="751081" lvl="1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103067"/>
                </a:solidFill>
                <a:latin typeface="Helvetica"/>
                <a:cs typeface="Helvetica"/>
              </a:rPr>
              <a:t>Mémoire technique</a:t>
            </a:r>
          </a:p>
        </p:txBody>
      </p:sp>
      <p:sp>
        <p:nvSpPr>
          <p:cNvPr id="3" name="Ruban : incliné vers le haut 2">
            <a:extLst>
              <a:ext uri="{FF2B5EF4-FFF2-40B4-BE49-F238E27FC236}">
                <a16:creationId xmlns:a16="http://schemas.microsoft.com/office/drawing/2014/main" xmlns="" id="{C4D281DF-2C7C-46FB-930B-A28E5BA3DEF0}"/>
              </a:ext>
            </a:extLst>
          </p:cNvPr>
          <p:cNvSpPr/>
          <p:nvPr/>
        </p:nvSpPr>
        <p:spPr>
          <a:xfrm rot="1585431">
            <a:off x="5822977" y="685442"/>
            <a:ext cx="3398122" cy="681964"/>
          </a:xfrm>
          <a:prstGeom prst="ribbon2">
            <a:avLst/>
          </a:prstGeom>
          <a:solidFill>
            <a:srgbClr val="EC2C3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FELICITATIONS</a:t>
            </a:r>
          </a:p>
        </p:txBody>
      </p:sp>
    </p:spTree>
    <p:extLst>
      <p:ext uri="{BB962C8B-B14F-4D97-AF65-F5344CB8AC3E}">
        <p14:creationId xmlns:p14="http://schemas.microsoft.com/office/powerpoint/2010/main" val="1960004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roupe 96">
            <a:extLst>
              <a:ext uri="{FF2B5EF4-FFF2-40B4-BE49-F238E27FC236}">
                <a16:creationId xmlns:a16="http://schemas.microsoft.com/office/drawing/2014/main" xmlns="" id="{D369B62B-56AE-42CC-B0D1-035B46E88A98}"/>
              </a:ext>
            </a:extLst>
          </p:cNvPr>
          <p:cNvGrpSpPr/>
          <p:nvPr/>
        </p:nvGrpSpPr>
        <p:grpSpPr>
          <a:xfrm>
            <a:off x="3532909" y="326238"/>
            <a:ext cx="2121114" cy="1572004"/>
            <a:chOff x="5716065" y="882374"/>
            <a:chExt cx="2121114" cy="1572004"/>
          </a:xfrm>
        </p:grpSpPr>
        <p:pic>
          <p:nvPicPr>
            <p:cNvPr id="95" name="Image 94">
              <a:extLst>
                <a:ext uri="{FF2B5EF4-FFF2-40B4-BE49-F238E27FC236}">
                  <a16:creationId xmlns:a16="http://schemas.microsoft.com/office/drawing/2014/main" xmlns="" id="{32D5EB20-0DD0-4103-99E3-55783A37F0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554" t="7943" r="65211" b="65610"/>
            <a:stretch/>
          </p:blipFill>
          <p:spPr>
            <a:xfrm>
              <a:off x="6056043" y="992149"/>
              <a:ext cx="1400820" cy="1360304"/>
            </a:xfrm>
            <a:prstGeom prst="rect">
              <a:avLst/>
            </a:prstGeom>
          </p:spPr>
        </p:pic>
        <p:sp>
          <p:nvSpPr>
            <p:cNvPr id="87" name="Ellipse 86">
              <a:extLst>
                <a:ext uri="{FF2B5EF4-FFF2-40B4-BE49-F238E27FC236}">
                  <a16:creationId xmlns:a16="http://schemas.microsoft.com/office/drawing/2014/main" xmlns="" id="{61CE3386-D937-4B76-9B20-FACFBBB563EF}"/>
                </a:ext>
              </a:extLst>
            </p:cNvPr>
            <p:cNvSpPr/>
            <p:nvPr/>
          </p:nvSpPr>
          <p:spPr>
            <a:xfrm>
              <a:off x="6162504" y="1078770"/>
              <a:ext cx="1182130" cy="1195526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8" name="Ellipse 87">
              <a:extLst>
                <a:ext uri="{FF2B5EF4-FFF2-40B4-BE49-F238E27FC236}">
                  <a16:creationId xmlns:a16="http://schemas.microsoft.com/office/drawing/2014/main" xmlns="" id="{6261ACE2-F8CC-4CE0-B66D-22D2B492EDF6}"/>
                </a:ext>
              </a:extLst>
            </p:cNvPr>
            <p:cNvSpPr/>
            <p:nvPr/>
          </p:nvSpPr>
          <p:spPr>
            <a:xfrm>
              <a:off x="6108768" y="1057208"/>
              <a:ext cx="1301151" cy="1274097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9" name="Ellipse 88">
              <a:extLst>
                <a:ext uri="{FF2B5EF4-FFF2-40B4-BE49-F238E27FC236}">
                  <a16:creationId xmlns:a16="http://schemas.microsoft.com/office/drawing/2014/main" xmlns="" id="{961221E1-DD09-4596-AD56-8C43F5E11B3A}"/>
                </a:ext>
              </a:extLst>
            </p:cNvPr>
            <p:cNvSpPr/>
            <p:nvPr/>
          </p:nvSpPr>
          <p:spPr>
            <a:xfrm>
              <a:off x="6048886" y="1009924"/>
              <a:ext cx="1405094" cy="1385146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xmlns="" id="{BF7D091E-F802-4AC1-9198-7FD27FD6ABDD}"/>
                </a:ext>
              </a:extLst>
            </p:cNvPr>
            <p:cNvSpPr/>
            <p:nvPr/>
          </p:nvSpPr>
          <p:spPr>
            <a:xfrm rot="19070559">
              <a:off x="5813067" y="882374"/>
              <a:ext cx="813920" cy="4003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xmlns="" id="{0DA684BE-770F-478A-A026-E41B1C0A6C85}"/>
                </a:ext>
              </a:extLst>
            </p:cNvPr>
            <p:cNvSpPr/>
            <p:nvPr/>
          </p:nvSpPr>
          <p:spPr>
            <a:xfrm rot="13367454">
              <a:off x="6885855" y="887355"/>
              <a:ext cx="813920" cy="4262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xmlns="" id="{C0E70CA6-443D-4D32-9ABF-8211471E5ACD}"/>
                </a:ext>
              </a:extLst>
            </p:cNvPr>
            <p:cNvSpPr/>
            <p:nvPr/>
          </p:nvSpPr>
          <p:spPr>
            <a:xfrm rot="13367454">
              <a:off x="5716065" y="1988602"/>
              <a:ext cx="813920" cy="4262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xmlns="" id="{BA641C3C-2BC9-42D0-B5B3-87E4C68E6378}"/>
                </a:ext>
              </a:extLst>
            </p:cNvPr>
            <p:cNvSpPr/>
            <p:nvPr/>
          </p:nvSpPr>
          <p:spPr>
            <a:xfrm rot="19070559">
              <a:off x="7023259" y="2028156"/>
              <a:ext cx="813920" cy="4262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2" name="Image 11" descr="TriangleSPACEQuad.png">
            <a:extLst>
              <a:ext uri="{FF2B5EF4-FFF2-40B4-BE49-F238E27FC236}">
                <a16:creationId xmlns:a16="http://schemas.microsoft.com/office/drawing/2014/main" xmlns="" id="{D39D811E-C918-4EF3-BE99-DEDDB9550F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716" y="1768314"/>
            <a:ext cx="2688558" cy="247747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35084" y="90619"/>
            <a:ext cx="6889132" cy="426222"/>
          </a:xfrm>
          <a:prstGeom prst="rect">
            <a:avLst/>
          </a:prstGeom>
          <a:noFill/>
        </p:spPr>
        <p:txBody>
          <a:bodyPr wrap="square" lIns="71579" tIns="35790" rIns="71579" bIns="35790" rtlCol="0">
            <a:spAutoFit/>
          </a:bodyPr>
          <a:lstStyle/>
          <a:p>
            <a:r>
              <a:rPr lang="fr-FR" sz="2300" b="1" dirty="0">
                <a:solidFill>
                  <a:srgbClr val="0F2C62"/>
                </a:solidFill>
                <a:latin typeface="Helvetica"/>
                <a:cs typeface="Helvetica"/>
              </a:rPr>
              <a:t>5. Les + SPACE </a:t>
            </a:r>
            <a:r>
              <a:rPr lang="fr-FR" sz="2300" b="1" dirty="0" err="1">
                <a:solidFill>
                  <a:srgbClr val="0F2C62"/>
                </a:solidFill>
                <a:latin typeface="Helvetica"/>
                <a:cs typeface="Helvetica"/>
              </a:rPr>
              <a:t>Academy</a:t>
            </a:r>
            <a:endParaRPr lang="fr-FR" sz="2300" b="1" dirty="0">
              <a:solidFill>
                <a:srgbClr val="0F2C62"/>
              </a:solidFill>
              <a:latin typeface="Helvetica"/>
              <a:cs typeface="Helvetica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E11D989B-F187-432E-8FA7-0BE54020D2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7137" y="3337471"/>
            <a:ext cx="1178097" cy="284670"/>
          </a:xfrm>
          <a:prstGeom prst="rect">
            <a:avLst/>
          </a:prstGeom>
        </p:spPr>
      </p:pic>
      <p:grpSp>
        <p:nvGrpSpPr>
          <p:cNvPr id="16" name="Groupe 15">
            <a:extLst>
              <a:ext uri="{FF2B5EF4-FFF2-40B4-BE49-F238E27FC236}">
                <a16:creationId xmlns:a16="http://schemas.microsoft.com/office/drawing/2014/main" xmlns="" id="{9AAC2C66-87AF-4C1F-B5ED-897D7A46E3DD}"/>
              </a:ext>
            </a:extLst>
          </p:cNvPr>
          <p:cNvGrpSpPr/>
          <p:nvPr/>
        </p:nvGrpSpPr>
        <p:grpSpPr>
          <a:xfrm>
            <a:off x="5857283" y="2649557"/>
            <a:ext cx="1868567" cy="1944569"/>
            <a:chOff x="6092310" y="761055"/>
            <a:chExt cx="1868567" cy="1944569"/>
          </a:xfrm>
        </p:grpSpPr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xmlns="" id="{C30F3107-C2C0-4D62-8F06-C689493058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6865" t="35256" r="36601" b="37425"/>
            <a:stretch/>
          </p:blipFill>
          <p:spPr>
            <a:xfrm>
              <a:off x="6284795" y="1028734"/>
              <a:ext cx="1364776" cy="1405171"/>
            </a:xfrm>
            <a:prstGeom prst="rect">
              <a:avLst/>
            </a:prstGeom>
          </p:spPr>
        </p:pic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xmlns="" id="{96B87774-613E-4030-A3DA-7F1B05A70397}"/>
                </a:ext>
              </a:extLst>
            </p:cNvPr>
            <p:cNvSpPr/>
            <p:nvPr/>
          </p:nvSpPr>
          <p:spPr>
            <a:xfrm>
              <a:off x="6375662" y="1131217"/>
              <a:ext cx="1165781" cy="119406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xmlns="" id="{E911942E-301D-4F86-836C-CC56EDEFB2D9}"/>
                </a:ext>
              </a:extLst>
            </p:cNvPr>
            <p:cNvSpPr/>
            <p:nvPr/>
          </p:nvSpPr>
          <p:spPr>
            <a:xfrm>
              <a:off x="6328528" y="1077798"/>
              <a:ext cx="1262186" cy="1282046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xmlns="" id="{5B65843C-9798-4589-A1B1-6657314BD205}"/>
                </a:ext>
              </a:extLst>
            </p:cNvPr>
            <p:cNvSpPr/>
            <p:nvPr/>
          </p:nvSpPr>
          <p:spPr>
            <a:xfrm>
              <a:off x="6269671" y="1028733"/>
              <a:ext cx="1379900" cy="1405171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xmlns="" id="{B4C5CA0A-1ED8-48D5-88D2-5C4EE3DBDA10}"/>
                </a:ext>
              </a:extLst>
            </p:cNvPr>
            <p:cNvSpPr/>
            <p:nvPr/>
          </p:nvSpPr>
          <p:spPr>
            <a:xfrm>
              <a:off x="6210814" y="992597"/>
              <a:ext cx="1503454" cy="1514933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1374A1D9-86DD-43EB-9D9E-154BE2337759}"/>
                </a:ext>
              </a:extLst>
            </p:cNvPr>
            <p:cNvSpPr/>
            <p:nvPr/>
          </p:nvSpPr>
          <p:spPr>
            <a:xfrm rot="2768353">
              <a:off x="6304211" y="699585"/>
              <a:ext cx="316523" cy="7403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093AAB26-3D5C-479E-8E4D-A5DA45B7D64A}"/>
                </a:ext>
              </a:extLst>
            </p:cNvPr>
            <p:cNvSpPr/>
            <p:nvPr/>
          </p:nvSpPr>
          <p:spPr>
            <a:xfrm rot="2768353">
              <a:off x="7432452" y="1955116"/>
              <a:ext cx="316523" cy="7403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BFAFA017-C995-4FF2-A0AF-529AD8CA60D8}"/>
                </a:ext>
              </a:extLst>
            </p:cNvPr>
            <p:cNvSpPr/>
            <p:nvPr/>
          </p:nvSpPr>
          <p:spPr>
            <a:xfrm rot="19074710">
              <a:off x="7383181" y="761055"/>
              <a:ext cx="316523" cy="7403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25A4F6D4-BA81-493C-AE56-326510F24AA0}"/>
                </a:ext>
              </a:extLst>
            </p:cNvPr>
            <p:cNvSpPr/>
            <p:nvPr/>
          </p:nvSpPr>
          <p:spPr>
            <a:xfrm rot="19074710">
              <a:off x="6209839" y="1965298"/>
              <a:ext cx="316523" cy="7403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6" name="ZoneTexte 25">
            <a:extLst>
              <a:ext uri="{FF2B5EF4-FFF2-40B4-BE49-F238E27FC236}">
                <a16:creationId xmlns:a16="http://schemas.microsoft.com/office/drawing/2014/main" xmlns="" id="{D5908E14-DB54-4385-9BDB-4E352F634495}"/>
              </a:ext>
            </a:extLst>
          </p:cNvPr>
          <p:cNvSpPr txBox="1"/>
          <p:nvPr/>
        </p:nvSpPr>
        <p:spPr>
          <a:xfrm>
            <a:off x="7148735" y="3779543"/>
            <a:ext cx="19000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Helvetica"/>
                <a:cs typeface="Helvetica"/>
              </a:rPr>
              <a:t>PRESCRIPTEUR ET TUTEUR ENTREPRISE</a:t>
            </a:r>
            <a:endParaRPr lang="fr-FR" sz="1000" b="1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7CF2ED53-D161-445D-B962-974B886DFF6F}"/>
              </a:ext>
            </a:extLst>
          </p:cNvPr>
          <p:cNvSpPr/>
          <p:nvPr/>
        </p:nvSpPr>
        <p:spPr>
          <a:xfrm rot="19074710">
            <a:off x="2080290" y="3111495"/>
            <a:ext cx="316523" cy="7403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3" name="Groupe 92">
            <a:extLst>
              <a:ext uri="{FF2B5EF4-FFF2-40B4-BE49-F238E27FC236}">
                <a16:creationId xmlns:a16="http://schemas.microsoft.com/office/drawing/2014/main" xmlns="" id="{02021114-0330-49EB-8A2D-E2FF1F579F75}"/>
              </a:ext>
            </a:extLst>
          </p:cNvPr>
          <p:cNvGrpSpPr/>
          <p:nvPr/>
        </p:nvGrpSpPr>
        <p:grpSpPr>
          <a:xfrm>
            <a:off x="1264016" y="2835575"/>
            <a:ext cx="2120653" cy="1605980"/>
            <a:chOff x="1172913" y="1362376"/>
            <a:chExt cx="2120653" cy="1605980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xmlns="" id="{FFC807D2-32B7-47CD-9ABC-D1AD46C00D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 l="36666" t="63512" r="36099" b="9391"/>
            <a:stretch/>
          </p:blipFill>
          <p:spPr>
            <a:xfrm>
              <a:off x="1510008" y="1487377"/>
              <a:ext cx="1400819" cy="1393722"/>
            </a:xfrm>
            <a:prstGeom prst="rect">
              <a:avLst/>
            </a:prstGeom>
          </p:spPr>
        </p:pic>
        <p:sp>
          <p:nvSpPr>
            <p:cNvPr id="72" name="Ellipse 71">
              <a:extLst>
                <a:ext uri="{FF2B5EF4-FFF2-40B4-BE49-F238E27FC236}">
                  <a16:creationId xmlns:a16="http://schemas.microsoft.com/office/drawing/2014/main" xmlns="" id="{58BFACE8-4C80-4232-B2E9-219BE2A68176}"/>
                </a:ext>
              </a:extLst>
            </p:cNvPr>
            <p:cNvSpPr/>
            <p:nvPr/>
          </p:nvSpPr>
          <p:spPr>
            <a:xfrm>
              <a:off x="1619352" y="1581280"/>
              <a:ext cx="1182130" cy="1195526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3" name="Ellipse 72">
              <a:extLst>
                <a:ext uri="{FF2B5EF4-FFF2-40B4-BE49-F238E27FC236}">
                  <a16:creationId xmlns:a16="http://schemas.microsoft.com/office/drawing/2014/main" xmlns="" id="{9C8800C2-5FCA-4FAE-A2B1-AB3EA28FB085}"/>
                </a:ext>
              </a:extLst>
            </p:cNvPr>
            <p:cNvSpPr/>
            <p:nvPr/>
          </p:nvSpPr>
          <p:spPr>
            <a:xfrm>
              <a:off x="1565616" y="1559718"/>
              <a:ext cx="1301151" cy="1274097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4" name="Ellipse 73">
              <a:extLst>
                <a:ext uri="{FF2B5EF4-FFF2-40B4-BE49-F238E27FC236}">
                  <a16:creationId xmlns:a16="http://schemas.microsoft.com/office/drawing/2014/main" xmlns="" id="{CD5EDE2D-7388-4733-AA27-4BF0BB6F20B5}"/>
                </a:ext>
              </a:extLst>
            </p:cNvPr>
            <p:cNvSpPr/>
            <p:nvPr/>
          </p:nvSpPr>
          <p:spPr>
            <a:xfrm>
              <a:off x="1505734" y="1512434"/>
              <a:ext cx="1405094" cy="1385146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xmlns="" id="{2E21C48B-B946-4A56-AF06-CCEB4696C44A}"/>
                </a:ext>
              </a:extLst>
            </p:cNvPr>
            <p:cNvSpPr/>
            <p:nvPr/>
          </p:nvSpPr>
          <p:spPr>
            <a:xfrm rot="19070559">
              <a:off x="1261240" y="1362376"/>
              <a:ext cx="813920" cy="4262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xmlns="" id="{6F4A59A1-BE89-472A-84C7-3256694EDBB9}"/>
                </a:ext>
              </a:extLst>
            </p:cNvPr>
            <p:cNvSpPr/>
            <p:nvPr/>
          </p:nvSpPr>
          <p:spPr>
            <a:xfrm rot="19070559">
              <a:off x="2479646" y="2542134"/>
              <a:ext cx="813920" cy="4262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xmlns="" id="{7B1B90A9-B9B5-48FA-9650-92ACE075EFCD}"/>
                </a:ext>
              </a:extLst>
            </p:cNvPr>
            <p:cNvSpPr/>
            <p:nvPr/>
          </p:nvSpPr>
          <p:spPr>
            <a:xfrm rot="13367454">
              <a:off x="2342703" y="1389865"/>
              <a:ext cx="813920" cy="4262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xmlns="" id="{9D1E2235-12EA-4000-9BAA-56293B324470}"/>
                </a:ext>
              </a:extLst>
            </p:cNvPr>
            <p:cNvSpPr/>
            <p:nvPr/>
          </p:nvSpPr>
          <p:spPr>
            <a:xfrm rot="13367454">
              <a:off x="1172913" y="2491112"/>
              <a:ext cx="813920" cy="4262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99" name="ZoneTexte 98">
            <a:extLst>
              <a:ext uri="{FF2B5EF4-FFF2-40B4-BE49-F238E27FC236}">
                <a16:creationId xmlns:a16="http://schemas.microsoft.com/office/drawing/2014/main" xmlns="" id="{A1E6E4E2-BDBE-4037-9063-F5D01E8DEDF8}"/>
              </a:ext>
            </a:extLst>
          </p:cNvPr>
          <p:cNvSpPr txBox="1"/>
          <p:nvPr/>
        </p:nvSpPr>
        <p:spPr>
          <a:xfrm>
            <a:off x="5006863" y="1475046"/>
            <a:ext cx="23562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5EA5E3"/>
                </a:solidFill>
                <a:latin typeface="Helvetica"/>
                <a:cs typeface="Helvetica"/>
              </a:rPr>
              <a:t>TUTEUR SPACE</a:t>
            </a:r>
            <a:endParaRPr lang="fr-FR" sz="1000" b="1" dirty="0">
              <a:solidFill>
                <a:srgbClr val="5EA5E3"/>
              </a:solidFill>
              <a:latin typeface="Helvetica"/>
              <a:cs typeface="Helvetica"/>
            </a:endParaRPr>
          </a:p>
        </p:txBody>
      </p:sp>
      <p:sp>
        <p:nvSpPr>
          <p:cNvPr id="100" name="ZoneTexte 99">
            <a:extLst>
              <a:ext uri="{FF2B5EF4-FFF2-40B4-BE49-F238E27FC236}">
                <a16:creationId xmlns:a16="http://schemas.microsoft.com/office/drawing/2014/main" xmlns="" id="{27F4CC3B-D9C6-4D69-A7E5-2C34AD1E45EC}"/>
              </a:ext>
            </a:extLst>
          </p:cNvPr>
          <p:cNvSpPr txBox="1"/>
          <p:nvPr/>
        </p:nvSpPr>
        <p:spPr>
          <a:xfrm>
            <a:off x="-466845" y="4025764"/>
            <a:ext cx="23562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6D9D30"/>
                </a:solidFill>
                <a:latin typeface="Helvetica"/>
                <a:cs typeface="Helvetica"/>
              </a:rPr>
              <a:t>STAGIAIRE</a:t>
            </a:r>
            <a:endParaRPr lang="fr-FR" sz="1000" b="1" dirty="0">
              <a:solidFill>
                <a:srgbClr val="6D9D30"/>
              </a:solidFill>
              <a:latin typeface="Helvetica"/>
              <a:cs typeface="Helvetica"/>
            </a:endParaRPr>
          </a:p>
        </p:txBody>
      </p:sp>
      <p:sp>
        <p:nvSpPr>
          <p:cNvPr id="101" name="ZoneTexte 100">
            <a:extLst>
              <a:ext uri="{FF2B5EF4-FFF2-40B4-BE49-F238E27FC236}">
                <a16:creationId xmlns:a16="http://schemas.microsoft.com/office/drawing/2014/main" xmlns="" id="{93B0CFEA-467D-4DEF-B988-C7A6213A3446}"/>
              </a:ext>
            </a:extLst>
          </p:cNvPr>
          <p:cNvSpPr txBox="1"/>
          <p:nvPr/>
        </p:nvSpPr>
        <p:spPr>
          <a:xfrm rot="1589096">
            <a:off x="6668750" y="691470"/>
            <a:ext cx="2081333" cy="780165"/>
          </a:xfrm>
          <a:prstGeom prst="rect">
            <a:avLst/>
          </a:prstGeom>
          <a:noFill/>
        </p:spPr>
        <p:txBody>
          <a:bodyPr wrap="square" lIns="71579" tIns="35790" rIns="71579" bIns="35790" rtlCol="0">
            <a:spAutoFit/>
          </a:bodyPr>
          <a:lstStyle/>
          <a:p>
            <a:pPr algn="ctr"/>
            <a:r>
              <a:rPr lang="fr-FR" sz="2300" b="1" dirty="0">
                <a:solidFill>
                  <a:srgbClr val="0F2C62"/>
                </a:solidFill>
                <a:latin typeface="Helvetica"/>
                <a:cs typeface="Helvetica"/>
              </a:rPr>
              <a:t>Engagement tripartite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0A2850C-175B-4B82-B3E0-0AAABD4FE4DB}"/>
              </a:ext>
            </a:extLst>
          </p:cNvPr>
          <p:cNvSpPr/>
          <p:nvPr/>
        </p:nvSpPr>
        <p:spPr>
          <a:xfrm>
            <a:off x="2991508" y="1837244"/>
            <a:ext cx="2968017" cy="2477473"/>
          </a:xfrm>
          <a:prstGeom prst="rect">
            <a:avLst/>
          </a:prstGeom>
          <a:solidFill>
            <a:srgbClr val="FFFFFF">
              <a:alpha val="6902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xmlns="" id="{054EE57E-2D26-4F24-84F0-D7DB18061176}"/>
              </a:ext>
            </a:extLst>
          </p:cNvPr>
          <p:cNvSpPr txBox="1"/>
          <p:nvPr/>
        </p:nvSpPr>
        <p:spPr>
          <a:xfrm>
            <a:off x="2665876" y="2296946"/>
            <a:ext cx="38882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>
                <a:solidFill>
                  <a:srgbClr val="11316B"/>
                </a:solidFill>
                <a:latin typeface="Helvetica"/>
                <a:cs typeface="Helvetica"/>
              </a:rPr>
              <a:t>FORMATEURS : EXPERTS TERRAIN EN AMELIORATION INDUSTRIELLE</a:t>
            </a:r>
            <a:endParaRPr lang="fr-FR" sz="1050" b="1" dirty="0">
              <a:solidFill>
                <a:srgbClr val="11316B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53336423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</TotalTime>
  <Words>1353</Words>
  <Application>Microsoft Office PowerPoint</Application>
  <PresentationFormat>Affichage à l'écran (16:9)</PresentationFormat>
  <Paragraphs>459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9" baseType="lpstr">
      <vt:lpstr>Arial</vt:lpstr>
      <vt:lpstr>Brush Script MT Italic</vt:lpstr>
      <vt:lpstr>Calibri</vt:lpstr>
      <vt:lpstr>Dubai</vt:lpstr>
      <vt:lpstr>Dubai Light</vt:lpstr>
      <vt:lpstr>Helvetica</vt:lpstr>
      <vt:lpstr>Tahoma</vt:lpstr>
      <vt:lpstr>Times New Roman</vt:lpstr>
      <vt:lpstr>Trebuchet MS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Coralie CENCI</cp:lastModifiedBy>
  <cp:revision>68</cp:revision>
  <cp:lastPrinted>2019-11-07T14:16:18Z</cp:lastPrinted>
  <dcterms:created xsi:type="dcterms:W3CDTF">2019-02-07T11:13:53Z</dcterms:created>
  <dcterms:modified xsi:type="dcterms:W3CDTF">2019-11-08T12:39:07Z</dcterms:modified>
</cp:coreProperties>
</file>