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4" r:id="rId3"/>
  </p:sldMasterIdLst>
  <p:notesMasterIdLst>
    <p:notesMasterId r:id="rId87"/>
  </p:notesMasterIdLst>
  <p:handoutMasterIdLst>
    <p:handoutMasterId r:id="rId88"/>
  </p:handoutMasterIdLst>
  <p:sldIdLst>
    <p:sldId id="972" r:id="rId4"/>
    <p:sldId id="1366" r:id="rId5"/>
    <p:sldId id="1279" r:id="rId6"/>
    <p:sldId id="1284" r:id="rId7"/>
    <p:sldId id="1314" r:id="rId8"/>
    <p:sldId id="1316" r:id="rId9"/>
    <p:sldId id="1318" r:id="rId10"/>
    <p:sldId id="1317" r:id="rId11"/>
    <p:sldId id="1315" r:id="rId12"/>
    <p:sldId id="1319" r:id="rId13"/>
    <p:sldId id="1320" r:id="rId14"/>
    <p:sldId id="1323" r:id="rId15"/>
    <p:sldId id="1324" r:id="rId16"/>
    <p:sldId id="1328" r:id="rId17"/>
    <p:sldId id="1326" r:id="rId18"/>
    <p:sldId id="1327" r:id="rId19"/>
    <p:sldId id="1369" r:id="rId20"/>
    <p:sldId id="1370" r:id="rId21"/>
    <p:sldId id="1330" r:id="rId22"/>
    <p:sldId id="1334" r:id="rId23"/>
    <p:sldId id="1336" r:id="rId24"/>
    <p:sldId id="1337" r:id="rId25"/>
    <p:sldId id="1371" r:id="rId26"/>
    <p:sldId id="850" r:id="rId27"/>
    <p:sldId id="1339" r:id="rId28"/>
    <p:sldId id="1329" r:id="rId29"/>
    <p:sldId id="1338" r:id="rId30"/>
    <p:sldId id="1297" r:id="rId31"/>
    <p:sldId id="855" r:id="rId32"/>
    <p:sldId id="856" r:id="rId33"/>
    <p:sldId id="858" r:id="rId34"/>
    <p:sldId id="857" r:id="rId35"/>
    <p:sldId id="859" r:id="rId36"/>
    <p:sldId id="1340" r:id="rId37"/>
    <p:sldId id="1283" r:id="rId38"/>
    <p:sldId id="1343" r:id="rId39"/>
    <p:sldId id="860" r:id="rId40"/>
    <p:sldId id="861" r:id="rId41"/>
    <p:sldId id="862" r:id="rId42"/>
    <p:sldId id="863" r:id="rId43"/>
    <p:sldId id="1345" r:id="rId44"/>
    <p:sldId id="864" r:id="rId45"/>
    <p:sldId id="1346" r:id="rId46"/>
    <p:sldId id="865" r:id="rId47"/>
    <p:sldId id="1344" r:id="rId48"/>
    <p:sldId id="1350" r:id="rId49"/>
    <p:sldId id="866" r:id="rId50"/>
    <p:sldId id="1364" r:id="rId51"/>
    <p:sldId id="867" r:id="rId52"/>
    <p:sldId id="868" r:id="rId53"/>
    <p:sldId id="869" r:id="rId54"/>
    <p:sldId id="1355" r:id="rId55"/>
    <p:sldId id="871" r:id="rId56"/>
    <p:sldId id="872" r:id="rId57"/>
    <p:sldId id="873" r:id="rId58"/>
    <p:sldId id="875" r:id="rId59"/>
    <p:sldId id="874" r:id="rId60"/>
    <p:sldId id="1347" r:id="rId61"/>
    <p:sldId id="876" r:id="rId62"/>
    <p:sldId id="1356" r:id="rId63"/>
    <p:sldId id="877" r:id="rId64"/>
    <p:sldId id="880" r:id="rId65"/>
    <p:sldId id="1357" r:id="rId66"/>
    <p:sldId id="1353" r:id="rId67"/>
    <p:sldId id="1348" r:id="rId68"/>
    <p:sldId id="1358" r:id="rId69"/>
    <p:sldId id="881" r:id="rId70"/>
    <p:sldId id="270" r:id="rId71"/>
    <p:sldId id="882" r:id="rId72"/>
    <p:sldId id="883" r:id="rId73"/>
    <p:sldId id="884" r:id="rId74"/>
    <p:sldId id="982" r:id="rId75"/>
    <p:sldId id="1362" r:id="rId76"/>
    <p:sldId id="1363" r:id="rId77"/>
    <p:sldId id="1354" r:id="rId78"/>
    <p:sldId id="888" r:id="rId79"/>
    <p:sldId id="1349" r:id="rId80"/>
    <p:sldId id="983" r:id="rId81"/>
    <p:sldId id="890" r:id="rId82"/>
    <p:sldId id="891" r:id="rId83"/>
    <p:sldId id="1294" r:id="rId84"/>
    <p:sldId id="892" r:id="rId85"/>
    <p:sldId id="893" r:id="rId8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" id="{58845C29-62A3-4B2A-9747-01867AF7916A}">
          <p14:sldIdLst>
            <p14:sldId id="972"/>
            <p14:sldId id="1366"/>
            <p14:sldId id="1279"/>
            <p14:sldId id="1284"/>
            <p14:sldId id="1314"/>
            <p14:sldId id="1316"/>
            <p14:sldId id="1318"/>
            <p14:sldId id="1317"/>
            <p14:sldId id="1315"/>
          </p14:sldIdLst>
        </p14:section>
        <p14:section name="La prévention" id="{D2E981F9-1598-439D-AB23-B5677C9A87BF}">
          <p14:sldIdLst>
            <p14:sldId id="1319"/>
            <p14:sldId id="1320"/>
          </p14:sldIdLst>
        </p14:section>
        <p14:section name="L'INRS" id="{D61E7472-06BD-43EF-9D00-73CBEE51A453}">
          <p14:sldIdLst>
            <p14:sldId id="1323"/>
            <p14:sldId id="1324"/>
            <p14:sldId id="1328"/>
          </p14:sldIdLst>
        </p14:section>
        <p14:section name="L'ANACT" id="{CEB721A3-18C6-4DAB-A7A1-8B9EFA4B0A87}">
          <p14:sldIdLst>
            <p14:sldId id="1326"/>
            <p14:sldId id="1327"/>
            <p14:sldId id="1369"/>
            <p14:sldId id="1370"/>
          </p14:sldIdLst>
        </p14:section>
        <p14:section name="Obligations de l'employeur" id="{D489CECF-9BC6-4CFE-BE2D-D80D4486126D}">
          <p14:sldIdLst>
            <p14:sldId id="1330"/>
            <p14:sldId id="1334"/>
            <p14:sldId id="1336"/>
            <p14:sldId id="1337"/>
            <p14:sldId id="1371"/>
          </p14:sldIdLst>
        </p14:section>
        <p14:section name="Les outils d'analyse en SST" id="{46CA52D7-FA62-4999-8451-B7A9D3D431B1}">
          <p14:sldIdLst>
            <p14:sldId id="850"/>
            <p14:sldId id="1339"/>
          </p14:sldIdLst>
        </p14:section>
        <p14:section name="Brainstorming" id="{918E888D-DD47-4522-AABC-00FBB834B5BE}">
          <p14:sldIdLst>
            <p14:sldId id="1329"/>
            <p14:sldId id="1338"/>
            <p14:sldId id="1297"/>
          </p14:sldIdLst>
        </p14:section>
        <p14:section name="Apports de l'ergonomie" id="{A8C3487B-E79A-4DAD-878B-E3B103680FFB}">
          <p14:sldIdLst>
            <p14:sldId id="855"/>
            <p14:sldId id="856"/>
            <p14:sldId id="858"/>
            <p14:sldId id="857"/>
            <p14:sldId id="859"/>
            <p14:sldId id="1340"/>
            <p14:sldId id="1283"/>
          </p14:sldIdLst>
        </p14:section>
        <p14:section name="Les 18 familles de risques INRS" id="{464C32B0-AF76-47DF-A69B-D02AA009A161}">
          <p14:sldIdLst>
            <p14:sldId id="1343"/>
            <p14:sldId id="860"/>
            <p14:sldId id="861"/>
            <p14:sldId id="862"/>
            <p14:sldId id="863"/>
            <p14:sldId id="1345"/>
            <p14:sldId id="864"/>
          </p14:sldIdLst>
        </p14:section>
        <p14:section name="Analyser le risque" id="{1E8822B0-A3F2-4791-B501-369B1F3CAAC2}">
          <p14:sldIdLst>
            <p14:sldId id="1346"/>
            <p14:sldId id="865"/>
            <p14:sldId id="1344"/>
            <p14:sldId id="1350"/>
            <p14:sldId id="866"/>
            <p14:sldId id="1364"/>
            <p14:sldId id="867"/>
            <p14:sldId id="868"/>
            <p14:sldId id="869"/>
          </p14:sldIdLst>
        </p14:section>
        <p14:section name="Analyse des risques en QSE" id="{1A544F65-9582-4C1E-AFA6-72AC88935678}">
          <p14:sldIdLst>
            <p14:sldId id="1355"/>
            <p14:sldId id="871"/>
            <p14:sldId id="872"/>
            <p14:sldId id="873"/>
            <p14:sldId id="875"/>
            <p14:sldId id="874"/>
          </p14:sldIdLst>
        </p14:section>
        <p14:section name="Analyser un accident" id="{BF6A25F1-8438-410E-A06C-BE740F210670}">
          <p14:sldIdLst>
            <p14:sldId id="1347"/>
            <p14:sldId id="876"/>
            <p14:sldId id="1356"/>
            <p14:sldId id="877"/>
            <p14:sldId id="880"/>
            <p14:sldId id="1357"/>
            <p14:sldId id="1353"/>
          </p14:sldIdLst>
        </p14:section>
        <p14:section name="Le plan de prévention" id="{8F088837-3BFB-42F7-9B15-A05332EFFB5E}">
          <p14:sldIdLst>
            <p14:sldId id="1348"/>
            <p14:sldId id="1358"/>
            <p14:sldId id="881"/>
            <p14:sldId id="270"/>
            <p14:sldId id="882"/>
            <p14:sldId id="883"/>
            <p14:sldId id="884"/>
            <p14:sldId id="982"/>
            <p14:sldId id="1362"/>
            <p14:sldId id="1363"/>
            <p14:sldId id="1354"/>
            <p14:sldId id="888"/>
          </p14:sldIdLst>
        </p14:section>
        <p14:section name="Le formalisme ..." id="{7E1D09C5-7805-4879-BB35-826B4E825D60}">
          <p14:sldIdLst>
            <p14:sldId id="1349"/>
            <p14:sldId id="983"/>
            <p14:sldId id="890"/>
            <p14:sldId id="891"/>
            <p14:sldId id="1294"/>
            <p14:sldId id="892"/>
            <p14:sldId id="8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949"/>
    <a:srgbClr val="F07624"/>
    <a:srgbClr val="1C7DE1"/>
    <a:srgbClr val="F4BD2D"/>
    <a:srgbClr val="FFCC00"/>
    <a:srgbClr val="1ED4DE"/>
    <a:srgbClr val="99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howGuides="1">
      <p:cViewPr>
        <p:scale>
          <a:sx n="100" d="100"/>
          <a:sy n="100" d="100"/>
        </p:scale>
        <p:origin x="352" y="8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585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viewProps" Target="viewProps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52B2B-0BBC-4845-BD5C-6186374697E3}" type="datetimeFigureOut">
              <a:rPr lang="ko-KR" altLang="en-US" smtClean="0"/>
              <a:t>2021-05-06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153E3-D943-4A51-8AD5-41FA50EBC5B2}" type="slidenum">
              <a:rPr lang="ko-KR" altLang="en-US" smtClean="0"/>
              <a:t>‹N°›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95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B3838-6D4F-4D14-8AB1-3E06496A2C9B}" type="datetimeFigureOut">
              <a:rPr lang="fr-FR" smtClean="0"/>
              <a:t>06/05/2021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4E38C-BED2-4B73-B351-B4BF3B819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53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Fichier son animation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4E38C-BED2-4B73-B351-B4BF3B819B8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33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 hasCustomPrompt="1"/>
          </p:nvPr>
        </p:nvSpPr>
        <p:spPr>
          <a:xfrm>
            <a:off x="0" y="627534"/>
            <a:ext cx="9144000" cy="533308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3F0AB86-7940-4230-BC06-4EF20DC49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203598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46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80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26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52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76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01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15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10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99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36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45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 rot="10800000">
            <a:off x="3222000" y="3337155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 rot="10800000">
            <a:off x="3746892" y="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4041648" y="99959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8E48000A-B218-4CCF-8C0E-D9ACDAFA26B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12000" y="3430238"/>
            <a:ext cx="2520000" cy="1713262"/>
          </a:xfrm>
          <a:custGeom>
            <a:avLst/>
            <a:gdLst>
              <a:gd name="connsiteX0" fmla="*/ 1260000 w 2520000"/>
              <a:gd name="connsiteY0" fmla="*/ 0 h 1713262"/>
              <a:gd name="connsiteX1" fmla="*/ 2520000 w 2520000"/>
              <a:gd name="connsiteY1" fmla="*/ 1260000 h 1713262"/>
              <a:gd name="connsiteX2" fmla="*/ 2066250 w 2520000"/>
              <a:gd name="connsiteY2" fmla="*/ 1713262 h 1713262"/>
              <a:gd name="connsiteX3" fmla="*/ 439730 w 2520000"/>
              <a:gd name="connsiteY3" fmla="*/ 1706453 h 1713262"/>
              <a:gd name="connsiteX4" fmla="*/ 0 w 2520000"/>
              <a:gd name="connsiteY4" fmla="*/ 1260000 h 171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1713262">
                <a:moveTo>
                  <a:pt x="1260000" y="0"/>
                </a:moveTo>
                <a:lnTo>
                  <a:pt x="2520000" y="1260000"/>
                </a:lnTo>
                <a:lnTo>
                  <a:pt x="2066250" y="1713262"/>
                </a:lnTo>
                <a:lnTo>
                  <a:pt x="439730" y="1706453"/>
                </a:lnTo>
                <a:lnTo>
                  <a:pt x="0" y="12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53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11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3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15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3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19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26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3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59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45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451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  <a:endParaRPr lang="fr-FR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2A1B22AD-599D-49E7-BCA2-2BE062F3E6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42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32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34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50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2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5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3203848" y="-2322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3746892" y="433124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4041648" y="4493810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3848" y="1"/>
            <a:ext cx="2520000" cy="1711155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94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65878" y="1176692"/>
            <a:ext cx="1871760" cy="3051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12855" y="1176061"/>
            <a:ext cx="1871760" cy="30512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59832" y="1175430"/>
            <a:ext cx="1871760" cy="3051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06810" y="1174799"/>
            <a:ext cx="1871760" cy="3051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5475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6407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72452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919429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49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54" y="451443"/>
            <a:ext cx="3282039" cy="32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363708" y="584771"/>
            <a:ext cx="2991584" cy="2076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43454" y="1295867"/>
            <a:ext cx="3055840" cy="2231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81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9742"/>
            <a:ext cx="3600400" cy="18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53800" y="2764640"/>
            <a:ext cx="1711407" cy="1249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09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2716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20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50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4817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1244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80313" y="557440"/>
            <a:ext cx="2592000" cy="40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2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59900" y="1"/>
            <a:ext cx="30242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721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0599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64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426012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53804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98220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62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691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63888" y="638650"/>
            <a:ext cx="4320480" cy="4504851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35630" y="1"/>
            <a:ext cx="3508370" cy="4339267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1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5076056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72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452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Half Frame 16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6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48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237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42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56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2" r:id="rId2"/>
    <p:sldLayoutId id="2147483677" r:id="rId3"/>
    <p:sldLayoutId id="2147483679" r:id="rId4"/>
    <p:sldLayoutId id="2147483689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5" r:id="rId24"/>
    <p:sldLayoutId id="2147483717" r:id="rId25"/>
    <p:sldLayoutId id="2147483718" r:id="rId26"/>
    <p:sldLayoutId id="2147483719" r:id="rId27"/>
    <p:sldLayoutId id="2147483724" r:id="rId28"/>
    <p:sldLayoutId id="2147483725" r:id="rId29"/>
    <p:sldLayoutId id="2147483726" r:id="rId30"/>
    <p:sldLayoutId id="2147483727" r:id="rId3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15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7" r:id="rId3"/>
    <p:sldLayoutId id="2147483671" r:id="rId4"/>
    <p:sldLayoutId id="2147483658" r:id="rId5"/>
    <p:sldLayoutId id="2147483659" r:id="rId6"/>
    <p:sldLayoutId id="2147483673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5" r:id="rId15"/>
    <p:sldLayoutId id="214748367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0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france.gouv.fr/affichCodeArticle.do?cidTexte=LEGITEXT000006072050&amp;idArticle=LEGIARTI000006900818&amp;dateTexte=&amp;categorieLien=cid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www.legifrance.gouv.fr/affichCodeArticle.do?idArticle=LEGIARTI000006903148&amp;cidTexte=LEGITEXT000006072050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hyperlink" Target="https://www.legifrance.gouv.fr/affichCodeArticle.do?cidTexte=LEGITEXT000006072050&amp;idArticle=LEGIARTI000031072444&amp;dateTexte=&amp;categorieLien=cid" TargetMode="External"/><Relationship Id="rId4" Type="http://schemas.openxmlformats.org/officeDocument/2006/relationships/hyperlink" Target="https://www.legifrance.gouv.fr/affichCodeArticle.do?cidTexte=LEGITEXT000006072050&amp;idArticle=LEGIARTI000006900824&amp;dateTexte=&amp;categorieLien=ci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rs.fr/dms/inrs/CataloguePapier/ED/TI-ED-6163/ed6163.pdf" TargetMode="External"/><Relationship Id="rId2" Type="http://schemas.openxmlformats.org/officeDocument/2006/relationships/hyperlink" Target="http://www.inrs.fr/demarche/mise-en-oeuvre-prevention/ce-qu-il-faut-retenir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rs.fr/dms/inrs/CatalogueOutil/TI-outil34/Grille_DIGEST_2011.zip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://www.inrs.fr/demarche/mise-en-oeuvre-prevention/ce-qu-il-faut-retenir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nrs.fr/metiers/oira-outil-tpe.html" TargetMode="External"/><Relationship Id="rId5" Type="http://schemas.openxmlformats.org/officeDocument/2006/relationships/hyperlink" Target="http://www.inrs.fr/dms/inrs/CatalogueOutil/TI-outil35/Grille_GP_SST_2011.zip" TargetMode="Externa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anact.fr/mots-cles/association-nationale-des-directeurs-des-ressources-humaines-andrh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anact.fr/mots-cles/association-nationale-des-directeurs-des-ressources-humaines-andrh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pace-droit-prevention.com/fiches-pratiques/principes-generaux-de-prevention/le-principe-et-la-demarche-de-prevention#.XQpWhP7gq00" TargetMode="External"/><Relationship Id="rId2" Type="http://schemas.openxmlformats.org/officeDocument/2006/relationships/hyperlink" Target="https://www.souffrance-et-travail.com/guides-pratiques/guide-pratique-medecins-travail/prevention-primaire-secondaire-tertiair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37.png"/><Relationship Id="rId4" Type="http://schemas.openxmlformats.org/officeDocument/2006/relationships/hyperlink" Target="https://www.andrh.fr/pressemedias/73/cp-lanact-et-landrh-signent-une-convention-de-partenaria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izz.biz/quizz-1198677.html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france.gouv.fr/affichCodeArticle.do?cidTexte=LEGITEXT000006072050&amp;idArticle=LEGIARTI000006903147&amp;dateTexte=&amp;categorieLien=cid" TargetMode="External"/><Relationship Id="rId2" Type="http://schemas.openxmlformats.org/officeDocument/2006/relationships/hyperlink" Target="http://www.legifrance.gouv.fr/affichCodeArticle.do?idArticle=LEGIARTI000006903148&amp;cidTexte=LEGITEXT00000607205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fr.wikipedia.org/wiki/200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r.wikipedia.org/wiki/Novembre_2001" TargetMode="External"/><Relationship Id="rId5" Type="http://schemas.openxmlformats.org/officeDocument/2006/relationships/hyperlink" Target="https://fr.wikipedia.org/wiki/5_novembre" TargetMode="External"/><Relationship Id="rId4" Type="http://schemas.openxmlformats.org/officeDocument/2006/relationships/hyperlink" Target="https://fr.wikipedia.org/wiki/D%C3%A9cret_en_Franc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www.asmt65.fr/" TargetMode="External"/><Relationship Id="rId7" Type="http://schemas.openxmlformats.org/officeDocument/2006/relationships/image" Target="../media/image43.png"/><Relationship Id="rId2" Type="http://schemas.openxmlformats.org/officeDocument/2006/relationships/hyperlink" Target="https://www.ameli.fr/entreprise/votre-entreprise/outils-gestion-prevention-risques-professionnels/due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DUER%20Wikicr&#233;a%20excel%202018.xlsx" TargetMode="External"/><Relationship Id="rId5" Type="http://schemas.openxmlformats.org/officeDocument/2006/relationships/hyperlink" Target="http://www.gest05.org/r/158/document-unique-d-evaluation-des-risques-duer-/" TargetMode="External"/><Relationship Id="rId4" Type="http://schemas.openxmlformats.org/officeDocument/2006/relationships/hyperlink" Target="DU-AST67-2016.xls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legifrance.gouv.fr/affichCodeArticle.do?cidTexte=LEGITEXT000006070719&amp;idArticle=LEGIARTI000006417770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youtu.be/uF18PgutL8Y" TargetMode="Externa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4.png"/><Relationship Id="rId4" Type="http://schemas.openxmlformats.org/officeDocument/2006/relationships/hyperlink" Target="https://youtu.be/liWPFeI2al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youtu.be/uF18PgutL8Y" TargetMode="Externa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0.png"/><Relationship Id="rId4" Type="http://schemas.openxmlformats.org/officeDocument/2006/relationships/hyperlink" Target="https://youtu.be/gnmvJhguAnw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4" Type="http://schemas.openxmlformats.org/officeDocument/2006/relationships/hyperlink" Target="https://www.protegeralertersecourir.fr/quiz/quiz-prevention-au-travail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hyperlink" Target="http://www.officiel-prevention.com/protections-individuelles/risque-biologique-chimique/detail_dossier_CHSCT.php?rub=91&amp;ssrub=186&amp;dossid=5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13.png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5" Type="http://schemas.openxmlformats.org/officeDocument/2006/relationships/hyperlink" Target="https://www.quizz.biz/quizz-909532.html" TargetMode="Externa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rs.fr/risques.html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youtu.be/uF18PgutL8Y" TargetMode="Externa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fr/slide/3693927/" TargetMode="External"/><Relationship Id="rId7" Type="http://schemas.openxmlformats.org/officeDocument/2006/relationships/image" Target="../media/image66.png"/><Relationship Id="rId2" Type="http://schemas.openxmlformats.org/officeDocument/2006/relationships/hyperlink" Target="https://www.francesst.com/wp-content/uploads/2017/01/Fiche-prevention-n%C2%B01-ITAMaMi.pdf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inrs.fr/dms/inrs/CatalogueOutil/TI-outil35/Grille_GP_SST_2011.zip" TargetMode="External"/><Relationship Id="rId5" Type="http://schemas.openxmlformats.org/officeDocument/2006/relationships/hyperlink" Target="http://www.inrs.fr/dms/inrs/CatalogueOutil/TI-outil34/Grille_DIGEST_2011.zip" TargetMode="Externa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youtu.be/uF18PgutL8Y" TargetMode="Externa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youtu.be/km1u-ZTD5To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Fiche-prevention-n&#176;1-ITAMaMi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slideplayer.fr/slide/12183333/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youtu.be/CZ9ctNTcciY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youtu.be/uF18PgutL8Y" TargetMode="Externa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jpeg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6.png"/><Relationship Id="rId5" Type="http://schemas.openxmlformats.org/officeDocument/2006/relationships/hyperlink" Target="https://www.manager-go.com/ressources-humaines/dossiers-methodes/arbre-des-causes" TargetMode="External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youtu.be/CpUsvpln6pE" TargetMode="Externa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9.png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youtu.be/uF18PgutL8Y" TargetMode="Externa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hyperlink" Target="https://youtu.be/FkqY_qFJugs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://www.inrs.fr/demarche/conception-lieux-situations-travail.html" TargetMode="External"/><Relationship Id="rId7" Type="http://schemas.openxmlformats.org/officeDocument/2006/relationships/hyperlink" Target="https://youtu.be/QY6qbiGAPlk" TargetMode="External"/><Relationship Id="rId2" Type="http://schemas.openxmlformats.org/officeDocument/2006/relationships/hyperlink" Target="http://www.inrs.fr/demarche/evaluation-risques-professionnels/ce-qu-il-faut-retenir.html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hyperlink" Target="http://www.inrs.fr/demarche/protection-collective/ce-qu-il-faut-retenir.html" TargetMode="External"/><Relationship Id="rId4" Type="http://schemas.openxmlformats.org/officeDocument/2006/relationships/hyperlink" Target="http://www.inrs.fr/demarche/conception-utilisation-equipements-travail.html" TargetMode="Externa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hyperlink" Target="http://www.inrs.fr/demarche/protection-individuelle.html" TargetMode="External"/><Relationship Id="rId7" Type="http://schemas.openxmlformats.org/officeDocument/2006/relationships/hyperlink" Target="https://youtu.be/OHKWYsLUnJ8" TargetMode="External"/><Relationship Id="rId2" Type="http://schemas.openxmlformats.org/officeDocument/2006/relationships/hyperlink" Target="http://www.inrs.fr/demarche/prevention-medicale.html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hyperlink" Target="http://www.inrs.fr/demarche/organisation-secours.html" TargetMode="External"/><Relationship Id="rId4" Type="http://schemas.openxmlformats.org/officeDocument/2006/relationships/hyperlink" Target="http://www.inrs.fr/demarche/formation-information.html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2001" TargetMode="External"/><Relationship Id="rId3" Type="http://schemas.openxmlformats.org/officeDocument/2006/relationships/image" Target="../media/image113.png"/><Relationship Id="rId7" Type="http://schemas.openxmlformats.org/officeDocument/2006/relationships/hyperlink" Target="https://fr.wikipedia.org/wiki/Novembre_2001" TargetMode="External"/><Relationship Id="rId2" Type="http://schemas.openxmlformats.org/officeDocument/2006/relationships/hyperlink" Target="https://youtu.be/Y1Dk8idT8W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5_novembre" TargetMode="External"/><Relationship Id="rId5" Type="http://schemas.openxmlformats.org/officeDocument/2006/relationships/hyperlink" Target="https://fr.wikipedia.org/wiki/D%C3%A9cret_en_France" TargetMode="External"/><Relationship Id="rId4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fr.wikipedia.org/wiki/Accident_du_travail" TargetMode="Externa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DU-AST67-2016.xlsx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://www.asmt65.fr/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hyperlink" Target="DUER%20Wikicr&#233;a%20excel%202018.xlsx" TargetMode="External"/><Relationship Id="rId4" Type="http://schemas.openxmlformats.org/officeDocument/2006/relationships/hyperlink" Target="http://www.gest05.org/r/158/document-unique-d-evaluation-des-risques-duer-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youtu.be/dpwGUQtA1AE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7.png"/><Relationship Id="rId5" Type="http://schemas.openxmlformats.org/officeDocument/2006/relationships/slide" Target="slide26.xml"/><Relationship Id="rId4" Type="http://schemas.openxmlformats.org/officeDocument/2006/relationships/image" Target="../media/image1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hyperlink" Target="https://youtu.be/8Xr249XBgb4" TargetMode="External"/><Relationship Id="rId4" Type="http://schemas.openxmlformats.org/officeDocument/2006/relationships/hyperlink" Target="https://nuagedemots.c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 Easy Skanking">
            <a:hlinkClick r:id="" action="ppaction://media"/>
            <a:extLst>
              <a:ext uri="{FF2B5EF4-FFF2-40B4-BE49-F238E27FC236}">
                <a16:creationId xmlns:a16="http://schemas.microsoft.com/office/drawing/2014/main" id="{30C2D1BC-3F68-4913-92A2-CE88E55CD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070" y="649638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F4975B-01FD-4877-82D4-5406490227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08" b="5622"/>
          <a:stretch/>
        </p:blipFill>
        <p:spPr>
          <a:xfrm>
            <a:off x="15" y="-35257"/>
            <a:ext cx="9143985" cy="51434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782994B-256A-4D61-8AAE-4990C8050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5184" y="2615853"/>
            <a:ext cx="3750486" cy="1042664"/>
          </a:xfrm>
          <a:ln>
            <a:solidFill>
              <a:srgbClr val="F07624"/>
            </a:solidFill>
          </a:ln>
        </p:spPr>
        <p:txBody>
          <a:bodyPr anchor="b">
            <a:normAutofit fontScale="90000"/>
          </a:bodyPr>
          <a:lstStyle/>
          <a:p>
            <a:pPr algn="ctr"/>
            <a:r>
              <a:rPr lang="fr-FR" sz="3900" dirty="0">
                <a:solidFill>
                  <a:schemeClr val="bg1"/>
                </a:solidFill>
              </a:rPr>
              <a:t>Qualité-Sécurité-Environnement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5FF98E21-2295-4835-9A48-9AA9459A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1635C3-CF81-4279-9F0F-867F3D7039E6}"/>
              </a:ext>
            </a:extLst>
          </p:cNvPr>
          <p:cNvSpPr txBox="1"/>
          <p:nvPr/>
        </p:nvSpPr>
        <p:spPr>
          <a:xfrm rot="20977829">
            <a:off x="1448555" y="3923788"/>
            <a:ext cx="2966054" cy="4154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100" dirty="0"/>
              <a:t>Séance 8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2AAF902-72F0-4F65-9A73-37DFC5B3EE01}"/>
              </a:ext>
            </a:extLst>
          </p:cNvPr>
          <p:cNvGrpSpPr/>
          <p:nvPr/>
        </p:nvGrpSpPr>
        <p:grpSpPr>
          <a:xfrm>
            <a:off x="7264764" y="480498"/>
            <a:ext cx="1353326" cy="884467"/>
            <a:chOff x="9106297" y="754310"/>
            <a:chExt cx="2138925" cy="138476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E6B55D5-7087-494C-A530-B5D70D7CF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6297" y="754310"/>
              <a:ext cx="2138925" cy="138476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F2B46E2-3144-4A8D-9411-DA8974E69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6156" y="1562930"/>
              <a:ext cx="519066" cy="55506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F36BA2D6-581A-4A9A-B88C-036F76CE13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49" y="649638"/>
            <a:ext cx="4333382" cy="216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969E6-82F2-4A17-9B72-979915976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Les 9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principes généraux de prévention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(repris au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hlinkClick r:id="rId2"/>
              </a:rPr>
              <a:t>Code du Travail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)</a:t>
            </a:r>
            <a:endParaRPr lang="fr-FR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390A83-6C34-4743-9FBC-3F6A8998D96D}"/>
              </a:ext>
            </a:extLst>
          </p:cNvPr>
          <p:cNvSpPr txBox="1">
            <a:spLocks/>
          </p:cNvSpPr>
          <p:nvPr/>
        </p:nvSpPr>
        <p:spPr>
          <a:xfrm>
            <a:off x="1530972" y="919078"/>
            <a:ext cx="7622232" cy="31683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1° </a:t>
            </a:r>
            <a:r>
              <a:rPr lang="fr-FR" sz="1400" b="1" dirty="0">
                <a:solidFill>
                  <a:srgbClr val="E62949"/>
                </a:solidFill>
              </a:rPr>
              <a:t>Éviter les risques </a:t>
            </a:r>
            <a:r>
              <a:rPr lang="fr-FR" sz="1400" dirty="0"/>
              <a:t>;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2° </a:t>
            </a:r>
            <a:r>
              <a:rPr lang="fr-FR" sz="1400" b="1" dirty="0">
                <a:solidFill>
                  <a:srgbClr val="FF0000"/>
                </a:solidFill>
              </a:rPr>
              <a:t>Évaluer </a:t>
            </a:r>
            <a:r>
              <a:rPr lang="fr-FR" sz="1400" dirty="0"/>
              <a:t>les risques qui ne peuvent pas être évités ;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3° </a:t>
            </a:r>
            <a:r>
              <a:rPr lang="fr-FR" sz="1400" b="1" dirty="0">
                <a:solidFill>
                  <a:srgbClr val="1C7DE1"/>
                </a:solidFill>
              </a:rPr>
              <a:t>Combattre les risques à la source </a:t>
            </a:r>
            <a:r>
              <a:rPr lang="fr-FR" sz="1400" dirty="0"/>
              <a:t>;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4° </a:t>
            </a:r>
            <a:r>
              <a:rPr lang="fr-FR" sz="1400" b="1" dirty="0">
                <a:solidFill>
                  <a:srgbClr val="F07624"/>
                </a:solidFill>
              </a:rPr>
              <a:t>Adapter le travail à l'homme </a:t>
            </a:r>
            <a:r>
              <a:rPr lang="fr-FR" sz="1400" dirty="0"/>
              <a:t>(</a:t>
            </a:r>
            <a:r>
              <a:rPr lang="fr-FR" sz="1400" i="1" dirty="0"/>
              <a:t>cf. cours de cassation</a:t>
            </a:r>
            <a:r>
              <a:rPr lang="fr-FR" sz="1400" dirty="0"/>
              <a:t>) ;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5° Tenir compte de </a:t>
            </a:r>
            <a:r>
              <a:rPr lang="fr-FR" sz="1400" b="1" dirty="0">
                <a:solidFill>
                  <a:srgbClr val="F07624"/>
                </a:solidFill>
              </a:rPr>
              <a:t>l'état d'évolution de la technique </a:t>
            </a:r>
            <a:r>
              <a:rPr lang="fr-FR" sz="1400" dirty="0"/>
              <a:t>;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6° Remplacer ce qui est dangereux par </a:t>
            </a:r>
            <a:r>
              <a:rPr lang="fr-FR" sz="1400" b="1" dirty="0">
                <a:solidFill>
                  <a:srgbClr val="F07624"/>
                </a:solidFill>
              </a:rPr>
              <a:t>ce qui n'est pas dangereux </a:t>
            </a:r>
            <a:r>
              <a:rPr lang="fr-FR" sz="1400" dirty="0"/>
              <a:t>ou par ce qui est     moins dangereux ;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7° </a:t>
            </a:r>
            <a:r>
              <a:rPr lang="fr-FR" sz="1400" b="1" dirty="0">
                <a:solidFill>
                  <a:srgbClr val="FF0000"/>
                </a:solidFill>
              </a:rPr>
              <a:t>Planifier la prévention </a:t>
            </a:r>
            <a:r>
              <a:rPr lang="fr-FR" sz="1400" dirty="0"/>
              <a:t>en y intégrant, dans un ensemble cohérent, la technique,          l'organisation du travail, les conditions de travail, les relations sociales et l'influence des     facteurs ambiants, notamment les risques liés au </a:t>
            </a:r>
            <a:r>
              <a:rPr lang="fr-FR" sz="1400" b="1" dirty="0">
                <a:solidFill>
                  <a:srgbClr val="E62949"/>
                </a:solidFill>
              </a:rPr>
              <a:t>harcèlement moral </a:t>
            </a:r>
            <a:r>
              <a:rPr lang="fr-FR" sz="1400" dirty="0"/>
              <a:t>et </a:t>
            </a:r>
            <a:r>
              <a:rPr lang="fr-FR" sz="1400" b="1" dirty="0">
                <a:solidFill>
                  <a:srgbClr val="E62949"/>
                </a:solidFill>
              </a:rPr>
              <a:t>au harcèlement    sexuel</a:t>
            </a:r>
            <a:r>
              <a:rPr lang="fr-FR" sz="1400" dirty="0"/>
              <a:t>, tels qu'ils sont définis aux </a:t>
            </a:r>
            <a:r>
              <a:rPr lang="fr-FR" sz="1400" dirty="0">
                <a:hlinkClick r:id="rId3"/>
              </a:rPr>
              <a:t>articles L. 1152-1 </a:t>
            </a:r>
            <a:r>
              <a:rPr lang="fr-FR" sz="1400" dirty="0"/>
              <a:t>et </a:t>
            </a:r>
            <a:r>
              <a:rPr lang="fr-FR" sz="1400" dirty="0">
                <a:hlinkClick r:id="rId4"/>
              </a:rPr>
              <a:t>L. 1153-1</a:t>
            </a:r>
            <a:r>
              <a:rPr lang="fr-FR" sz="1400" dirty="0"/>
              <a:t>, ainsi que ceux liés aux   </a:t>
            </a:r>
            <a:r>
              <a:rPr lang="fr-FR" sz="1400" b="1" dirty="0">
                <a:solidFill>
                  <a:srgbClr val="E62949"/>
                </a:solidFill>
              </a:rPr>
              <a:t>agissements sexistes </a:t>
            </a:r>
            <a:r>
              <a:rPr lang="fr-FR" sz="1400" dirty="0"/>
              <a:t>définis à l'article </a:t>
            </a:r>
            <a:r>
              <a:rPr lang="fr-FR" sz="1400" dirty="0">
                <a:hlinkClick r:id="rId5"/>
              </a:rPr>
              <a:t>L. 1142-2-1</a:t>
            </a:r>
            <a:r>
              <a:rPr lang="fr-FR" sz="1400" dirty="0"/>
              <a:t> ;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8° Prendre des mesures de </a:t>
            </a:r>
            <a:r>
              <a:rPr lang="fr-FR" sz="1400" b="1" dirty="0">
                <a:solidFill>
                  <a:srgbClr val="1C7DE1"/>
                </a:solidFill>
              </a:rPr>
              <a:t>protection collective </a:t>
            </a:r>
            <a:r>
              <a:rPr lang="fr-FR" sz="1400" dirty="0"/>
              <a:t>en leur </a:t>
            </a:r>
            <a:r>
              <a:rPr lang="fr-FR" sz="1400" b="1" dirty="0">
                <a:solidFill>
                  <a:srgbClr val="1C7DE1"/>
                </a:solidFill>
              </a:rPr>
              <a:t>donnant la priorité sur les    mesures de protection individuelle </a:t>
            </a:r>
            <a:r>
              <a:rPr lang="fr-FR" sz="1400" dirty="0"/>
              <a:t>;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9° Donner les </a:t>
            </a:r>
            <a:r>
              <a:rPr lang="fr-FR" sz="1400" b="1" dirty="0">
                <a:solidFill>
                  <a:srgbClr val="FF0000"/>
                </a:solidFill>
              </a:rPr>
              <a:t>instructions appropriées aux travailleurs</a:t>
            </a:r>
            <a:r>
              <a:rPr lang="fr-FR" sz="1400" dirty="0"/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206E2D-D40E-497C-8813-12E646A381E1}"/>
              </a:ext>
            </a:extLst>
          </p:cNvPr>
          <p:cNvSpPr txBox="1"/>
          <p:nvPr/>
        </p:nvSpPr>
        <p:spPr>
          <a:xfrm>
            <a:off x="467544" y="928517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10</a:t>
            </a:fld>
            <a:endParaRPr lang="fr-FR" dirty="0"/>
          </a:p>
        </p:txBody>
      </p:sp>
      <p:pic>
        <p:nvPicPr>
          <p:cNvPr id="7" name="Image 6">
            <a:hlinkClick r:id="rId6" action="ppaction://hlinksldjump"/>
            <a:extLst>
              <a:ext uri="{FF2B5EF4-FFF2-40B4-BE49-F238E27FC236}">
                <a16:creationId xmlns:a16="http://schemas.microsoft.com/office/drawing/2014/main" id="{CD35FF82-7E7F-4D7F-BA08-69016A65B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51" y="4680054"/>
            <a:ext cx="448017" cy="45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7E92E-E055-48F8-BE95-D6A65B40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Article </a:t>
            </a:r>
            <a:r>
              <a:rPr lang="fr-FR" dirty="0">
                <a:solidFill>
                  <a:srgbClr val="E62949"/>
                </a:solidFill>
              </a:rPr>
              <a:t>L 4121-2 </a:t>
            </a:r>
            <a:r>
              <a:rPr lang="fr-FR" dirty="0"/>
              <a:t>du Code du Travail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AC6D63-507A-4537-8F03-000D7183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884466"/>
            <a:ext cx="6793786" cy="401336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ECDA7D-376A-433E-A665-54F427F66C54}"/>
              </a:ext>
            </a:extLst>
          </p:cNvPr>
          <p:cNvSpPr txBox="1"/>
          <p:nvPr/>
        </p:nvSpPr>
        <p:spPr>
          <a:xfrm>
            <a:off x="467544" y="928517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11</a:t>
            </a:fld>
            <a:endParaRPr lang="fr-FR" dirty="0"/>
          </a:p>
        </p:txBody>
      </p:sp>
      <p:pic>
        <p:nvPicPr>
          <p:cNvPr id="8" name="Image 7">
            <a:hlinkClick r:id="rId3" action="ppaction://hlinksldjump"/>
            <a:extLst>
              <a:ext uri="{FF2B5EF4-FFF2-40B4-BE49-F238E27FC236}">
                <a16:creationId xmlns:a16="http://schemas.microsoft.com/office/drawing/2014/main" id="{2F21B2EC-DF34-4145-8F36-00BBEB5B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51" y="4680054"/>
            <a:ext cx="448017" cy="450965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393F48A-3B2F-4BB5-BA8F-EEEB78AADA52}"/>
              </a:ext>
            </a:extLst>
          </p:cNvPr>
          <p:cNvGrpSpPr/>
          <p:nvPr/>
        </p:nvGrpSpPr>
        <p:grpSpPr>
          <a:xfrm rot="21152110">
            <a:off x="6926787" y="1985297"/>
            <a:ext cx="848046" cy="833229"/>
            <a:chOff x="2445407" y="2212338"/>
            <a:chExt cx="2405779" cy="234735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D76C864-9E2C-4FC4-8CC3-1EAE1CC87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308F913-B624-4F51-AF12-5067113DC949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35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47D03B-591E-4926-803A-408534CF8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Les démarches de </a:t>
            </a:r>
            <a:r>
              <a:rPr lang="fr-FR" sz="3200" dirty="0">
                <a:solidFill>
                  <a:srgbClr val="1C7DE1"/>
                </a:solidFill>
              </a:rPr>
              <a:t>prévention des risques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22E46-A3F8-4DE2-81B6-1378768F0952}"/>
              </a:ext>
            </a:extLst>
          </p:cNvPr>
          <p:cNvSpPr txBox="1">
            <a:spLocks/>
          </p:cNvSpPr>
          <p:nvPr/>
        </p:nvSpPr>
        <p:spPr>
          <a:xfrm>
            <a:off x="530226" y="1808046"/>
            <a:ext cx="4010412" cy="1843097"/>
          </a:xfr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sz="1800" dirty="0"/>
              <a:t>Démarche </a:t>
            </a:r>
            <a:r>
              <a:rPr lang="fr-FR" sz="1800" b="1" dirty="0">
                <a:solidFill>
                  <a:schemeClr val="accent2">
                    <a:lumMod val="50000"/>
                  </a:schemeClr>
                </a:solidFill>
              </a:rPr>
              <a:t>INRS</a:t>
            </a:r>
            <a:r>
              <a:rPr lang="fr-FR" sz="1800" dirty="0"/>
              <a:t>,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endParaRPr lang="fr-FR" sz="1800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endParaRPr lang="fr-FR" sz="1800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sz="1800" dirty="0"/>
              <a:t>La démarche de l’</a:t>
            </a:r>
            <a:r>
              <a:rPr lang="fr-FR" sz="1800" b="1" dirty="0">
                <a:solidFill>
                  <a:schemeClr val="accent4">
                    <a:lumMod val="75000"/>
                  </a:schemeClr>
                </a:solidFill>
              </a:rPr>
              <a:t>ANACT</a:t>
            </a:r>
            <a:r>
              <a:rPr lang="fr-FR" sz="1800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FDB544-7331-4870-9598-3B88FEF70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54" y="1866830"/>
            <a:ext cx="1335881" cy="4643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74A032-8A1B-413E-B3B8-1EE8DD09E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28" y="2735388"/>
            <a:ext cx="759381" cy="611844"/>
          </a:xfrm>
          <a:prstGeom prst="rect">
            <a:avLst/>
          </a:prstGeom>
          <a:ln>
            <a:solidFill>
              <a:srgbClr val="1C7DE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542A51-0298-47BD-9932-2B90FF085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884466"/>
            <a:ext cx="3497507" cy="3798760"/>
          </a:xfrm>
          <a:prstGeom prst="rect">
            <a:avLst/>
          </a:prstGeom>
          <a:ln w="12700">
            <a:solidFill>
              <a:srgbClr val="1C7D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E58D848-17B1-4719-9A60-87DDF8410CE4}"/>
              </a:ext>
            </a:extLst>
          </p:cNvPr>
          <p:cNvCxnSpPr/>
          <p:nvPr/>
        </p:nvCxnSpPr>
        <p:spPr>
          <a:xfrm>
            <a:off x="4716016" y="884466"/>
            <a:ext cx="0" cy="38475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D860380-A100-468D-8032-2E22AEABA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0" y="4680469"/>
            <a:ext cx="715205" cy="46303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E52091D-B38C-4570-8FBA-CD0A0F334615}"/>
              </a:ext>
            </a:extLst>
          </p:cNvPr>
          <p:cNvSpPr txBox="1"/>
          <p:nvPr/>
        </p:nvSpPr>
        <p:spPr>
          <a:xfrm>
            <a:off x="228795" y="976924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0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CD317-B8A9-49D8-AB82-504E8A7F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</a:rPr>
              <a:t>Démarche 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  <a:hlinkClick r:id="rId2"/>
              </a:rPr>
              <a:t>INRS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</a:rPr>
              <a:t> :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7CEDBB-E66F-4C16-B55B-F85F7EE76DCB}"/>
              </a:ext>
            </a:extLst>
          </p:cNvPr>
          <p:cNvSpPr txBox="1">
            <a:spLocks/>
          </p:cNvSpPr>
          <p:nvPr/>
        </p:nvSpPr>
        <p:spPr>
          <a:xfrm>
            <a:off x="1722269" y="1203598"/>
            <a:ext cx="7319134" cy="3209668"/>
          </a:xfr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Travailler « </a:t>
            </a:r>
            <a:r>
              <a:rPr lang="fr-FR" sz="1500" b="1" dirty="0">
                <a:solidFill>
                  <a:srgbClr val="1C7DE1"/>
                </a:solidFill>
              </a:rPr>
              <a:t>ensemble</a:t>
            </a:r>
            <a:r>
              <a:rPr lang="fr-FR" sz="1500" dirty="0"/>
              <a:t> » pour </a:t>
            </a:r>
            <a:r>
              <a:rPr lang="fr-FR" sz="1500" b="1" dirty="0">
                <a:solidFill>
                  <a:srgbClr val="E62949"/>
                </a:solidFill>
              </a:rPr>
              <a:t>prévenir les risques</a:t>
            </a:r>
            <a:r>
              <a:rPr lang="fr-FR" sz="1500" dirty="0"/>
              <a:t>, </a:t>
            </a:r>
            <a:r>
              <a:rPr lang="fr-FR" sz="1500" b="1" dirty="0">
                <a:solidFill>
                  <a:srgbClr val="E62949"/>
                </a:solidFill>
              </a:rPr>
              <a:t>mobiliser les ressources         internes</a:t>
            </a:r>
            <a:r>
              <a:rPr lang="fr-FR" sz="1500" dirty="0"/>
              <a:t>, </a:t>
            </a:r>
            <a:r>
              <a:rPr lang="fr-FR" sz="1500" b="1" dirty="0">
                <a:solidFill>
                  <a:srgbClr val="E62949"/>
                </a:solidFill>
              </a:rPr>
              <a:t>se faire aider </a:t>
            </a:r>
            <a:r>
              <a:rPr lang="fr-FR" sz="1500" dirty="0"/>
              <a:t>ou travailler à plusieurs.</a:t>
            </a:r>
          </a:p>
          <a:p>
            <a:pPr marL="0" indent="0">
              <a:buFont typeface="Arial" pitchFamily="34" charset="0"/>
              <a:buNone/>
            </a:pPr>
            <a:endParaRPr lang="fr-FR" sz="1500" dirty="0"/>
          </a:p>
          <a:p>
            <a:pPr marL="0" indent="0">
              <a:buFont typeface="Arial" pitchFamily="34" charset="0"/>
              <a:buNone/>
            </a:pPr>
            <a:r>
              <a:rPr lang="fr-FR" sz="1500" i="1" dirty="0">
                <a:solidFill>
                  <a:srgbClr val="FF0000"/>
                </a:solidFill>
              </a:rPr>
              <a:t>L’</a:t>
            </a:r>
            <a:r>
              <a:rPr lang="fr-FR" sz="1500" b="1" i="1" dirty="0">
                <a:solidFill>
                  <a:srgbClr val="FF0000"/>
                </a:solidFill>
              </a:rPr>
              <a:t>analyse a posteriori d’un accident du travail</a:t>
            </a:r>
            <a:r>
              <a:rPr lang="fr-FR" sz="1500" i="1" dirty="0">
                <a:solidFill>
                  <a:srgbClr val="FF0000"/>
                </a:solidFill>
              </a:rPr>
              <a:t> </a:t>
            </a:r>
            <a:r>
              <a:rPr lang="fr-FR" sz="1500" i="1" dirty="0"/>
              <a:t>survenu dans l’entreprise peut être également utile. </a:t>
            </a:r>
          </a:p>
          <a:p>
            <a:pPr marL="0" indent="0">
              <a:buFont typeface="Arial" pitchFamily="34" charset="0"/>
              <a:buNone/>
            </a:pPr>
            <a:endParaRPr lang="fr-FR" sz="1500" i="1" dirty="0"/>
          </a:p>
          <a:p>
            <a:pPr marL="0" indent="0">
              <a:buFont typeface="Arial" pitchFamily="34" charset="0"/>
              <a:buNone/>
            </a:pPr>
            <a:r>
              <a:rPr lang="fr-FR" sz="1500" i="1" dirty="0"/>
              <a:t>La </a:t>
            </a:r>
            <a:r>
              <a:rPr lang="fr-FR" sz="1500" b="1" i="1" dirty="0">
                <a:solidFill>
                  <a:srgbClr val="1C7DE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méthode de l’arbre des causes</a:t>
            </a:r>
            <a:r>
              <a:rPr lang="fr-FR" sz="1500" b="1" i="1" dirty="0">
                <a:solidFill>
                  <a:srgbClr val="1C7DE1"/>
                </a:solidFill>
              </a:rPr>
              <a:t> </a:t>
            </a:r>
            <a:r>
              <a:rPr lang="fr-FR" sz="1500" i="1" dirty="0"/>
              <a:t>permet d’identifier et de remonter les </a:t>
            </a:r>
            <a:r>
              <a:rPr lang="fr-FR" sz="1500" b="1" i="1" dirty="0">
                <a:solidFill>
                  <a:srgbClr val="FF0000"/>
                </a:solidFill>
              </a:rPr>
              <a:t>causes   de l’accident</a:t>
            </a:r>
            <a:r>
              <a:rPr lang="fr-FR" sz="15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500" i="1" dirty="0"/>
              <a:t>jusqu’à trouver son origine et de </a:t>
            </a:r>
            <a:r>
              <a:rPr lang="fr-FR" sz="1500" b="1" i="1" dirty="0">
                <a:solidFill>
                  <a:srgbClr val="F07624"/>
                </a:solidFill>
              </a:rPr>
              <a:t>mettre en place des mesures         préventives.</a:t>
            </a:r>
          </a:p>
          <a:p>
            <a:pPr marL="0" indent="0">
              <a:buFont typeface="Arial" pitchFamily="34" charset="0"/>
              <a:buNone/>
            </a:pPr>
            <a:endParaRPr lang="fr-FR" sz="1500" i="1" dirty="0"/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rgbClr val="1C7DE1"/>
                </a:solidFill>
              </a:rPr>
              <a:t>Suivre et évaluer </a:t>
            </a:r>
            <a:r>
              <a:rPr lang="fr-FR" sz="1500" dirty="0"/>
              <a:t>les actions de prévention.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rgbClr val="1C7DE1"/>
                </a:solidFill>
              </a:rPr>
              <a:t>Promouvoir, valoriser, informer et former</a:t>
            </a:r>
            <a:r>
              <a:rPr lang="fr-FR" sz="1500" dirty="0"/>
              <a:t>.</a:t>
            </a:r>
          </a:p>
          <a:p>
            <a:endParaRPr lang="fr-FR" sz="15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F7DCB9-2941-40C5-8454-87192F471ED3}"/>
              </a:ext>
            </a:extLst>
          </p:cNvPr>
          <p:cNvSpPr txBox="1"/>
          <p:nvPr/>
        </p:nvSpPr>
        <p:spPr>
          <a:xfrm>
            <a:off x="323528" y="699800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13</a:t>
            </a:fld>
            <a:endParaRPr lang="fr-FR" dirty="0"/>
          </a:p>
        </p:txBody>
      </p:sp>
      <p:pic>
        <p:nvPicPr>
          <p:cNvPr id="7" name="Image 6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9D15B02B-D1CB-4CC1-A28E-1A03BCB19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1" y="4456157"/>
            <a:ext cx="1014049" cy="677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70A5A2-3B9A-4A7B-AF98-550D58BEC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0707"/>
            <a:ext cx="1951088" cy="6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7216"/>
            <a:ext cx="4878289" cy="884466"/>
          </a:xfrm>
        </p:spPr>
        <p:txBody>
          <a:bodyPr/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j-cs"/>
              </a:rPr>
              <a:t>Outils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</a:rPr>
              <a:t> 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  <a:hlinkClick r:id="rId2"/>
              </a:rPr>
              <a:t>INRS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</a:rPr>
              <a:t> :</a:t>
            </a:r>
            <a:endParaRPr lang="ko-KR" altLang="en-US" dirty="0"/>
          </a:p>
        </p:txBody>
      </p:sp>
      <p:sp>
        <p:nvSpPr>
          <p:cNvPr id="108" name="Pentagon 107"/>
          <p:cNvSpPr/>
          <p:nvPr/>
        </p:nvSpPr>
        <p:spPr>
          <a:xfrm>
            <a:off x="2059666" y="2623037"/>
            <a:ext cx="1116184" cy="576000"/>
          </a:xfrm>
          <a:prstGeom prst="homePlate">
            <a:avLst>
              <a:gd name="adj" fmla="val 549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9" name="Rectangle 2"/>
          <p:cNvSpPr/>
          <p:nvPr/>
        </p:nvSpPr>
        <p:spPr>
          <a:xfrm>
            <a:off x="2974842" y="2607801"/>
            <a:ext cx="5629158" cy="576000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2079705" y="2841582"/>
            <a:ext cx="1022413" cy="153888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Grille DIGEST</a:t>
            </a:r>
            <a:endParaRPr lang="en-US" altLang="ko-KR" sz="1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2" name="TextBox 10"/>
          <p:cNvSpPr txBox="1"/>
          <p:nvPr/>
        </p:nvSpPr>
        <p:spPr bwMode="auto">
          <a:xfrm>
            <a:off x="3473194" y="2749454"/>
            <a:ext cx="4845318" cy="3231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624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pour les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07624"/>
                </a:solidFill>
                <a:effectLst/>
                <a:uLnTx/>
                <a:uFillTx/>
                <a:latin typeface="Arial"/>
                <a:cs typeface="+mn-cs"/>
              </a:rPr>
              <a:t>entreprises de moins de 50 salariés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15" name="Pentagon 114"/>
          <p:cNvSpPr/>
          <p:nvPr/>
        </p:nvSpPr>
        <p:spPr>
          <a:xfrm>
            <a:off x="2032819" y="3686724"/>
            <a:ext cx="1116184" cy="576000"/>
          </a:xfrm>
          <a:prstGeom prst="homePlate">
            <a:avLst>
              <a:gd name="adj" fmla="val 5491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6" name="Rectangle 2"/>
          <p:cNvSpPr/>
          <p:nvPr/>
        </p:nvSpPr>
        <p:spPr>
          <a:xfrm>
            <a:off x="2974842" y="3686724"/>
            <a:ext cx="5629158" cy="576000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6" name="TextBox 10"/>
          <p:cNvSpPr txBox="1"/>
          <p:nvPr/>
        </p:nvSpPr>
        <p:spPr bwMode="auto">
          <a:xfrm>
            <a:off x="3467266" y="3708726"/>
            <a:ext cx="5061342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D2D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 positionnement en santé et sécurité du travail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4BD2D"/>
                </a:solidFill>
                <a:effectLst/>
                <a:uLnTx/>
                <a:uFillTx/>
                <a:latin typeface="Arial"/>
                <a:cs typeface="+mn-cs"/>
              </a:rPr>
              <a:t>pour les entreprises de plus de 50 salariés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F4BD2D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34" name="Image 3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F9FE2A2-FBDF-4974-924F-EAC8B672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0" y="4555690"/>
            <a:ext cx="907941" cy="587810"/>
          </a:xfrm>
          <a:prstGeom prst="rect">
            <a:avLst/>
          </a:prstGeom>
        </p:spPr>
      </p:pic>
      <p:sp>
        <p:nvSpPr>
          <p:cNvPr id="4" name="TextBox 109">
            <a:extLst>
              <a:ext uri="{FF2B5EF4-FFF2-40B4-BE49-F238E27FC236}">
                <a16:creationId xmlns:a16="http://schemas.microsoft.com/office/drawing/2014/main" id="{59084621-B4DB-47BC-B165-F469C97C1D4A}"/>
              </a:ext>
            </a:extLst>
          </p:cNvPr>
          <p:cNvSpPr txBox="1"/>
          <p:nvPr/>
        </p:nvSpPr>
        <p:spPr>
          <a:xfrm>
            <a:off x="2059666" y="3880920"/>
            <a:ext cx="1022413" cy="138499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Grille GPS&amp;ST</a:t>
            </a:r>
            <a:endParaRPr lang="en-US" altLang="ko-KR" sz="9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95B62B-A947-47B2-B675-A0AAD6A85EED}"/>
              </a:ext>
            </a:extLst>
          </p:cNvPr>
          <p:cNvSpPr txBox="1"/>
          <p:nvPr/>
        </p:nvSpPr>
        <p:spPr>
          <a:xfrm>
            <a:off x="156778" y="280970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14</a:t>
            </a:fld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11A45C-35C3-4637-8FC8-F3D2549A7542}"/>
              </a:ext>
            </a:extLst>
          </p:cNvPr>
          <p:cNvSpPr txBox="1"/>
          <p:nvPr/>
        </p:nvSpPr>
        <p:spPr>
          <a:xfrm>
            <a:off x="1475656" y="1018780"/>
            <a:ext cx="8080451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Sous forme de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</a:rPr>
              <a:t>grille de questionnement à remplir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ces outils proposés par l’INRS      trouvent naturellement leur place dans une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62949"/>
                </a:solidFill>
                <a:effectLst/>
                <a:uLnTx/>
                <a:uFillTx/>
                <a:latin typeface="Arial"/>
                <a:cs typeface="+mn-cs"/>
              </a:rPr>
              <a:t>démarche projet en prévention des          risques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Ils sont destinés à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62949"/>
                </a:solidFill>
                <a:effectLst/>
                <a:uLnTx/>
                <a:uFillTx/>
                <a:latin typeface="Arial"/>
                <a:cs typeface="+mn-cs"/>
              </a:rPr>
              <a:t>évaluer le niveau de prise en compte de la prévention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dans         l’entreprise :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67EF6B-A592-4E3D-841E-87D80F093FC6}"/>
              </a:ext>
            </a:extLst>
          </p:cNvPr>
          <p:cNvSpPr txBox="1"/>
          <p:nvPr/>
        </p:nvSpPr>
        <p:spPr>
          <a:xfrm>
            <a:off x="1872176" y="4408577"/>
            <a:ext cx="712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Afin d’aider les petites entreprises à faire leur évaluation des risques, l’INRS développe des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07624"/>
                </a:solidFill>
                <a:effectLst/>
                <a:uLnTx/>
                <a:uFillTx/>
                <a:latin typeface="Arial"/>
                <a:cs typeface="+mn-cs"/>
              </a:rPr>
              <a:t>applications informatiques sectorielles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dans un logiciel appelé </a:t>
            </a:r>
            <a:r>
              <a:rPr kumimoji="0" lang="fr-FR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OiRA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A26D591-4A95-4DE6-A85F-57B064B1B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50" y="303233"/>
            <a:ext cx="1417841" cy="49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CD317-B8A9-49D8-AB82-504E8A7F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</a:rPr>
              <a:t>La démarche de 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j-cs"/>
              </a:rPr>
              <a:t>l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’ANACT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j-cs"/>
              </a:rPr>
              <a:t> 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+mj-cs"/>
              </a:rPr>
              <a:t>1/2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F7DCB9-2941-40C5-8454-87192F471ED3}"/>
              </a:ext>
            </a:extLst>
          </p:cNvPr>
          <p:cNvSpPr txBox="1"/>
          <p:nvPr/>
        </p:nvSpPr>
        <p:spPr>
          <a:xfrm>
            <a:off x="323528" y="699800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15</a:t>
            </a:fld>
            <a:endParaRPr lang="fr-FR" dirty="0"/>
          </a:p>
        </p:txBody>
      </p:sp>
      <p:pic>
        <p:nvPicPr>
          <p:cNvPr id="7" name="Image 6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9D15B02B-D1CB-4CC1-A28E-1A03BCB19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1" y="4456157"/>
            <a:ext cx="1014049" cy="677059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D56CDDC-CAE7-4070-821E-64B33AAC3683}"/>
              </a:ext>
            </a:extLst>
          </p:cNvPr>
          <p:cNvSpPr txBox="1">
            <a:spLocks/>
          </p:cNvSpPr>
          <p:nvPr/>
        </p:nvSpPr>
        <p:spPr>
          <a:xfrm>
            <a:off x="2051720" y="1149629"/>
            <a:ext cx="6868309" cy="3993871"/>
          </a:xfr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1500" dirty="0"/>
              <a:t>La </a:t>
            </a:r>
            <a:r>
              <a:rPr lang="fr-FR" sz="1500" b="1" dirty="0">
                <a:solidFill>
                  <a:srgbClr val="1C7DE1"/>
                </a:solidFill>
              </a:rPr>
              <a:t>démarche de prévention du réseau Anact </a:t>
            </a:r>
            <a:r>
              <a:rPr lang="fr-FR" sz="1500" dirty="0"/>
              <a:t>est organisée en cinq grandes  étapes, dans le cadre d'un processus qui se répète (PDCA) :</a:t>
            </a:r>
          </a:p>
          <a:p>
            <a:pPr marL="0" indent="0">
              <a:buFont typeface="Arial" pitchFamily="34" charset="0"/>
              <a:buNone/>
            </a:pPr>
            <a:endParaRPr lang="fr-FR" sz="1500" dirty="0"/>
          </a:p>
          <a:p>
            <a:pPr marL="0" indent="0">
              <a:buFont typeface="Arial" pitchFamily="34" charset="0"/>
              <a:buNone/>
            </a:pPr>
            <a:endParaRPr lang="fr-FR" sz="1500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r>
              <a:rPr lang="fr-FR" sz="1500" b="1" dirty="0"/>
              <a:t>ETAPE 1 - Se mettre d’accord pour </a:t>
            </a:r>
            <a:r>
              <a:rPr lang="fr-FR" sz="1500" b="1" dirty="0">
                <a:solidFill>
                  <a:srgbClr val="E62949"/>
                </a:solidFill>
              </a:rPr>
              <a:t>engager la démarche :</a:t>
            </a:r>
          </a:p>
          <a:p>
            <a:pPr marL="0" indent="0">
              <a:buClr>
                <a:srgbClr val="E62949"/>
              </a:buClr>
              <a:buNone/>
            </a:pPr>
            <a:br>
              <a:rPr lang="fr-FR" sz="1500" dirty="0"/>
            </a:br>
            <a:r>
              <a:rPr lang="fr-FR" sz="1500" u="sng" dirty="0"/>
              <a:t>Objectif</a:t>
            </a:r>
            <a:r>
              <a:rPr lang="fr-FR" sz="1500" dirty="0"/>
              <a:t> : </a:t>
            </a:r>
            <a:r>
              <a:rPr lang="fr-FR" sz="1500" b="1" dirty="0">
                <a:solidFill>
                  <a:srgbClr val="1C7DE1"/>
                </a:solidFill>
              </a:rPr>
              <a:t>impliquer les acteurs</a:t>
            </a:r>
            <a:r>
              <a:rPr lang="fr-FR" sz="1500" dirty="0"/>
              <a:t>.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endParaRPr lang="fr-FR" sz="1500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endParaRPr lang="fr-FR" sz="1500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r>
              <a:rPr lang="fr-FR" sz="1500" b="1" dirty="0"/>
              <a:t>ETAPE 2 - Faire le </a:t>
            </a:r>
            <a:r>
              <a:rPr lang="fr-FR" sz="1500" b="1" dirty="0">
                <a:solidFill>
                  <a:srgbClr val="E62949"/>
                </a:solidFill>
              </a:rPr>
              <a:t>diagnostic</a:t>
            </a:r>
            <a:r>
              <a:rPr lang="fr-FR" sz="1500" dirty="0">
                <a:solidFill>
                  <a:srgbClr val="E62949"/>
                </a:solidFill>
              </a:rPr>
              <a:t> :</a:t>
            </a:r>
          </a:p>
          <a:p>
            <a:pPr marL="0" indent="0">
              <a:buClr>
                <a:srgbClr val="E62949"/>
              </a:buClr>
              <a:buNone/>
            </a:pPr>
            <a:br>
              <a:rPr lang="fr-FR" sz="1500" dirty="0"/>
            </a:br>
            <a:r>
              <a:rPr lang="fr-FR" sz="1500" u="sng" dirty="0"/>
              <a:t>Objectif</a:t>
            </a:r>
            <a:r>
              <a:rPr lang="fr-FR" sz="1500" dirty="0"/>
              <a:t> : </a:t>
            </a:r>
            <a:r>
              <a:rPr lang="fr-FR" sz="1500" b="1" dirty="0">
                <a:solidFill>
                  <a:srgbClr val="F07624"/>
                </a:solidFill>
              </a:rPr>
              <a:t>recueillir les données</a:t>
            </a:r>
            <a:r>
              <a:rPr lang="fr-FR" sz="1500" dirty="0"/>
              <a:t>, </a:t>
            </a:r>
            <a:r>
              <a:rPr lang="fr-FR" sz="1500" b="1" dirty="0">
                <a:solidFill>
                  <a:srgbClr val="F07624"/>
                </a:solidFill>
              </a:rPr>
              <a:t>identifier et analyser les facteurs de            contraintes </a:t>
            </a:r>
            <a:r>
              <a:rPr lang="fr-FR" sz="1500" dirty="0"/>
              <a:t>et ressources, </a:t>
            </a:r>
            <a:r>
              <a:rPr lang="fr-FR" sz="1500" b="1" dirty="0">
                <a:solidFill>
                  <a:srgbClr val="F07624"/>
                </a:solidFill>
              </a:rPr>
              <a:t>analyser les situations problème</a:t>
            </a:r>
            <a:r>
              <a:rPr lang="fr-FR" sz="1500" dirty="0"/>
              <a:t>.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A9E1FB-A53C-4153-95C3-1C98B2EB5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779662"/>
            <a:ext cx="759381" cy="611844"/>
          </a:xfrm>
          <a:prstGeom prst="rect">
            <a:avLst/>
          </a:prstGeom>
          <a:ln>
            <a:solidFill>
              <a:srgbClr val="1C7DE1"/>
            </a:solidFill>
          </a:ln>
        </p:spPr>
      </p:pic>
    </p:spTree>
    <p:extLst>
      <p:ext uri="{BB962C8B-B14F-4D97-AF65-F5344CB8AC3E}">
        <p14:creationId xmlns:p14="http://schemas.microsoft.com/office/powerpoint/2010/main" val="171713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CD317-B8A9-49D8-AB82-504E8A7F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</a:rPr>
              <a:t>La démarche de 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j-cs"/>
              </a:rPr>
              <a:t>l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’ANACT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j-cs"/>
              </a:rPr>
              <a:t> </a:t>
            </a:r>
            <a:r>
              <a:rPr lang="fr-FR" dirty="0">
                <a:solidFill>
                  <a:schemeClr val="tx1"/>
                </a:solidFill>
                <a:latin typeface="Arial"/>
                <a:cs typeface="+mj-cs"/>
              </a:rPr>
              <a:t>2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+mj-cs"/>
              </a:rPr>
              <a:t>/2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F7DCB9-2941-40C5-8454-87192F471ED3}"/>
              </a:ext>
            </a:extLst>
          </p:cNvPr>
          <p:cNvSpPr txBox="1"/>
          <p:nvPr/>
        </p:nvSpPr>
        <p:spPr>
          <a:xfrm>
            <a:off x="323528" y="699800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16</a:t>
            </a:fld>
            <a:endParaRPr lang="fr-FR" dirty="0"/>
          </a:p>
        </p:txBody>
      </p:sp>
      <p:pic>
        <p:nvPicPr>
          <p:cNvPr id="7" name="Image 6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9D15B02B-D1CB-4CC1-A28E-1A03BCB19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1" y="4456157"/>
            <a:ext cx="1014049" cy="677059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D56CDDC-CAE7-4070-821E-64B33AAC3683}"/>
              </a:ext>
            </a:extLst>
          </p:cNvPr>
          <p:cNvSpPr txBox="1">
            <a:spLocks/>
          </p:cNvSpPr>
          <p:nvPr/>
        </p:nvSpPr>
        <p:spPr>
          <a:xfrm>
            <a:off x="1819853" y="1069132"/>
            <a:ext cx="7021946" cy="3993871"/>
          </a:xfrm>
        </p:spPr>
        <p:txBody>
          <a:bodyPr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ETAPE 3 - A partir des causes identifiées, </a:t>
            </a:r>
            <a:r>
              <a:rPr lang="fr-FR" sz="1600" b="1" dirty="0">
                <a:solidFill>
                  <a:srgbClr val="1C7DE1"/>
                </a:solidFill>
              </a:rPr>
              <a:t>proposer des pistes       d’action :</a:t>
            </a:r>
          </a:p>
          <a:p>
            <a:pPr marL="0" indent="0">
              <a:buClr>
                <a:srgbClr val="E62949"/>
              </a:buClr>
              <a:buNone/>
            </a:pPr>
            <a:endParaRPr lang="fr-FR" sz="1600" u="sng" dirty="0"/>
          </a:p>
          <a:p>
            <a:pPr marL="0" indent="0">
              <a:buClr>
                <a:srgbClr val="E62949"/>
              </a:buClr>
              <a:buNone/>
            </a:pPr>
            <a:r>
              <a:rPr lang="fr-FR" sz="1600" u="sng" dirty="0"/>
              <a:t>Objectif</a:t>
            </a:r>
            <a:r>
              <a:rPr lang="fr-FR" sz="1600" dirty="0"/>
              <a:t> : </a:t>
            </a:r>
            <a:r>
              <a:rPr lang="fr-FR" sz="1600" b="1" dirty="0">
                <a:solidFill>
                  <a:srgbClr val="E62949"/>
                </a:solidFill>
              </a:rPr>
              <a:t>élaborer un plan d’actions </a:t>
            </a:r>
            <a:r>
              <a:rPr lang="fr-FR" sz="1600" dirty="0"/>
              <a:t>et les moyens nécessaires.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endParaRPr lang="fr-FR" sz="1600" b="1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endParaRPr lang="fr-FR" sz="1600" b="1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ETAPE 4 - Mettre en œuvre le </a:t>
            </a:r>
            <a:r>
              <a:rPr lang="fr-FR" sz="1600" b="1" dirty="0">
                <a:solidFill>
                  <a:srgbClr val="1C7DE1"/>
                </a:solidFill>
              </a:rPr>
              <a:t>plan d’action :</a:t>
            </a:r>
          </a:p>
          <a:p>
            <a:pPr marL="0" indent="0">
              <a:buClr>
                <a:srgbClr val="E62949"/>
              </a:buClr>
              <a:buNone/>
            </a:pPr>
            <a:endParaRPr lang="fr-FR" sz="1600" u="sng" dirty="0"/>
          </a:p>
          <a:p>
            <a:pPr marL="0" indent="0">
              <a:buClr>
                <a:srgbClr val="E62949"/>
              </a:buClr>
              <a:buNone/>
            </a:pPr>
            <a:r>
              <a:rPr lang="fr-FR" sz="1600" u="sng" dirty="0"/>
              <a:t>Objectif</a:t>
            </a:r>
            <a:r>
              <a:rPr lang="fr-FR" sz="1600" dirty="0"/>
              <a:t> : </a:t>
            </a:r>
            <a:r>
              <a:rPr lang="fr-FR" sz="1600" b="1" dirty="0">
                <a:solidFill>
                  <a:srgbClr val="E62949"/>
                </a:solidFill>
              </a:rPr>
              <a:t>définir une stratégie </a:t>
            </a:r>
            <a:r>
              <a:rPr lang="fr-FR" sz="1600" dirty="0"/>
              <a:t>en cohérence avec le travail.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endParaRPr lang="fr-FR" sz="1600" b="1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endParaRPr lang="fr-FR" sz="1600" b="1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r>
              <a:rPr lang="fr-FR" sz="1600" b="1" dirty="0"/>
              <a:t>ETAPE 5 - </a:t>
            </a:r>
            <a:r>
              <a:rPr lang="fr-FR" sz="1600" b="1" dirty="0">
                <a:solidFill>
                  <a:srgbClr val="F07624"/>
                </a:solidFill>
              </a:rPr>
              <a:t>Évaluer et suivre</a:t>
            </a:r>
            <a:r>
              <a:rPr lang="fr-F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600" b="1" dirty="0"/>
              <a:t>dans la durée le dispositif :</a:t>
            </a:r>
            <a:br>
              <a:rPr lang="fr-FR" sz="1600" dirty="0"/>
            </a:br>
            <a:endParaRPr lang="fr-FR" sz="1600" dirty="0"/>
          </a:p>
          <a:p>
            <a:pPr marL="0" indent="0">
              <a:buClr>
                <a:srgbClr val="E62949"/>
              </a:buClr>
              <a:buNone/>
            </a:pPr>
            <a:r>
              <a:rPr lang="fr-FR" sz="1600" u="sng" dirty="0"/>
              <a:t>Objectif</a:t>
            </a:r>
            <a:r>
              <a:rPr lang="fr-FR" sz="1600" dirty="0"/>
              <a:t> : définir des indicateurs de suivi, réévaluer les facteurs de risques, actualiser le plan d’actions, le </a:t>
            </a:r>
            <a:r>
              <a:rPr lang="fr-FR" sz="1600" b="1" i="1" dirty="0">
                <a:solidFill>
                  <a:srgbClr val="FF0000"/>
                </a:solidFill>
              </a:rPr>
              <a:t>Document unique</a:t>
            </a:r>
            <a:r>
              <a:rPr lang="fr-FR" sz="1600" dirty="0"/>
              <a:t>.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91164F-5897-4E12-846B-0A2A01317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470502"/>
            <a:ext cx="759381" cy="611844"/>
          </a:xfrm>
          <a:prstGeom prst="rect">
            <a:avLst/>
          </a:prstGeom>
          <a:ln>
            <a:solidFill>
              <a:srgbClr val="1C7DE1"/>
            </a:solidFill>
          </a:ln>
        </p:spPr>
      </p:pic>
    </p:spTree>
    <p:extLst>
      <p:ext uri="{BB962C8B-B14F-4D97-AF65-F5344CB8AC3E}">
        <p14:creationId xmlns:p14="http://schemas.microsoft.com/office/powerpoint/2010/main" val="39069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94595-6704-49E3-BBC3-EAED2728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116"/>
            <a:ext cx="9144000" cy="884466"/>
          </a:xfrm>
        </p:spPr>
        <p:txBody>
          <a:bodyPr/>
          <a:lstStyle/>
          <a:p>
            <a:r>
              <a:rPr lang="fr-FR" sz="2800" dirty="0"/>
              <a:t>L’action sur les conditions de travail et la </a:t>
            </a:r>
            <a:r>
              <a:rPr lang="fr-FR" sz="2800" dirty="0">
                <a:solidFill>
                  <a:srgbClr val="1C7DE1"/>
                </a:solidFill>
              </a:rPr>
              <a:t>démarche de </a:t>
            </a:r>
            <a:br>
              <a:rPr lang="fr-FR" sz="2800" dirty="0">
                <a:solidFill>
                  <a:srgbClr val="1C7DE1"/>
                </a:solidFill>
              </a:rPr>
            </a:br>
            <a:r>
              <a:rPr lang="fr-FR" sz="2800" dirty="0">
                <a:solidFill>
                  <a:srgbClr val="1C7DE1"/>
                </a:solidFill>
              </a:rPr>
              <a:t>prévention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30D310-0894-43A0-BD71-09B32B227D9A}"/>
              </a:ext>
            </a:extLst>
          </p:cNvPr>
          <p:cNvSpPr txBox="1">
            <a:spLocks/>
          </p:cNvSpPr>
          <p:nvPr/>
        </p:nvSpPr>
        <p:spPr>
          <a:xfrm>
            <a:off x="693830" y="1052651"/>
            <a:ext cx="8456052" cy="3840373"/>
          </a:xfr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1500" b="1" dirty="0">
                <a:solidFill>
                  <a:srgbClr val="E62949"/>
                </a:solidFill>
              </a:rPr>
              <a:t>Par nature la démarche de prévention en entreprise constitue un élément lié au conditions de travail.</a:t>
            </a:r>
            <a:r>
              <a:rPr lang="fr-FR" sz="1500" dirty="0"/>
              <a:t> Elle rejoint les politiques de qualité de vie au travail.</a:t>
            </a:r>
          </a:p>
          <a:p>
            <a:pPr marL="0" indent="0">
              <a:buFont typeface="Arial" pitchFamily="34" charset="0"/>
              <a:buNone/>
            </a:pPr>
            <a:endParaRPr lang="fr-FR" sz="1500" dirty="0"/>
          </a:p>
          <a:p>
            <a:pPr marL="0" indent="0">
              <a:buFont typeface="Arial" pitchFamily="34" charset="0"/>
              <a:buNone/>
            </a:pPr>
            <a:r>
              <a:rPr lang="fr-FR" sz="1500" dirty="0"/>
              <a:t>La </a:t>
            </a:r>
            <a:r>
              <a:rPr lang="fr-FR" sz="1500" dirty="0">
                <a:hlinkClick r:id="rId2"/>
              </a:rPr>
              <a:t>prévention se situe à 3 niveaux </a:t>
            </a:r>
            <a:r>
              <a:rPr lang="fr-FR" sz="1500" dirty="0"/>
              <a:t>: </a:t>
            </a:r>
          </a:p>
          <a:p>
            <a:pPr marL="0" indent="0">
              <a:buFont typeface="Arial" pitchFamily="34" charset="0"/>
              <a:buNone/>
            </a:pPr>
            <a:endParaRPr lang="fr-FR" sz="1500" dirty="0"/>
          </a:p>
          <a:p>
            <a:pPr>
              <a:buFont typeface="+mj-lt"/>
              <a:buAutoNum type="arabicPeriod"/>
            </a:pPr>
            <a:r>
              <a:rPr lang="fr-FR" sz="1500" dirty="0"/>
              <a:t>la prévention </a:t>
            </a:r>
            <a:r>
              <a:rPr lang="fr-FR" sz="1500" b="1" dirty="0">
                <a:solidFill>
                  <a:srgbClr val="1C7DE1"/>
                </a:solidFill>
              </a:rPr>
              <a:t>primaire</a:t>
            </a:r>
            <a:r>
              <a:rPr lang="fr-FR" sz="1500" dirty="0"/>
              <a:t> qui agit en </a:t>
            </a:r>
            <a:r>
              <a:rPr lang="fr-FR" sz="1500" b="1" dirty="0">
                <a:solidFill>
                  <a:srgbClr val="1C7DE1"/>
                </a:solidFill>
              </a:rPr>
              <a:t>amont</a:t>
            </a:r>
            <a:r>
              <a:rPr lang="fr-FR" sz="1500" dirty="0"/>
              <a:t> de la maladie ou de l’accident, </a:t>
            </a:r>
          </a:p>
          <a:p>
            <a:pPr>
              <a:buFont typeface="+mj-lt"/>
              <a:buAutoNum type="arabicPeriod"/>
            </a:pPr>
            <a:r>
              <a:rPr lang="fr-FR" sz="1500" dirty="0"/>
              <a:t>la prévention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secondaire </a:t>
            </a:r>
            <a:r>
              <a:rPr lang="fr-FR" sz="1500" dirty="0"/>
              <a:t>qui agit à un stade précoce sur les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dépistages,</a:t>
            </a:r>
          </a:p>
          <a:p>
            <a:pPr>
              <a:buFont typeface="+mj-lt"/>
              <a:buAutoNum type="arabicPeriod"/>
            </a:pPr>
            <a:r>
              <a:rPr lang="fr-FR" sz="1500" dirty="0"/>
              <a:t>et la prévention </a:t>
            </a:r>
            <a:r>
              <a:rPr lang="fr-FR" sz="1500" b="1" dirty="0">
                <a:solidFill>
                  <a:srgbClr val="FF0000"/>
                </a:solidFill>
              </a:rPr>
              <a:t>tertiaire</a:t>
            </a:r>
            <a:r>
              <a:rPr lang="fr-FR" sz="1500" dirty="0">
                <a:solidFill>
                  <a:srgbClr val="FF0000"/>
                </a:solidFill>
              </a:rPr>
              <a:t> </a:t>
            </a:r>
            <a:r>
              <a:rPr lang="fr-FR" sz="1500" dirty="0"/>
              <a:t>qui agit sur les </a:t>
            </a:r>
            <a:r>
              <a:rPr lang="fr-FR" sz="1500" b="1" dirty="0">
                <a:solidFill>
                  <a:srgbClr val="FF0000"/>
                </a:solidFill>
              </a:rPr>
              <a:t>conséquences</a:t>
            </a:r>
            <a:r>
              <a:rPr lang="fr-FR" sz="1500" b="1" dirty="0"/>
              <a:t>.</a:t>
            </a:r>
            <a:endParaRPr lang="fr-FR" sz="1500" dirty="0"/>
          </a:p>
          <a:p>
            <a:pPr marL="0" indent="0">
              <a:buFont typeface="Arial" pitchFamily="34" charset="0"/>
              <a:buNone/>
            </a:pPr>
            <a:endParaRPr lang="fr-FR" sz="1500" i="1" dirty="0">
              <a:hlinkClick r:id="rId3"/>
            </a:endParaRPr>
          </a:p>
          <a:p>
            <a:pPr marL="0" indent="0">
              <a:buFont typeface="Arial" pitchFamily="34" charset="0"/>
              <a:buNone/>
            </a:pPr>
            <a:r>
              <a:rPr lang="fr-FR" sz="1500" i="1" dirty="0">
                <a:hlinkClick r:id="rId3"/>
              </a:rPr>
              <a:t>Exemple de méthodologie dans la fonction publique</a:t>
            </a:r>
            <a:r>
              <a:rPr lang="fr-FR" sz="1500" i="1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fr-FR" sz="1500" dirty="0"/>
          </a:p>
          <a:p>
            <a:pPr marL="0" indent="0">
              <a:buFont typeface="Arial" pitchFamily="34" charset="0"/>
              <a:buNone/>
            </a:pPr>
            <a:r>
              <a:rPr lang="fr-FR" sz="1500" dirty="0"/>
              <a:t>Deux organismes sont particulièrement impliqués. L’</a:t>
            </a:r>
            <a:r>
              <a:rPr lang="fr-FR" sz="1500" b="1" dirty="0">
                <a:solidFill>
                  <a:schemeClr val="bg2">
                    <a:lumMod val="50000"/>
                  </a:schemeClr>
                </a:solidFill>
              </a:rPr>
              <a:t>ANACT </a:t>
            </a:r>
            <a:r>
              <a:rPr lang="fr-FR" sz="1500" dirty="0"/>
              <a:t>(</a:t>
            </a:r>
            <a:r>
              <a:rPr lang="fr-FR" sz="1500" dirty="0">
                <a:solidFill>
                  <a:srgbClr val="3F3F3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convention de partenariat avec         </a:t>
            </a:r>
            <a:r>
              <a:rPr lang="fr-FR" sz="1500" b="1" dirty="0">
                <a:solidFill>
                  <a:srgbClr val="1C7DE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l’ANDHR</a:t>
            </a:r>
            <a:r>
              <a:rPr lang="fr-FR" sz="1500" dirty="0"/>
              <a:t>)* et l’</a:t>
            </a:r>
            <a:r>
              <a:rPr lang="fr-FR" sz="1500" b="1" dirty="0">
                <a:solidFill>
                  <a:srgbClr val="1C7DE1"/>
                </a:solidFill>
              </a:rPr>
              <a:t>INRS</a:t>
            </a:r>
            <a:r>
              <a:rPr lang="fr-FR" sz="1500" dirty="0"/>
              <a:t>. Ils fournissent de nombreux outils pertinents.</a:t>
            </a:r>
          </a:p>
        </p:txBody>
      </p:sp>
      <p:pic>
        <p:nvPicPr>
          <p:cNvPr id="5" name="Image 4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B3DD38DD-6E41-4A10-BF15-E9C7A0D20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1" y="4659982"/>
            <a:ext cx="708775" cy="4732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1568A4A-59D1-41DF-987D-F8F7E9A72C0F}"/>
              </a:ext>
            </a:extLst>
          </p:cNvPr>
          <p:cNvSpPr txBox="1"/>
          <p:nvPr/>
        </p:nvSpPr>
        <p:spPr>
          <a:xfrm>
            <a:off x="223971" y="627793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17</a:t>
            </a:fld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5870CC2-97BD-46E7-A31B-B6D370B64B5F}"/>
              </a:ext>
            </a:extLst>
          </p:cNvPr>
          <p:cNvGrpSpPr/>
          <p:nvPr/>
        </p:nvGrpSpPr>
        <p:grpSpPr>
          <a:xfrm rot="21152110">
            <a:off x="7430844" y="1539228"/>
            <a:ext cx="848046" cy="833229"/>
            <a:chOff x="2445407" y="2212338"/>
            <a:chExt cx="2405779" cy="234735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10AB0E-7A1D-4284-B6EE-F9C5528E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3F126E6-7D1B-45A6-95CE-B65E7375EEB7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8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intérieur, fenêtre, homme, debout&#10;&#10;Description générée automatiquement">
            <a:extLst>
              <a:ext uri="{FF2B5EF4-FFF2-40B4-BE49-F238E27FC236}">
                <a16:creationId xmlns:a16="http://schemas.microsoft.com/office/drawing/2014/main" id="{DD9C2374-F321-41DC-BBE6-536B98FC977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r="11146"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AC3B870-7303-4B9A-9BD3-FB970E336CD3}"/>
              </a:ext>
            </a:extLst>
          </p:cNvPr>
          <p:cNvGrpSpPr/>
          <p:nvPr/>
        </p:nvGrpSpPr>
        <p:grpSpPr>
          <a:xfrm>
            <a:off x="-180528" y="1884034"/>
            <a:ext cx="2016224" cy="899451"/>
            <a:chOff x="-301346" y="798533"/>
            <a:chExt cx="3251570" cy="1535345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B488D6D1-6DEF-4EAB-9F46-CFEC5C144FE4}"/>
                </a:ext>
              </a:extLst>
            </p:cNvPr>
            <p:cNvGrpSpPr/>
            <p:nvPr/>
          </p:nvGrpSpPr>
          <p:grpSpPr>
            <a:xfrm rot="21417331">
              <a:off x="862556" y="813112"/>
              <a:ext cx="2087668" cy="1520766"/>
              <a:chOff x="247435" y="2414619"/>
              <a:chExt cx="3149101" cy="2293969"/>
            </a:xfrm>
          </p:grpSpPr>
          <p:sp>
            <p:nvSpPr>
              <p:cNvPr id="10" name="Rectangle 12">
                <a:extLst>
                  <a:ext uri="{FF2B5EF4-FFF2-40B4-BE49-F238E27FC236}">
                    <a16:creationId xmlns:a16="http://schemas.microsoft.com/office/drawing/2014/main" id="{AA5448FB-BF3A-4252-9BDD-5E3E893B1E18}"/>
                  </a:ext>
                </a:extLst>
              </p:cNvPr>
              <p:cNvSpPr/>
              <p:nvPr/>
            </p:nvSpPr>
            <p:spPr>
              <a:xfrm rot="2700000" flipH="1">
                <a:off x="1034951" y="1627103"/>
                <a:ext cx="1574070" cy="3149101"/>
              </a:xfrm>
              <a:custGeom>
                <a:avLst/>
                <a:gdLst/>
                <a:ahLst/>
                <a:cxnLst/>
                <a:rect l="l" t="t" r="r" b="b"/>
                <a:pathLst>
                  <a:path w="1574070" h="3149101">
                    <a:moveTo>
                      <a:pt x="1396232" y="177838"/>
                    </a:moveTo>
                    <a:cubicBezTo>
                      <a:pt x="1732682" y="514288"/>
                      <a:pt x="1732682" y="1059782"/>
                      <a:pt x="1396232" y="1396232"/>
                    </a:cubicBezTo>
                    <a:cubicBezTo>
                      <a:pt x="1059782" y="1732681"/>
                      <a:pt x="514289" y="1732681"/>
                      <a:pt x="177839" y="1396232"/>
                    </a:cubicBezTo>
                    <a:cubicBezTo>
                      <a:pt x="-158611" y="1059782"/>
                      <a:pt x="-158611" y="514288"/>
                      <a:pt x="177839" y="177838"/>
                    </a:cubicBezTo>
                    <a:cubicBezTo>
                      <a:pt x="514289" y="-158611"/>
                      <a:pt x="1059782" y="-158611"/>
                      <a:pt x="1396232" y="177838"/>
                    </a:cubicBezTo>
                    <a:close/>
                    <a:moveTo>
                      <a:pt x="1574070" y="0"/>
                    </a:moveTo>
                    <a:cubicBezTo>
                      <a:pt x="1139403" y="-434668"/>
                      <a:pt x="434668" y="-434668"/>
                      <a:pt x="0" y="0"/>
                    </a:cubicBezTo>
                    <a:cubicBezTo>
                      <a:pt x="-434668" y="434667"/>
                      <a:pt x="-434668" y="1139403"/>
                      <a:pt x="0" y="1574070"/>
                    </a:cubicBezTo>
                    <a:cubicBezTo>
                      <a:pt x="149565" y="1723636"/>
                      <a:pt x="331107" y="1821737"/>
                      <a:pt x="522925" y="1867116"/>
                    </a:cubicBezTo>
                    <a:lnTo>
                      <a:pt x="522925" y="3149101"/>
                    </a:lnTo>
                    <a:lnTo>
                      <a:pt x="1051145" y="3149101"/>
                    </a:lnTo>
                    <a:lnTo>
                      <a:pt x="1051145" y="1867115"/>
                    </a:lnTo>
                    <a:cubicBezTo>
                      <a:pt x="1242964" y="1821737"/>
                      <a:pt x="1424505" y="1723636"/>
                      <a:pt x="1574070" y="1574070"/>
                    </a:cubicBezTo>
                    <a:cubicBezTo>
                      <a:pt x="2008738" y="1139403"/>
                      <a:pt x="2008738" y="434667"/>
                      <a:pt x="15740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900" dirty="0"/>
              </a:p>
            </p:txBody>
          </p:sp>
          <p:sp>
            <p:nvSpPr>
              <p:cNvPr id="11" name="Round Same Side Corner Rectangle 13">
                <a:extLst>
                  <a:ext uri="{FF2B5EF4-FFF2-40B4-BE49-F238E27FC236}">
                    <a16:creationId xmlns:a16="http://schemas.microsoft.com/office/drawing/2014/main" id="{8DBCBD97-3257-419C-87C7-50FEF1630A9D}"/>
                  </a:ext>
                </a:extLst>
              </p:cNvPr>
              <p:cNvSpPr/>
              <p:nvPr/>
            </p:nvSpPr>
            <p:spPr>
              <a:xfrm rot="13500000" flipH="1">
                <a:off x="299369" y="4293587"/>
                <a:ext cx="528162" cy="30184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900" dirty="0"/>
              </a:p>
            </p:txBody>
          </p:sp>
        </p:grpSp>
        <p:grpSp>
          <p:nvGrpSpPr>
            <p:cNvPr id="5" name="Group 62">
              <a:extLst>
                <a:ext uri="{FF2B5EF4-FFF2-40B4-BE49-F238E27FC236}">
                  <a16:creationId xmlns:a16="http://schemas.microsoft.com/office/drawing/2014/main" id="{C7582410-D27F-4996-BD73-F352C0BB3BFC}"/>
                </a:ext>
              </a:extLst>
            </p:cNvPr>
            <p:cNvGrpSpPr/>
            <p:nvPr/>
          </p:nvGrpSpPr>
          <p:grpSpPr>
            <a:xfrm>
              <a:off x="-301346" y="798533"/>
              <a:ext cx="2131281" cy="1453434"/>
              <a:chOff x="-301346" y="798533"/>
              <a:chExt cx="2131281" cy="1453434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16F26AE1-D5B1-4643-984D-46DB410BFF8A}"/>
                  </a:ext>
                </a:extLst>
              </p:cNvPr>
              <p:cNvSpPr/>
              <p:nvPr/>
            </p:nvSpPr>
            <p:spPr>
              <a:xfrm rot="2062115">
                <a:off x="729413" y="1132447"/>
                <a:ext cx="1100522" cy="1119520"/>
              </a:xfrm>
              <a:custGeom>
                <a:avLst/>
                <a:gdLst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519208 h 1119520"/>
                  <a:gd name="connsiteX16" fmla="*/ 53230 w 1117102"/>
                  <a:gd name="connsiteY16" fmla="*/ 504961 h 1119520"/>
                  <a:gd name="connsiteX17" fmla="*/ 163187 w 1117102"/>
                  <a:gd name="connsiteY17" fmla="*/ 352712 h 1119520"/>
                  <a:gd name="connsiteX18" fmla="*/ 280970 w 1117102"/>
                  <a:gd name="connsiteY18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580 w 1117102"/>
                  <a:gd name="connsiteY14" fmla="*/ 519208 h 1119520"/>
                  <a:gd name="connsiteX15" fmla="*/ 53230 w 1117102"/>
                  <a:gd name="connsiteY15" fmla="*/ 504961 h 1119520"/>
                  <a:gd name="connsiteX16" fmla="*/ 163187 w 1117102"/>
                  <a:gd name="connsiteY16" fmla="*/ 352712 h 1119520"/>
                  <a:gd name="connsiteX17" fmla="*/ 280970 w 1117102"/>
                  <a:gd name="connsiteY17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64390 w 1100522"/>
                  <a:gd name="connsiteY0" fmla="*/ 263948 h 1119520"/>
                  <a:gd name="connsiteX1" fmla="*/ 689808 w 1100522"/>
                  <a:gd name="connsiteY1" fmla="*/ 20162 h 1119520"/>
                  <a:gd name="connsiteX2" fmla="*/ 759287 w 1100522"/>
                  <a:gd name="connsiteY2" fmla="*/ 4813 h 1119520"/>
                  <a:gd name="connsiteX3" fmla="*/ 790240 w 1100522"/>
                  <a:gd name="connsiteY3" fmla="*/ 75346 h 1119520"/>
                  <a:gd name="connsiteX4" fmla="*/ 572341 w 1100522"/>
                  <a:gd name="connsiteY4" fmla="*/ 372448 h 1119520"/>
                  <a:gd name="connsiteX5" fmla="*/ 921951 w 1100522"/>
                  <a:gd name="connsiteY5" fmla="*/ 341435 h 1119520"/>
                  <a:gd name="connsiteX6" fmla="*/ 1009353 w 1100522"/>
                  <a:gd name="connsiteY6" fmla="*/ 516239 h 1119520"/>
                  <a:gd name="connsiteX7" fmla="*/ 1017811 w 1100522"/>
                  <a:gd name="connsiteY7" fmla="*/ 702321 h 1119520"/>
                  <a:gd name="connsiteX8" fmla="*/ 998075 w 1100522"/>
                  <a:gd name="connsiteY8" fmla="*/ 913779 h 1119520"/>
                  <a:gd name="connsiteX9" fmla="*/ 989617 w 1100522"/>
                  <a:gd name="connsiteY9" fmla="*/ 1054750 h 1119520"/>
                  <a:gd name="connsiteX10" fmla="*/ 242468 w 1100522"/>
                  <a:gd name="connsiteY10" fmla="*/ 1066027 h 1119520"/>
                  <a:gd name="connsiteX11" fmla="*/ 6911 w 1100522"/>
                  <a:gd name="connsiteY11" fmla="*/ 992277 h 1119520"/>
                  <a:gd name="connsiteX12" fmla="*/ 0 w 1100522"/>
                  <a:gd name="connsiteY12" fmla="*/ 519208 h 1119520"/>
                  <a:gd name="connsiteX13" fmla="*/ 36650 w 1100522"/>
                  <a:gd name="connsiteY13" fmla="*/ 504961 h 1119520"/>
                  <a:gd name="connsiteX14" fmla="*/ 146607 w 1100522"/>
                  <a:gd name="connsiteY14" fmla="*/ 352712 h 1119520"/>
                  <a:gd name="connsiteX15" fmla="*/ 264390 w 1100522"/>
                  <a:gd name="connsiteY15" fmla="*/ 263948 h 111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0522" h="1119520">
                    <a:moveTo>
                      <a:pt x="264390" y="263948"/>
                    </a:moveTo>
                    <a:cubicBezTo>
                      <a:pt x="381257" y="190131"/>
                      <a:pt x="502300" y="148084"/>
                      <a:pt x="689808" y="20162"/>
                    </a:cubicBezTo>
                    <a:cubicBezTo>
                      <a:pt x="726679" y="1841"/>
                      <a:pt x="735351" y="-5755"/>
                      <a:pt x="759287" y="4813"/>
                    </a:cubicBezTo>
                    <a:cubicBezTo>
                      <a:pt x="781648" y="17423"/>
                      <a:pt x="787052" y="43633"/>
                      <a:pt x="790240" y="75346"/>
                    </a:cubicBezTo>
                    <a:cubicBezTo>
                      <a:pt x="775103" y="234834"/>
                      <a:pt x="383440" y="362110"/>
                      <a:pt x="572341" y="372448"/>
                    </a:cubicBezTo>
                    <a:cubicBezTo>
                      <a:pt x="705794" y="359291"/>
                      <a:pt x="777220" y="346134"/>
                      <a:pt x="921951" y="341435"/>
                    </a:cubicBezTo>
                    <a:cubicBezTo>
                      <a:pt x="1053524" y="343314"/>
                      <a:pt x="1075140" y="426957"/>
                      <a:pt x="1009353" y="516239"/>
                    </a:cubicBezTo>
                    <a:cubicBezTo>
                      <a:pt x="1092056" y="520938"/>
                      <a:pt x="1160663" y="649692"/>
                      <a:pt x="1017811" y="702321"/>
                    </a:cubicBezTo>
                    <a:cubicBezTo>
                      <a:pt x="1154083" y="786904"/>
                      <a:pt x="1076080" y="894043"/>
                      <a:pt x="998075" y="913779"/>
                    </a:cubicBezTo>
                    <a:cubicBezTo>
                      <a:pt x="1063862" y="972986"/>
                      <a:pt x="1056344" y="1018097"/>
                      <a:pt x="989617" y="1054750"/>
                    </a:cubicBezTo>
                    <a:cubicBezTo>
                      <a:pt x="841597" y="1115838"/>
                      <a:pt x="459094" y="1158129"/>
                      <a:pt x="242468" y="1066027"/>
                    </a:cubicBezTo>
                    <a:cubicBezTo>
                      <a:pt x="142822" y="1031908"/>
                      <a:pt x="78047" y="996188"/>
                      <a:pt x="6911" y="992277"/>
                    </a:cubicBezTo>
                    <a:lnTo>
                      <a:pt x="0" y="519208"/>
                    </a:lnTo>
                    <a:cubicBezTo>
                      <a:pt x="9193" y="517763"/>
                      <a:pt x="20149" y="513929"/>
                      <a:pt x="36650" y="504961"/>
                    </a:cubicBezTo>
                    <a:cubicBezTo>
                      <a:pt x="57325" y="453272"/>
                      <a:pt x="83170" y="410510"/>
                      <a:pt x="146607" y="352712"/>
                    </a:cubicBezTo>
                    <a:cubicBezTo>
                      <a:pt x="186942" y="316689"/>
                      <a:pt x="225434" y="288554"/>
                      <a:pt x="264390" y="263948"/>
                    </a:cubicBezTo>
                    <a:close/>
                  </a:path>
                </a:pathLst>
              </a:custGeom>
              <a:solidFill>
                <a:srgbClr val="F4B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" name="Rectangle 55">
                <a:extLst>
                  <a:ext uri="{FF2B5EF4-FFF2-40B4-BE49-F238E27FC236}">
                    <a16:creationId xmlns:a16="http://schemas.microsoft.com/office/drawing/2014/main" id="{10607543-2702-4761-8C24-6511DF8AB62A}"/>
                  </a:ext>
                </a:extLst>
              </p:cNvPr>
              <p:cNvSpPr/>
              <p:nvPr/>
            </p:nvSpPr>
            <p:spPr>
              <a:xfrm rot="2088680">
                <a:off x="500187" y="1191785"/>
                <a:ext cx="251778" cy="561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Rectangle 56">
                <a:extLst>
                  <a:ext uri="{FF2B5EF4-FFF2-40B4-BE49-F238E27FC236}">
                    <a16:creationId xmlns:a16="http://schemas.microsoft.com/office/drawing/2014/main" id="{518BD7F6-4E47-4D97-B29C-3F3985A31FC8}"/>
                  </a:ext>
                </a:extLst>
              </p:cNvPr>
              <p:cNvSpPr/>
              <p:nvPr/>
            </p:nvSpPr>
            <p:spPr>
              <a:xfrm rot="2088680">
                <a:off x="-301346" y="798533"/>
                <a:ext cx="895191" cy="730615"/>
              </a:xfrm>
              <a:custGeom>
                <a:avLst/>
                <a:gdLst/>
                <a:ahLst/>
                <a:cxnLst/>
                <a:rect l="l" t="t" r="r" b="b"/>
                <a:pathLst>
                  <a:path w="895191" h="730615">
                    <a:moveTo>
                      <a:pt x="0" y="0"/>
                    </a:moveTo>
                    <a:lnTo>
                      <a:pt x="895191" y="0"/>
                    </a:lnTo>
                    <a:lnTo>
                      <a:pt x="895191" y="730615"/>
                    </a:lnTo>
                    <a:lnTo>
                      <a:pt x="508005" y="73061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" name="Oval 58">
                <a:extLst>
                  <a:ext uri="{FF2B5EF4-FFF2-40B4-BE49-F238E27FC236}">
                    <a16:creationId xmlns:a16="http://schemas.microsoft.com/office/drawing/2014/main" id="{0AD1DC93-43E8-4D65-B95B-1387F5E529BB}"/>
                  </a:ext>
                </a:extLst>
              </p:cNvPr>
              <p:cNvSpPr/>
              <p:nvPr/>
            </p:nvSpPr>
            <p:spPr>
              <a:xfrm>
                <a:off x="490431" y="1573495"/>
                <a:ext cx="94897" cy="9489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4D2EC-E974-42D1-A6C9-5E044AC225AD}"/>
              </a:ext>
            </a:extLst>
          </p:cNvPr>
          <p:cNvSpPr/>
          <p:nvPr/>
        </p:nvSpPr>
        <p:spPr>
          <a:xfrm flipH="1">
            <a:off x="3762024" y="1417925"/>
            <a:ext cx="1619952" cy="17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4874DE-D96D-4AF0-9206-56EDDD9A8485}"/>
              </a:ext>
            </a:extLst>
          </p:cNvPr>
          <p:cNvSpPr txBox="1"/>
          <p:nvPr/>
        </p:nvSpPr>
        <p:spPr>
          <a:xfrm>
            <a:off x="4067944" y="1022386"/>
            <a:ext cx="118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noProof="1">
                <a:solidFill>
                  <a:srgbClr val="E62949"/>
                </a:solidFill>
              </a:rPr>
              <a:t>Quiz N°3</a:t>
            </a:r>
            <a:endParaRPr lang="fr-FR" dirty="0"/>
          </a:p>
        </p:txBody>
      </p:sp>
      <p:pic>
        <p:nvPicPr>
          <p:cNvPr id="2" name="Image 1">
            <a:hlinkClick r:id="rId3"/>
            <a:extLst>
              <a:ext uri="{FF2B5EF4-FFF2-40B4-BE49-F238E27FC236}">
                <a16:creationId xmlns:a16="http://schemas.microsoft.com/office/drawing/2014/main" id="{E4703183-9F44-443F-9E1A-4A6C052FC29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814049" y="1433507"/>
            <a:ext cx="3515901" cy="1997373"/>
          </a:xfrm>
          <a:prstGeom prst="rect">
            <a:avLst/>
          </a:prstGeom>
          <a:ln>
            <a:solidFill>
              <a:srgbClr val="F076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39AE86F-47CC-4F01-BEC6-239DFC3AADD1}"/>
              </a:ext>
            </a:extLst>
          </p:cNvPr>
          <p:cNvSpPr txBox="1"/>
          <p:nvPr/>
        </p:nvSpPr>
        <p:spPr>
          <a:xfrm>
            <a:off x="323528" y="699800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7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A598F-D962-4843-BF65-F8FE3677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fr-FR" dirty="0">
                <a:solidFill>
                  <a:srgbClr val="1C7DE1"/>
                </a:solidFill>
              </a:rPr>
              <a:t>Obligations </a:t>
            </a:r>
            <a:r>
              <a:rPr lang="fr-FR" dirty="0"/>
              <a:t>de l’employeur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67ADE1-1F94-45CC-A2A0-95CC31B88F2A}"/>
              </a:ext>
            </a:extLst>
          </p:cNvPr>
          <p:cNvSpPr txBox="1">
            <a:spLocks/>
          </p:cNvSpPr>
          <p:nvPr/>
        </p:nvSpPr>
        <p:spPr>
          <a:xfrm>
            <a:off x="539552" y="699542"/>
            <a:ext cx="8460432" cy="4040209"/>
          </a:xfr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1400" b="1" dirty="0"/>
              <a:t>Exécution de bonne foi du contrat de travail.</a:t>
            </a:r>
          </a:p>
          <a:p>
            <a:pPr algn="just">
              <a:buClr>
                <a:srgbClr val="E62949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Respect des ANI concernés.</a:t>
            </a:r>
          </a:p>
          <a:p>
            <a:pPr algn="just">
              <a:buClr>
                <a:srgbClr val="E62949"/>
              </a:buClr>
              <a:buFont typeface="Wingdings" panose="05000000000000000000" pitchFamily="2" charset="2"/>
              <a:buChar char="Ø"/>
            </a:pPr>
            <a:endParaRPr lang="fr-FR" sz="1400" dirty="0"/>
          </a:p>
          <a:p>
            <a:pPr algn="just">
              <a:buClr>
                <a:srgbClr val="E62949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Obligation de moyens (</a:t>
            </a:r>
            <a:r>
              <a:rPr lang="fr-FR" sz="1400" dirty="0">
                <a:hlinkClick r:id="rId2"/>
              </a:rPr>
              <a:t>évaluation du risque</a:t>
            </a:r>
            <a:r>
              <a:rPr lang="fr-FR" sz="1400" dirty="0"/>
              <a:t>) </a:t>
            </a:r>
            <a:r>
              <a:rPr lang="fr-FR" sz="1400" i="1" dirty="0"/>
              <a:t>Code du Travail article </a:t>
            </a:r>
            <a:r>
              <a:rPr lang="fr-FR" sz="1400" i="1" dirty="0">
                <a:hlinkClick r:id="rId3"/>
              </a:rPr>
              <a:t>L4121-2</a:t>
            </a:r>
            <a:r>
              <a:rPr lang="fr-FR" sz="1400" i="1" dirty="0"/>
              <a:t>. </a:t>
            </a:r>
            <a:r>
              <a:rPr lang="fr-FR" sz="1400" dirty="0"/>
              <a:t>Information, </a:t>
            </a:r>
            <a:r>
              <a:rPr lang="fr-FR" sz="1400" b="1" dirty="0">
                <a:solidFill>
                  <a:srgbClr val="FF0000"/>
                </a:solidFill>
              </a:rPr>
              <a:t>formation</a:t>
            </a:r>
            <a:r>
              <a:rPr lang="fr-FR" sz="1400" dirty="0"/>
              <a:t> (managers, IRP, salariés …). L'employeur prend les mesures nécessaires pour assurer la sécurité et protéger la santé physique et mentale des travailleurs. </a:t>
            </a:r>
          </a:p>
          <a:p>
            <a:pPr marL="0" indent="0" algn="just">
              <a:buFont typeface="Arial" pitchFamily="34" charset="0"/>
              <a:buNone/>
            </a:pPr>
            <a:endParaRPr lang="fr-FR" sz="1400" dirty="0"/>
          </a:p>
          <a:p>
            <a:pPr marL="0" indent="0" algn="just">
              <a:buFont typeface="Arial" pitchFamily="34" charset="0"/>
              <a:buNone/>
            </a:pPr>
            <a:r>
              <a:rPr lang="fr-FR" sz="1400" dirty="0"/>
              <a:t>Ces mesures comprennent : </a:t>
            </a:r>
          </a:p>
          <a:p>
            <a:pPr algn="just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1° Des </a:t>
            </a:r>
            <a:r>
              <a:rPr lang="fr-FR" sz="1400" b="1" dirty="0">
                <a:solidFill>
                  <a:srgbClr val="1C7DE1"/>
                </a:solidFill>
              </a:rPr>
              <a:t>actions de prévention </a:t>
            </a:r>
            <a:r>
              <a:rPr lang="fr-FR" sz="1400" dirty="0"/>
              <a:t>des risques professionnels, </a:t>
            </a:r>
          </a:p>
          <a:p>
            <a:pPr algn="just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2° Des </a:t>
            </a:r>
            <a:r>
              <a:rPr lang="fr-FR" sz="1400" b="1" dirty="0">
                <a:solidFill>
                  <a:srgbClr val="1C7DE1"/>
                </a:solidFill>
              </a:rPr>
              <a:t>actions d'information et de formation</a:t>
            </a:r>
            <a:r>
              <a:rPr lang="fr-FR" sz="1400" dirty="0"/>
              <a:t>,</a:t>
            </a:r>
          </a:p>
          <a:p>
            <a:pPr algn="just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400" dirty="0"/>
              <a:t>3° La mise en place d'une </a:t>
            </a:r>
            <a:r>
              <a:rPr lang="fr-FR" sz="1400" b="1" dirty="0">
                <a:solidFill>
                  <a:srgbClr val="1C7DE1"/>
                </a:solidFill>
              </a:rPr>
              <a:t>organisation et de moyens adaptés</a:t>
            </a:r>
            <a:r>
              <a:rPr lang="fr-FR" sz="1400" dirty="0"/>
              <a:t>. </a:t>
            </a:r>
          </a:p>
          <a:p>
            <a:pPr marL="0" indent="0" algn="just">
              <a:buFont typeface="Arial" pitchFamily="34" charset="0"/>
              <a:buNone/>
            </a:pPr>
            <a:endParaRPr lang="fr-FR" sz="1400" dirty="0"/>
          </a:p>
          <a:p>
            <a:pPr marL="0" indent="0" algn="just">
              <a:buFont typeface="Arial" pitchFamily="34" charset="0"/>
              <a:buNone/>
            </a:pPr>
            <a:r>
              <a:rPr lang="fr-FR" sz="1400" dirty="0"/>
              <a:t>L'employeur veille à l'adaptation de ces mesures pour tenir compte du changement et tendre à                 l'amélioration des situations existantes.</a:t>
            </a:r>
          </a:p>
          <a:p>
            <a:pPr algn="just"/>
            <a:endParaRPr lang="fr-FR" sz="1400" dirty="0"/>
          </a:p>
          <a:p>
            <a:pPr algn="just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Obligation de sécurité de résultat et (</a:t>
            </a:r>
            <a:r>
              <a:rPr lang="fr-FR" sz="1400" i="1" dirty="0"/>
              <a:t>cours de cassation) </a:t>
            </a:r>
            <a:r>
              <a:rPr lang="fr-FR" sz="1400" b="1" i="1" dirty="0">
                <a:solidFill>
                  <a:srgbClr val="E62949"/>
                </a:solidFill>
              </a:rPr>
              <a:t>jusqu’à refonte du RI</a:t>
            </a:r>
            <a:r>
              <a:rPr lang="fr-FR" sz="1400" dirty="0">
                <a:solidFill>
                  <a:srgbClr val="E62949"/>
                </a:solidFill>
              </a:rPr>
              <a:t> </a:t>
            </a:r>
            <a:r>
              <a:rPr lang="fr-FR" sz="1400" dirty="0"/>
              <a:t>(TP).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5661EB-6898-49B2-9C8E-DA8C32D4D5B0}"/>
              </a:ext>
            </a:extLst>
          </p:cNvPr>
          <p:cNvSpPr txBox="1"/>
          <p:nvPr/>
        </p:nvSpPr>
        <p:spPr>
          <a:xfrm>
            <a:off x="144016" y="514876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19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B7804B-36DA-424F-9642-7FDF8CEF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99" y="4739751"/>
            <a:ext cx="403749" cy="4037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E2A02-601D-4DD6-BC04-864102319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499742"/>
            <a:ext cx="1214438" cy="757238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0DBB4C6-45D7-41FE-A361-B5DCCF2E54B7}"/>
              </a:ext>
            </a:extLst>
          </p:cNvPr>
          <p:cNvGrpSpPr/>
          <p:nvPr/>
        </p:nvGrpSpPr>
        <p:grpSpPr>
          <a:xfrm rot="21152110">
            <a:off x="7698860" y="534334"/>
            <a:ext cx="848046" cy="833229"/>
            <a:chOff x="2445407" y="2212338"/>
            <a:chExt cx="2405779" cy="2347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0EC75D8-4796-431F-AFFC-6BDEF90FD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4B2D0D0-4D15-499C-ACF0-CC904709AB24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1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322B134-D365-4E1D-9A86-413FB3293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326423"/>
            <a:ext cx="6782584" cy="3314057"/>
          </a:xfrm>
          <a:prstGeom prst="rect">
            <a:avLst/>
          </a:prstGeom>
          <a:ln>
            <a:solidFill>
              <a:srgbClr val="F07624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9E44BC-627D-416E-8A04-D5F6F73C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Suivi </a:t>
            </a:r>
            <a:r>
              <a:rPr lang="fr-FR" dirty="0">
                <a:solidFill>
                  <a:srgbClr val="E62949"/>
                </a:solidFill>
              </a:rPr>
              <a:t>Moodle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15B107-8CB0-4269-B15A-69EBAAFD84A6}"/>
              </a:ext>
            </a:extLst>
          </p:cNvPr>
          <p:cNvSpPr txBox="1"/>
          <p:nvPr/>
        </p:nvSpPr>
        <p:spPr>
          <a:xfrm>
            <a:off x="527868" y="699800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8455FB-173A-49D9-A006-E8AF61FAC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743896"/>
            <a:ext cx="399604" cy="39960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70ACAD7-D535-4648-9A93-3C9E113BEB55}"/>
              </a:ext>
            </a:extLst>
          </p:cNvPr>
          <p:cNvSpPr txBox="1"/>
          <p:nvPr/>
        </p:nvSpPr>
        <p:spPr>
          <a:xfrm>
            <a:off x="5326869" y="3741221"/>
            <a:ext cx="1437089" cy="3426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9A9A90-4BF0-431B-91EB-9590C1E16945}"/>
              </a:ext>
            </a:extLst>
          </p:cNvPr>
          <p:cNvSpPr txBox="1"/>
          <p:nvPr/>
        </p:nvSpPr>
        <p:spPr>
          <a:xfrm>
            <a:off x="5331534" y="2874413"/>
            <a:ext cx="1437089" cy="424851"/>
          </a:xfrm>
          <a:prstGeom prst="rect">
            <a:avLst/>
          </a:prstGeom>
          <a:noFill/>
          <a:ln w="38100">
            <a:solidFill>
              <a:srgbClr val="F07624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C9E0DC-3273-4E7D-89BF-9D53880D1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296" y="123478"/>
            <a:ext cx="3243606" cy="1330547"/>
          </a:xfrm>
          <a:prstGeom prst="rect">
            <a:avLst/>
          </a:prstGeom>
          <a:ln>
            <a:solidFill>
              <a:srgbClr val="1C7DE1"/>
            </a:solidFill>
          </a:ln>
        </p:spPr>
      </p:pic>
    </p:spTree>
    <p:extLst>
      <p:ext uri="{BB962C8B-B14F-4D97-AF65-F5344CB8AC3E}">
        <p14:creationId xmlns:p14="http://schemas.microsoft.com/office/powerpoint/2010/main" val="6638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A178D-0EFD-4ABA-8CC5-4788C194F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0"/>
            <a:ext cx="3384376" cy="884466"/>
          </a:xfrm>
        </p:spPr>
        <p:txBody>
          <a:bodyPr/>
          <a:lstStyle/>
          <a:p>
            <a:r>
              <a:rPr lang="fr-FR" dirty="0"/>
              <a:t>EvRP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4DD71-BCE1-4BAC-B5D8-54AD8AF98225}"/>
              </a:ext>
            </a:extLst>
          </p:cNvPr>
          <p:cNvSpPr txBox="1">
            <a:spLocks/>
          </p:cNvSpPr>
          <p:nvPr/>
        </p:nvSpPr>
        <p:spPr>
          <a:xfrm>
            <a:off x="1691680" y="1275606"/>
            <a:ext cx="7344816" cy="2833217"/>
          </a:xfr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1800" dirty="0"/>
              <a:t>L'évaluation des risques professionnels </a:t>
            </a:r>
            <a:r>
              <a:rPr lang="fr-FR" sz="1800" b="1" dirty="0">
                <a:solidFill>
                  <a:srgbClr val="FF0000"/>
                </a:solidFill>
              </a:rPr>
              <a:t>(EvRP)</a:t>
            </a:r>
            <a:r>
              <a:rPr lang="fr-FR" sz="1800" b="1" dirty="0"/>
              <a:t> </a:t>
            </a:r>
            <a:r>
              <a:rPr lang="fr-FR" sz="1800" dirty="0"/>
              <a:t>consiste</a:t>
            </a:r>
            <a:r>
              <a:rPr lang="fr-FR" sz="1800" b="1" dirty="0"/>
              <a:t> </a:t>
            </a:r>
            <a:r>
              <a:rPr lang="fr-FR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à identifier   les risques</a:t>
            </a:r>
            <a:r>
              <a:rPr lang="fr-FR" sz="1800" b="1" dirty="0"/>
              <a:t> </a:t>
            </a:r>
            <a:r>
              <a:rPr lang="fr-FR" sz="1800" dirty="0"/>
              <a:t>auxquels sont soumis les salariés d'un établissement, en vue de mettre en place des actions de prévention couvrant les            dimensions techniques, humaines et organisationnelles. </a:t>
            </a:r>
          </a:p>
          <a:p>
            <a:pPr marL="0" indent="0">
              <a:buFont typeface="Arial" pitchFamily="34" charset="0"/>
              <a:buNone/>
            </a:pPr>
            <a:endParaRPr lang="fr-FR" sz="1800" dirty="0"/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Elle constitue </a:t>
            </a:r>
            <a:r>
              <a:rPr lang="fr-FR" sz="1800" b="1" dirty="0">
                <a:solidFill>
                  <a:srgbClr val="1C7DE1"/>
                </a:solidFill>
              </a:rPr>
              <a:t>l'étape initiale de toute démarche de prévention </a:t>
            </a:r>
            <a:r>
              <a:rPr lang="fr-FR" sz="1800" b="1" dirty="0">
                <a:solidFill>
                  <a:srgbClr val="E62949"/>
                </a:solidFill>
              </a:rPr>
              <a:t>en  santé et sécurité au travail.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sz="1800" b="1" dirty="0"/>
              <a:t>Elle est </a:t>
            </a:r>
            <a:r>
              <a:rPr lang="fr-FR" sz="1800" b="1" dirty="0">
                <a:solidFill>
                  <a:srgbClr val="FF0000"/>
                </a:solidFill>
              </a:rPr>
              <a:t>inscrite dans la loi</a:t>
            </a:r>
            <a:r>
              <a:rPr lang="fr-FR" sz="1800" b="1" dirty="0"/>
              <a:t>.</a:t>
            </a:r>
            <a:br>
              <a:rPr lang="fr-FR" sz="1800" b="1" dirty="0"/>
            </a:br>
            <a:endParaRPr lang="fr-FR" sz="1800" b="1" dirty="0"/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L'</a:t>
            </a:r>
            <a:r>
              <a:rPr lang="fr-FR" sz="1800" dirty="0" err="1"/>
              <a:t>EvRP</a:t>
            </a:r>
            <a:r>
              <a:rPr lang="fr-FR" sz="1800" dirty="0"/>
              <a:t> est une démarche structurée dont les résultats sont formalisés dans un "</a:t>
            </a:r>
            <a:r>
              <a:rPr lang="fr-FR" sz="1800" b="1" dirty="0">
                <a:solidFill>
                  <a:srgbClr val="FF0000"/>
                </a:solidFill>
              </a:rPr>
              <a:t>document unique</a:t>
            </a:r>
            <a:r>
              <a:rPr lang="fr-FR" sz="1800" dirty="0"/>
              <a:t>".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7F8E43-6F80-4C3B-BF81-E484229F3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43" y="254018"/>
            <a:ext cx="1336570" cy="89104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D78D8A-D267-4300-B7C9-537118465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48" y="4325041"/>
            <a:ext cx="818459" cy="81845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F036C72-2DA3-497A-961A-89A3B738BC11}"/>
              </a:ext>
            </a:extLst>
          </p:cNvPr>
          <p:cNvSpPr txBox="1"/>
          <p:nvPr/>
        </p:nvSpPr>
        <p:spPr>
          <a:xfrm>
            <a:off x="337648" y="571003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64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1C7DE1"/>
                </a:solidFill>
              </a:rPr>
              <a:t>Le document </a:t>
            </a:r>
            <a:r>
              <a:rPr lang="fr-FR" dirty="0"/>
              <a:t>unique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435" y="2414619"/>
            <a:ext cx="3149101" cy="2293969"/>
            <a:chOff x="247435" y="2414619"/>
            <a:chExt cx="3149101" cy="2293969"/>
          </a:xfrm>
        </p:grpSpPr>
        <p:sp>
          <p:nvSpPr>
            <p:cNvPr id="13" name="Rectangle 12"/>
            <p:cNvSpPr/>
            <p:nvPr/>
          </p:nvSpPr>
          <p:spPr>
            <a:xfrm rot="2700000" flipH="1">
              <a:off x="1034951" y="1627103"/>
              <a:ext cx="1574070" cy="3149101"/>
            </a:xfrm>
            <a:custGeom>
              <a:avLst/>
              <a:gdLst/>
              <a:ahLst/>
              <a:cxnLst/>
              <a:rect l="l" t="t" r="r" b="b"/>
              <a:pathLst>
                <a:path w="1574070" h="3149101">
                  <a:moveTo>
                    <a:pt x="1396232" y="177838"/>
                  </a:moveTo>
                  <a:cubicBezTo>
                    <a:pt x="1732682" y="514288"/>
                    <a:pt x="1732682" y="1059782"/>
                    <a:pt x="1396232" y="1396232"/>
                  </a:cubicBezTo>
                  <a:cubicBezTo>
                    <a:pt x="1059782" y="1732681"/>
                    <a:pt x="514289" y="1732681"/>
                    <a:pt x="177839" y="1396232"/>
                  </a:cubicBezTo>
                  <a:cubicBezTo>
                    <a:pt x="-158611" y="1059782"/>
                    <a:pt x="-158611" y="514288"/>
                    <a:pt x="177839" y="177838"/>
                  </a:cubicBezTo>
                  <a:cubicBezTo>
                    <a:pt x="514289" y="-158611"/>
                    <a:pt x="1059782" y="-158611"/>
                    <a:pt x="1396232" y="177838"/>
                  </a:cubicBezTo>
                  <a:close/>
                  <a:moveTo>
                    <a:pt x="1574070" y="0"/>
                  </a:moveTo>
                  <a:cubicBezTo>
                    <a:pt x="1139403" y="-434668"/>
                    <a:pt x="434668" y="-434668"/>
                    <a:pt x="0" y="0"/>
                  </a:cubicBezTo>
                  <a:cubicBezTo>
                    <a:pt x="-434668" y="434667"/>
                    <a:pt x="-434668" y="1139403"/>
                    <a:pt x="0" y="1574070"/>
                  </a:cubicBezTo>
                  <a:cubicBezTo>
                    <a:pt x="149565" y="1723636"/>
                    <a:pt x="331107" y="1821737"/>
                    <a:pt x="522925" y="1867116"/>
                  </a:cubicBezTo>
                  <a:lnTo>
                    <a:pt x="522925" y="3149101"/>
                  </a:lnTo>
                  <a:lnTo>
                    <a:pt x="1051145" y="3149101"/>
                  </a:lnTo>
                  <a:lnTo>
                    <a:pt x="1051145" y="1867115"/>
                  </a:lnTo>
                  <a:cubicBezTo>
                    <a:pt x="1242964" y="1821737"/>
                    <a:pt x="1424505" y="1723636"/>
                    <a:pt x="1574070" y="1574070"/>
                  </a:cubicBezTo>
                  <a:cubicBezTo>
                    <a:pt x="2008738" y="1139403"/>
                    <a:pt x="2008738" y="434667"/>
                    <a:pt x="1574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3500000" flipH="1">
              <a:off x="299369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315" name="Picture 3" descr="D:\KBM-정애\014-Fullppt\PNG이미지\지구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41" y="2076375"/>
            <a:ext cx="1236428" cy="12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467039" y="3164181"/>
            <a:ext cx="656698" cy="656698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Oval 18"/>
          <p:cNvSpPr/>
          <p:nvPr/>
        </p:nvSpPr>
        <p:spPr>
          <a:xfrm>
            <a:off x="2440056" y="1492839"/>
            <a:ext cx="656698" cy="65669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Oval 20"/>
          <p:cNvSpPr/>
          <p:nvPr/>
        </p:nvSpPr>
        <p:spPr>
          <a:xfrm>
            <a:off x="3043808" y="2412790"/>
            <a:ext cx="656698" cy="65669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005469" y="1761229"/>
            <a:ext cx="5949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6294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L'élaboration et la mise à jour de ce document s'imposent à tout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employeur dont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E62949"/>
                </a:solidFill>
                <a:effectLst/>
                <a:uLnTx/>
                <a:uFillTx/>
                <a:latin typeface="Arial"/>
                <a:cs typeface="+mn-cs"/>
              </a:rPr>
              <a:t>l'entreprise emploie au moins un salarié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07081" y="2544696"/>
            <a:ext cx="54456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62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Cet outil est destiné à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07624"/>
                </a:solidFill>
                <a:effectLst/>
                <a:uLnTx/>
                <a:uFillTx/>
                <a:latin typeface="Arial"/>
                <a:cs typeface="+mn-cs"/>
              </a:rPr>
              <a:t>transcrire les résultats de la        démarche de prévention 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des risques professionnels.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92874" y="3322478"/>
            <a:ext cx="59598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Le document unique doit être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F4BD2D"/>
                </a:solidFill>
                <a:effectLst/>
                <a:uLnTx/>
                <a:uFillTx/>
                <a:latin typeface="Arial"/>
                <a:cs typeface="+mn-cs"/>
              </a:rPr>
              <a:t>mis à jour au minimum une         fois par an et lors de tout changement de situation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Il doit     également être revu après chaque accident du travail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562606" y="164675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34801" y="2577556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73210" y="3353379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03</a:t>
            </a:r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3B5DC5-4CCB-4341-8DD7-4444900B5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6" y="4668044"/>
            <a:ext cx="715205" cy="4630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5E9E42-4026-47DD-9273-EE6D30FFB5C3}"/>
              </a:ext>
            </a:extLst>
          </p:cNvPr>
          <p:cNvSpPr txBox="1"/>
          <p:nvPr/>
        </p:nvSpPr>
        <p:spPr>
          <a:xfrm>
            <a:off x="309319" y="31881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21</a:t>
            </a:fld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1EA265-1889-4803-A39D-DA65DE270275}"/>
              </a:ext>
            </a:extLst>
          </p:cNvPr>
          <p:cNvSpPr txBox="1"/>
          <p:nvPr/>
        </p:nvSpPr>
        <p:spPr>
          <a:xfrm>
            <a:off x="45654" y="845954"/>
            <a:ext cx="905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En France, le </a:t>
            </a:r>
            <a:r>
              <a:rPr lang="fr-FR" sz="1400" b="1" dirty="0">
                <a:solidFill>
                  <a:srgbClr val="FF0000"/>
                </a:solidFill>
              </a:rPr>
              <a:t>document unique</a:t>
            </a:r>
            <a:r>
              <a:rPr lang="fr-FR" sz="1400" dirty="0"/>
              <a:t>, ou document unique d'évaluation des risques professionnels (DU/DUERP), a  été créé par le </a:t>
            </a:r>
            <a:r>
              <a:rPr lang="fr-FR" sz="1400" dirty="0">
                <a:hlinkClick r:id="rId4" tooltip="Décret en France"/>
              </a:rPr>
              <a:t>décret</a:t>
            </a:r>
            <a:r>
              <a:rPr lang="fr-FR" sz="1400" dirty="0"/>
              <a:t> n° 2001-1016 du </a:t>
            </a:r>
            <a:r>
              <a:rPr lang="fr-FR" sz="1400" dirty="0">
                <a:hlinkClick r:id="rId5" tooltip="5 novembre"/>
              </a:rPr>
              <a:t>5</a:t>
            </a:r>
            <a:r>
              <a:rPr lang="fr-FR" sz="1400" dirty="0"/>
              <a:t> </a:t>
            </a:r>
            <a:r>
              <a:rPr lang="fr-FR" sz="1400" dirty="0">
                <a:hlinkClick r:id="rId6" tooltip="Novembre 2001"/>
              </a:rPr>
              <a:t>novembre</a:t>
            </a:r>
            <a:r>
              <a:rPr lang="fr-FR" sz="1400" dirty="0"/>
              <a:t> </a:t>
            </a:r>
            <a:r>
              <a:rPr lang="fr-FR" sz="1400" dirty="0">
                <a:hlinkClick r:id="rId7" tooltip="2001"/>
              </a:rPr>
              <a:t>2001</a:t>
            </a:r>
            <a:r>
              <a:rPr lang="fr-FR" sz="1400" dirty="0"/>
              <a:t>, en application des articles L4121-2 et L4121-3 du       Code du Travail.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0B6C169-5D60-4909-AADA-E23CBF030AA9}"/>
              </a:ext>
            </a:extLst>
          </p:cNvPr>
          <p:cNvSpPr txBox="1"/>
          <p:nvPr/>
        </p:nvSpPr>
        <p:spPr>
          <a:xfrm>
            <a:off x="1190459" y="4152442"/>
            <a:ext cx="7958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Ce document est mis à la disposition des </a:t>
            </a: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salariés</a:t>
            </a:r>
            <a:r>
              <a:rPr kumimoji="0" lang="fr-FR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du </a:t>
            </a: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médecin du travail</a:t>
            </a:r>
            <a:r>
              <a:rPr kumimoji="0" lang="fr-FR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de </a:t>
            </a: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l'inspecteur du travail </a:t>
            </a:r>
            <a:r>
              <a:rPr kumimoji="0" lang="fr-FR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et des </a:t>
            </a: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agents des services de prévention</a:t>
            </a:r>
            <a:r>
              <a:rPr kumimoji="0" lang="fr-FR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E62949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Il intègre en annexe les éléments sur la pénibilité.</a:t>
            </a:r>
          </a:p>
        </p:txBody>
      </p:sp>
    </p:spTree>
    <p:extLst>
      <p:ext uri="{BB962C8B-B14F-4D97-AF65-F5344CB8AC3E}">
        <p14:creationId xmlns:p14="http://schemas.microsoft.com/office/powerpoint/2010/main" val="38336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48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8B44E-98A1-4BB0-9F1D-1C0E0507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044" y="0"/>
            <a:ext cx="7486252" cy="884466"/>
          </a:xfrm>
        </p:spPr>
        <p:txBody>
          <a:bodyPr/>
          <a:lstStyle/>
          <a:p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</a:rPr>
              <a:t>Quelques exemples de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j-cs"/>
                <a:hlinkClick r:id="rId2"/>
              </a:rPr>
              <a:t>DUER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47B09E-ACB5-4850-A920-E8F8F63792CF}"/>
              </a:ext>
            </a:extLst>
          </p:cNvPr>
          <p:cNvSpPr txBox="1">
            <a:spLocks/>
          </p:cNvSpPr>
          <p:nvPr/>
        </p:nvSpPr>
        <p:spPr>
          <a:xfrm>
            <a:off x="2435746" y="1275606"/>
            <a:ext cx="6686550" cy="2833217"/>
          </a:xfr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hlinkClick r:id="rId3"/>
              </a:rPr>
              <a:t>ASMT 65 </a:t>
            </a:r>
            <a:r>
              <a:rPr lang="fr-FR" sz="1600" dirty="0"/>
              <a:t>(</a:t>
            </a:r>
            <a:r>
              <a:rPr lang="fr-FR" sz="1600" dirty="0">
                <a:hlinkClick r:id="rId4" action="ppaction://hlinkfile"/>
              </a:rPr>
              <a:t>Association de Santé et de Médecine au Travail</a:t>
            </a:r>
            <a:r>
              <a:rPr lang="fr-FR" sz="1600" dirty="0"/>
              <a:t>),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endParaRPr lang="fr-FR" sz="1600" dirty="0">
              <a:hlinkClick r:id="rId5"/>
            </a:endParaRP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600" dirty="0" err="1">
                <a:hlinkClick r:id="rId5"/>
              </a:rPr>
              <a:t>Gest</a:t>
            </a:r>
            <a:r>
              <a:rPr lang="fr-FR" sz="1600" dirty="0">
                <a:hlinkClick r:id="rId5"/>
              </a:rPr>
              <a:t> 05</a:t>
            </a:r>
            <a:r>
              <a:rPr lang="fr-FR" sz="1600" dirty="0"/>
              <a:t>,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endParaRPr lang="fr-FR" sz="1600" dirty="0">
              <a:hlinkClick r:id="rId6" action="ppaction://hlinkfile"/>
            </a:endParaRP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600" dirty="0" err="1">
                <a:hlinkClick r:id="rId6" action="ppaction://hlinkfile"/>
              </a:rPr>
              <a:t>Wikicréa</a:t>
            </a:r>
            <a:r>
              <a:rPr lang="fr-FR" sz="1600" dirty="0"/>
              <a:t>,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endParaRPr lang="fr-FR" sz="1600" dirty="0"/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Etc…</a:t>
            </a:r>
          </a:p>
          <a:p>
            <a:pPr marL="0" indent="0">
              <a:buFont typeface="Arial" pitchFamily="34" charset="0"/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2CD620-27E4-4538-9C6B-CCC12B833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1851670"/>
            <a:ext cx="2372497" cy="2974704"/>
          </a:xfrm>
          <a:prstGeom prst="rect">
            <a:avLst/>
          </a:prstGeom>
        </p:spPr>
      </p:pic>
      <p:pic>
        <p:nvPicPr>
          <p:cNvPr id="7" name="Image 6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D903D0F2-EA7A-44BD-95B7-6BDC9EA77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1" y="4659982"/>
            <a:ext cx="708775" cy="4732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08A2730-EDB9-4D3A-9A47-56D5EF507C8C}"/>
              </a:ext>
            </a:extLst>
          </p:cNvPr>
          <p:cNvSpPr txBox="1"/>
          <p:nvPr/>
        </p:nvSpPr>
        <p:spPr>
          <a:xfrm>
            <a:off x="329129" y="627534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33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0EDC4-3B14-4E78-A50B-B975D274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95486"/>
            <a:ext cx="6840760" cy="884466"/>
          </a:xfrm>
        </p:spPr>
        <p:txBody>
          <a:bodyPr/>
          <a:lstStyle/>
          <a:p>
            <a:r>
              <a:rPr lang="fr-FR" sz="3600" dirty="0"/>
              <a:t>Responsabilités de l’employeur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AB7655-A8FA-487C-8B42-21A8C63FB3B1}"/>
              </a:ext>
            </a:extLst>
          </p:cNvPr>
          <p:cNvSpPr txBox="1">
            <a:spLocks/>
          </p:cNvSpPr>
          <p:nvPr/>
        </p:nvSpPr>
        <p:spPr>
          <a:xfrm>
            <a:off x="1499225" y="1079952"/>
            <a:ext cx="7644775" cy="3498437"/>
          </a:xfr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400" b="1" dirty="0">
                <a:solidFill>
                  <a:srgbClr val="F4BD2D"/>
                </a:solidFill>
              </a:rPr>
              <a:t>En cas de non-respect des obligations légales, l’employeur verra sa                responsabilité engagée.</a:t>
            </a:r>
          </a:p>
          <a:p>
            <a:pPr marL="0" indent="0">
              <a:buFont typeface="Arial" pitchFamily="34" charset="0"/>
              <a:buNone/>
            </a:pPr>
            <a:endParaRPr lang="fr-FR" sz="2400" dirty="0"/>
          </a:p>
          <a:p>
            <a:pPr marL="0" indent="0">
              <a:buFont typeface="Arial" pitchFamily="34" charset="0"/>
              <a:buNone/>
            </a:pPr>
            <a:r>
              <a:rPr lang="fr-FR" sz="2400" dirty="0"/>
              <a:t>Ces obligations sont :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2400" dirty="0"/>
              <a:t>Le respect du </a:t>
            </a:r>
            <a:r>
              <a:rPr lang="fr-FR" sz="2400" b="1" dirty="0">
                <a:solidFill>
                  <a:srgbClr val="FF0000"/>
                </a:solidFill>
              </a:rPr>
              <a:t>formalisme</a:t>
            </a:r>
            <a:r>
              <a:rPr lang="fr-FR" sz="2400" dirty="0"/>
              <a:t> (EvRP, </a:t>
            </a:r>
            <a:r>
              <a:rPr lang="fr-FR" sz="2400" b="1" dirty="0">
                <a:solidFill>
                  <a:srgbClr val="FF0000"/>
                </a:solidFill>
              </a:rPr>
              <a:t>DUER</a:t>
            </a:r>
            <a:r>
              <a:rPr lang="fr-FR" sz="2400" dirty="0"/>
              <a:t>, </a:t>
            </a:r>
            <a:r>
              <a:rPr lang="fr-FR" sz="2400" b="1" dirty="0">
                <a:solidFill>
                  <a:srgbClr val="1C7DE1"/>
                </a:solidFill>
              </a:rPr>
              <a:t>plan de prévention</a:t>
            </a:r>
            <a:r>
              <a:rPr lang="fr-FR" sz="2400" dirty="0"/>
              <a:t>,                 consultations des IRP, les registres, …) prévu au Code du Travail (et        autres textes :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ANI</a:t>
            </a:r>
            <a:r>
              <a:rPr lang="fr-FR" sz="2400" dirty="0"/>
              <a:t>,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conventions collectives</a:t>
            </a:r>
            <a:r>
              <a:rPr lang="fr-FR" sz="2400" dirty="0"/>
              <a:t>, </a:t>
            </a:r>
            <a:r>
              <a:rPr lang="fr-FR" sz="2325" b="1" dirty="0">
                <a:solidFill>
                  <a:schemeClr val="accent1">
                    <a:lumMod val="75000"/>
                  </a:schemeClr>
                </a:solidFill>
              </a:rPr>
              <a:t>accords d’entreprise</a:t>
            </a:r>
            <a:r>
              <a:rPr lang="fr-FR" sz="2400" dirty="0"/>
              <a:t>,…).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2400" dirty="0"/>
              <a:t>Le respect des </a:t>
            </a:r>
            <a:r>
              <a:rPr lang="fr-FR" sz="2400" b="1" dirty="0">
                <a:solidFill>
                  <a:srgbClr val="E62949"/>
                </a:solidFill>
              </a:rPr>
              <a:t>obligations de moyens et résultats</a:t>
            </a:r>
            <a:r>
              <a:rPr lang="fr-FR" sz="2400" b="1" dirty="0"/>
              <a:t> </a:t>
            </a:r>
            <a:r>
              <a:rPr lang="fr-FR" sz="2400" dirty="0"/>
              <a:t>(cf. les positions de  la Cour de Cassation).</a:t>
            </a:r>
          </a:p>
          <a:p>
            <a:pPr marL="0" indent="0">
              <a:buFont typeface="Arial" pitchFamily="34" charset="0"/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 </a:t>
            </a:r>
          </a:p>
          <a:p>
            <a:pPr marL="0" indent="0">
              <a:buNone/>
            </a:pPr>
            <a:r>
              <a:rPr lang="fr-FR" sz="2400" dirty="0"/>
              <a:t>Les sanctions peuvent être </a:t>
            </a:r>
            <a:r>
              <a:rPr lang="fr-FR" sz="2400" b="1" dirty="0"/>
              <a:t>civiles</a:t>
            </a:r>
            <a:r>
              <a:rPr lang="fr-FR" sz="2400" dirty="0"/>
              <a:t> et/ou </a:t>
            </a:r>
            <a:r>
              <a:rPr lang="fr-FR" sz="2400" b="1" dirty="0"/>
              <a:t>pénales</a:t>
            </a:r>
            <a:r>
              <a:rPr lang="fr-FR" sz="2400" dirty="0"/>
              <a:t> (de la </a:t>
            </a:r>
            <a:r>
              <a:rPr lang="fr-FR" sz="2400" dirty="0">
                <a:hlinkClick r:id="rId2"/>
              </a:rPr>
              <a:t>mise en danger        d’autrui </a:t>
            </a:r>
            <a:r>
              <a:rPr lang="fr-FR" sz="2400" dirty="0"/>
              <a:t>à l’</a:t>
            </a:r>
            <a:r>
              <a:rPr lang="fr-FR" sz="2400" b="1" dirty="0">
                <a:solidFill>
                  <a:srgbClr val="FF0000"/>
                </a:solidFill>
              </a:rPr>
              <a:t>homicide</a:t>
            </a:r>
            <a:r>
              <a:rPr lang="fr-FR" sz="2400" dirty="0"/>
              <a:t>).</a:t>
            </a:r>
          </a:p>
          <a:p>
            <a:pPr marL="0" indent="0">
              <a:buFont typeface="Arial" pitchFamily="34" charset="0"/>
              <a:buNone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41F88A-8489-43E7-AB9C-E72F707F63F5}"/>
              </a:ext>
            </a:extLst>
          </p:cNvPr>
          <p:cNvSpPr txBox="1"/>
          <p:nvPr/>
        </p:nvSpPr>
        <p:spPr>
          <a:xfrm>
            <a:off x="329129" y="627534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F69239-2060-49DC-BA58-7CADF37CA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48" y="4325041"/>
            <a:ext cx="818459" cy="8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ADA9E-64DA-4108-BA57-C4940778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la </a:t>
            </a:r>
            <a:r>
              <a:rPr lang="fr-FR" dirty="0">
                <a:solidFill>
                  <a:srgbClr val="1C7DE1"/>
                </a:solidFill>
              </a:rPr>
              <a:t>séance 8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4AB70BD-2BB3-4708-87C8-D5A8219C1AD1}"/>
              </a:ext>
            </a:extLst>
          </p:cNvPr>
          <p:cNvSpPr txBox="1">
            <a:spLocks/>
          </p:cNvSpPr>
          <p:nvPr/>
        </p:nvSpPr>
        <p:spPr>
          <a:xfrm>
            <a:off x="971600" y="890472"/>
            <a:ext cx="8371660" cy="35808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b="1" dirty="0"/>
              <a:t>Public : GARH 20 22</a:t>
            </a:r>
          </a:p>
          <a:p>
            <a:pPr marL="0" indent="0">
              <a:buNone/>
            </a:pPr>
            <a:r>
              <a:rPr lang="fr-FR" sz="1400" u="sng" dirty="0"/>
              <a:t>Préparation de la séance de révisions </a:t>
            </a:r>
            <a:r>
              <a:rPr lang="fr-FR" sz="1400" dirty="0"/>
              <a:t>(choix de thématiques, </a:t>
            </a:r>
            <a:r>
              <a:rPr lang="fr-FR" sz="1400" b="1" dirty="0">
                <a:solidFill>
                  <a:srgbClr val="E62949"/>
                </a:solidFill>
              </a:rPr>
              <a:t>annales</a:t>
            </a:r>
            <a:r>
              <a:rPr lang="fr-FR" sz="1400" dirty="0"/>
              <a:t>, …</a:t>
            </a:r>
            <a:r>
              <a:rPr lang="fr-FR" sz="1400" b="1" dirty="0">
                <a:solidFill>
                  <a:srgbClr val="1C7DE1"/>
                </a:solidFill>
              </a:rPr>
              <a:t>fiches</a:t>
            </a:r>
            <a:r>
              <a:rPr lang="fr-FR" sz="1400" dirty="0"/>
              <a:t>)</a:t>
            </a:r>
          </a:p>
          <a:p>
            <a:pPr marL="0" indent="0">
              <a:buNone/>
            </a:pPr>
            <a:r>
              <a:rPr lang="fr-FR" sz="1400" u="sng" dirty="0"/>
              <a:t>SST : Apport de l’ergonomie </a:t>
            </a:r>
          </a:p>
          <a:p>
            <a:pPr marL="514350" lvl="1"/>
            <a:r>
              <a:rPr lang="fr-FR" sz="1400" dirty="0">
                <a:solidFill>
                  <a:srgbClr val="1C7DE1"/>
                </a:solidFill>
              </a:rPr>
              <a:t>analyse ergonomique </a:t>
            </a:r>
            <a:r>
              <a:rPr lang="fr-FR" sz="1400" dirty="0"/>
              <a:t>d’une situation de travail, les </a:t>
            </a:r>
            <a:r>
              <a:rPr lang="fr-FR" sz="1400" dirty="0">
                <a:solidFill>
                  <a:srgbClr val="E62949"/>
                </a:solidFill>
              </a:rPr>
              <a:t>18 familles de risques </a:t>
            </a:r>
            <a:r>
              <a:rPr lang="fr-FR" sz="1400" dirty="0"/>
              <a:t>professionnels (</a:t>
            </a: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INRS</a:t>
            </a:r>
            <a:r>
              <a:rPr lang="fr-FR" sz="1400" dirty="0"/>
              <a:t>).</a:t>
            </a:r>
          </a:p>
          <a:p>
            <a:pPr marL="0" indent="0">
              <a:buNone/>
            </a:pPr>
            <a:endParaRPr lang="fr-FR" sz="1400" u="sng" dirty="0"/>
          </a:p>
          <a:p>
            <a:pPr marL="0" indent="0">
              <a:buNone/>
            </a:pPr>
            <a:r>
              <a:rPr lang="fr-FR" sz="1400" u="sng" dirty="0"/>
              <a:t>Analyser les risques </a:t>
            </a:r>
          </a:p>
          <a:p>
            <a:pPr lvl="1"/>
            <a:r>
              <a:rPr lang="fr-FR" sz="1400" dirty="0"/>
              <a:t>présentation générale </a:t>
            </a:r>
            <a:r>
              <a:rPr lang="fr-FR" sz="1400" dirty="0">
                <a:solidFill>
                  <a:srgbClr val="1C7DE1"/>
                </a:solidFill>
              </a:rPr>
              <a:t>des différentes méthodes </a:t>
            </a:r>
            <a:r>
              <a:rPr lang="fr-FR" sz="1400" dirty="0"/>
              <a:t>(</a:t>
            </a:r>
            <a:r>
              <a:rPr lang="fr-FR" sz="1400" dirty="0" err="1"/>
              <a:t>quali</a:t>
            </a:r>
            <a:r>
              <a:rPr lang="fr-FR" sz="1400" dirty="0"/>
              <a:t>/quanti, inductive/déductive, statique/dynamique), les modalités de </a:t>
            </a:r>
            <a:r>
              <a:rPr lang="fr-FR" sz="1400" dirty="0">
                <a:solidFill>
                  <a:srgbClr val="FF0000"/>
                </a:solidFill>
              </a:rPr>
              <a:t>recueil des informations</a:t>
            </a:r>
            <a:r>
              <a:rPr lang="fr-FR" sz="1400" dirty="0"/>
              <a:t>, différence entre </a:t>
            </a:r>
            <a:r>
              <a:rPr lang="fr-FR" sz="1400" dirty="0">
                <a:solidFill>
                  <a:srgbClr val="F07624"/>
                </a:solidFill>
              </a:rPr>
              <a:t>fait/jugement/interprétation</a:t>
            </a:r>
            <a:r>
              <a:rPr lang="fr-FR" sz="1400" dirty="0"/>
              <a:t>, …</a:t>
            </a:r>
          </a:p>
          <a:p>
            <a:pPr marL="0" indent="0">
              <a:buNone/>
            </a:pPr>
            <a:endParaRPr lang="fr-FR" sz="1400" u="sng" dirty="0"/>
          </a:p>
          <a:p>
            <a:pPr marL="0" indent="0">
              <a:buNone/>
            </a:pPr>
            <a:r>
              <a:rPr lang="fr-FR" sz="1400" u="sng" dirty="0"/>
              <a:t>Analyser un accident </a:t>
            </a:r>
          </a:p>
          <a:p>
            <a:pPr lvl="1"/>
            <a:r>
              <a:rPr lang="fr-FR" sz="1400" dirty="0"/>
              <a:t>construction de </a:t>
            </a:r>
            <a:r>
              <a:rPr lang="fr-FR" sz="1400" b="1" dirty="0">
                <a:solidFill>
                  <a:srgbClr val="E62949"/>
                </a:solidFill>
              </a:rPr>
              <a:t>l’arbre des causes</a:t>
            </a:r>
            <a:r>
              <a:rPr lang="fr-FR" sz="1400" dirty="0"/>
              <a:t>, exploitation de l’arbre des causes, les </a:t>
            </a:r>
            <a:r>
              <a:rPr lang="fr-FR" sz="1400" b="1" dirty="0">
                <a:solidFill>
                  <a:srgbClr val="1C7DE1"/>
                </a:solidFill>
              </a:rPr>
              <a:t>3 niveaux de mesures de sécurité</a:t>
            </a:r>
            <a:r>
              <a:rPr lang="fr-FR" sz="1400" dirty="0"/>
              <a:t> (</a:t>
            </a: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intrinsèque/collectives/individuelles</a:t>
            </a:r>
            <a:r>
              <a:rPr lang="fr-FR" sz="1400" dirty="0"/>
              <a:t>)..</a:t>
            </a:r>
          </a:p>
          <a:p>
            <a:pPr marL="0" indent="0">
              <a:buNone/>
            </a:pPr>
            <a:r>
              <a:rPr lang="fr-FR" sz="1400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740EAD-3885-4E96-880A-96B6E5CE2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3435846"/>
            <a:ext cx="888091" cy="8844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1C0FBF-F69C-4FDA-886F-575FB8A1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405" y="875797"/>
            <a:ext cx="1296319" cy="2949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D23CBE-E3FD-49DE-BDDC-8C3BA5F40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15" y="4734271"/>
            <a:ext cx="409229" cy="4092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C7A3A5-4AB3-44FC-BC6D-1E7A4359F252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24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0A32BB-DB40-476E-8B40-946AFC77F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394" y="2249306"/>
            <a:ext cx="466558" cy="4315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ADC0BA-B241-46E7-9774-B5183C2C4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519" y="3661652"/>
            <a:ext cx="469433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86758"/>
            <a:ext cx="9144000" cy="1379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altLang="ko-KR" dirty="0"/>
          </a:p>
        </p:txBody>
      </p:sp>
      <p:grpSp>
        <p:nvGrpSpPr>
          <p:cNvPr id="7" name="Group 6"/>
          <p:cNvGrpSpPr/>
          <p:nvPr/>
        </p:nvGrpSpPr>
        <p:grpSpPr>
          <a:xfrm>
            <a:off x="-50229" y="1702633"/>
            <a:ext cx="9066883" cy="1733212"/>
            <a:chOff x="2089353" y="1792904"/>
            <a:chExt cx="4773049" cy="1041612"/>
          </a:xfrm>
        </p:grpSpPr>
        <p:sp>
          <p:nvSpPr>
            <p:cNvPr id="8" name="Text Placeholder 3"/>
            <p:cNvSpPr txBox="1">
              <a:spLocks/>
            </p:cNvSpPr>
            <p:nvPr/>
          </p:nvSpPr>
          <p:spPr>
            <a:xfrm>
              <a:off x="2253890" y="2557829"/>
              <a:ext cx="4608512" cy="276687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2089353" y="1792904"/>
              <a:ext cx="4608512" cy="542078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36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fr-FR" altLang="ko-KR" sz="3200" dirty="0">
                  <a:solidFill>
                    <a:schemeClr val="bg1"/>
                  </a:solidFill>
                  <a:latin typeface="+mj-lt"/>
                </a:rPr>
                <a:t>Présentations</a:t>
              </a:r>
            </a:p>
            <a:p>
              <a:pPr algn="ctr"/>
              <a:endParaRPr lang="fr-FR" altLang="ko-KR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28C36F7-F935-4F78-B295-F1C051214A87}"/>
              </a:ext>
            </a:extLst>
          </p:cNvPr>
          <p:cNvGrpSpPr/>
          <p:nvPr/>
        </p:nvGrpSpPr>
        <p:grpSpPr>
          <a:xfrm>
            <a:off x="357708" y="4586056"/>
            <a:ext cx="833572" cy="555526"/>
            <a:chOff x="9106297" y="754310"/>
            <a:chExt cx="2138925" cy="138476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C9508D1-BF92-4A49-9472-062952D6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6297" y="754310"/>
              <a:ext cx="2138925" cy="138476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1D40A6F-BC8D-49E5-B21F-8B352A67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6156" y="1562930"/>
              <a:ext cx="519066" cy="55506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3351192-1598-4F6C-82D4-E8FDFC95D276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25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F9C4C1-0ACF-4495-BE2A-357707619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723" y="326840"/>
            <a:ext cx="1257409" cy="685859"/>
          </a:xfrm>
          <a:prstGeom prst="rect">
            <a:avLst/>
          </a:prstGeom>
        </p:spPr>
      </p:pic>
      <p:sp>
        <p:nvSpPr>
          <p:cNvPr id="2" name="Rectangle 30">
            <a:extLst>
              <a:ext uri="{FF2B5EF4-FFF2-40B4-BE49-F238E27FC236}">
                <a16:creationId xmlns:a16="http://schemas.microsoft.com/office/drawing/2014/main" id="{8CC018C3-9315-4010-89F4-8232895E0B18}"/>
              </a:ext>
            </a:extLst>
          </p:cNvPr>
          <p:cNvSpPr/>
          <p:nvPr/>
        </p:nvSpPr>
        <p:spPr>
          <a:xfrm>
            <a:off x="3990143" y="1012699"/>
            <a:ext cx="576064" cy="542077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85E866-1121-4865-AEF4-054230A0AE45}"/>
              </a:ext>
            </a:extLst>
          </p:cNvPr>
          <p:cNvSpPr txBox="1"/>
          <p:nvPr/>
        </p:nvSpPr>
        <p:spPr>
          <a:xfrm>
            <a:off x="787234" y="1958236"/>
            <a:ext cx="77045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b="1" u="sng" dirty="0"/>
              <a:t>Objectifs</a:t>
            </a:r>
            <a:r>
              <a:rPr lang="fr-FR" sz="1800" dirty="0"/>
              <a:t> : </a:t>
            </a:r>
          </a:p>
          <a:p>
            <a:pPr marL="0" indent="0">
              <a:buNone/>
            </a:pPr>
            <a:endParaRPr lang="fr-FR" sz="1800" dirty="0"/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800" dirty="0"/>
              <a:t>Analyser une </a:t>
            </a:r>
            <a:r>
              <a:rPr lang="fr-FR" sz="1800" b="1" dirty="0">
                <a:solidFill>
                  <a:srgbClr val="E62949"/>
                </a:solidFill>
              </a:rPr>
              <a:t>situation de travail</a:t>
            </a:r>
            <a:r>
              <a:rPr lang="fr-FR" sz="1800" dirty="0">
                <a:solidFill>
                  <a:srgbClr val="E62949"/>
                </a:solidFill>
              </a:rPr>
              <a:t> </a:t>
            </a:r>
            <a:r>
              <a:rPr lang="fr-FR" sz="1800" dirty="0"/>
              <a:t>et être capable d’utiliser les </a:t>
            </a:r>
            <a:r>
              <a:rPr lang="fr-FR" sz="1800" b="1" dirty="0">
                <a:solidFill>
                  <a:srgbClr val="1C7DE1"/>
                </a:solidFill>
              </a:rPr>
              <a:t>outils               principaux d’analyse des risques</a:t>
            </a:r>
            <a:r>
              <a:rPr lang="fr-FR" sz="1800" dirty="0"/>
              <a:t>. </a:t>
            </a:r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800" dirty="0"/>
              <a:t>Savoir analyser un </a:t>
            </a:r>
            <a:r>
              <a:rPr lang="fr-FR" sz="1800" b="1" dirty="0">
                <a:solidFill>
                  <a:srgbClr val="FF0000"/>
                </a:solidFill>
              </a:rPr>
              <a:t>accident</a:t>
            </a:r>
            <a:r>
              <a:rPr lang="fr-FR" sz="1800" dirty="0"/>
              <a:t> et évaluer les </a:t>
            </a:r>
            <a:r>
              <a:rPr lang="fr-FR" sz="1800" b="1" dirty="0">
                <a:solidFill>
                  <a:srgbClr val="E62949"/>
                </a:solidFill>
              </a:rPr>
              <a:t>risques</a:t>
            </a:r>
            <a:r>
              <a:rPr lang="fr-FR" sz="1800" dirty="0"/>
              <a:t>. </a:t>
            </a:r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800" dirty="0"/>
              <a:t>Être capable de définir des </a:t>
            </a:r>
            <a:r>
              <a:rPr lang="fr-FR" sz="1800" b="1" dirty="0">
                <a:solidFill>
                  <a:srgbClr val="1C7DE1"/>
                </a:solidFill>
              </a:rPr>
              <a:t>plans d’action</a:t>
            </a:r>
            <a:r>
              <a:rPr lang="fr-FR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76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" y="-379192"/>
            <a:ext cx="9144000" cy="5534567"/>
          </a:xfrm>
        </p:spPr>
      </p:pic>
      <p:sp>
        <p:nvSpPr>
          <p:cNvPr id="5" name="Rectangle 4"/>
          <p:cNvSpPr/>
          <p:nvPr/>
        </p:nvSpPr>
        <p:spPr>
          <a:xfrm>
            <a:off x="0" y="4443586"/>
            <a:ext cx="914400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22764" y="-162568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17520" y="-33618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11134" y="4545440"/>
            <a:ext cx="750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Exercice 1 : la partie Santé de la QSE …?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388" y="1355788"/>
            <a:ext cx="677109" cy="3693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6EAA948-31A8-4C5B-8D09-D950F50F6CFA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26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DB47C6-1A11-4FAA-BBFA-BDFA7F00A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2ED2695-436F-401F-BCA9-FDC53924B26E}"/>
              </a:ext>
            </a:extLst>
          </p:cNvPr>
          <p:cNvSpPr txBox="1"/>
          <p:nvPr/>
        </p:nvSpPr>
        <p:spPr>
          <a:xfrm>
            <a:off x="-2145" y="2368199"/>
            <a:ext cx="1755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Brainstorming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4FF465-F029-4BD9-A066-CCBB7041834B}"/>
              </a:ext>
            </a:extLst>
          </p:cNvPr>
          <p:cNvSpPr txBox="1"/>
          <p:nvPr/>
        </p:nvSpPr>
        <p:spPr>
          <a:xfrm>
            <a:off x="179512" y="2361973"/>
            <a:ext cx="58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Brainstorming : Qualité-SANTE-Environnement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E91687-6273-4E8A-A0CB-54972ADAE2F4}"/>
              </a:ext>
            </a:extLst>
          </p:cNvPr>
          <p:cNvSpPr txBox="1"/>
          <p:nvPr/>
        </p:nvSpPr>
        <p:spPr>
          <a:xfrm>
            <a:off x="1187624" y="377184"/>
            <a:ext cx="115212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Séance 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77456B-830C-413B-B675-ECDCD2E77678}"/>
              </a:ext>
            </a:extLst>
          </p:cNvPr>
          <p:cNvSpPr txBox="1"/>
          <p:nvPr/>
        </p:nvSpPr>
        <p:spPr>
          <a:xfrm>
            <a:off x="2828700" y="2368199"/>
            <a:ext cx="894064" cy="3490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7325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8" y="1389868"/>
            <a:ext cx="3131840" cy="1773979"/>
          </a:xfrm>
        </p:spPr>
      </p:pic>
      <p:sp>
        <p:nvSpPr>
          <p:cNvPr id="5" name="Rectangle 4"/>
          <p:cNvSpPr/>
          <p:nvPr/>
        </p:nvSpPr>
        <p:spPr>
          <a:xfrm>
            <a:off x="0" y="997786"/>
            <a:ext cx="914400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409594" y="1098949"/>
            <a:ext cx="415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Débriefing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323" y="274587"/>
            <a:ext cx="717947" cy="3916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BE7D10-9CD3-4BFD-8FCC-0B0B5BFCBB21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27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F834B8-C2AE-4562-BDE7-7355894E1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418102"/>
            <a:ext cx="720080" cy="7200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6423F9-AC66-4E4B-9DDA-DC89D9991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1703590"/>
            <a:ext cx="5173118" cy="2961421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03D8EF43-0AB8-47AA-ADDE-651CFCC9F7A2}"/>
              </a:ext>
            </a:extLst>
          </p:cNvPr>
          <p:cNvSpPr txBox="1"/>
          <p:nvPr/>
        </p:nvSpPr>
        <p:spPr>
          <a:xfrm>
            <a:off x="10988" y="1216604"/>
            <a:ext cx="297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QUALITE-SANTE-ENVIRONNEMENT</a:t>
            </a:r>
          </a:p>
        </p:txBody>
      </p:sp>
    </p:spTree>
    <p:extLst>
      <p:ext uri="{BB962C8B-B14F-4D97-AF65-F5344CB8AC3E}">
        <p14:creationId xmlns:p14="http://schemas.microsoft.com/office/powerpoint/2010/main" val="17126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assis, ordinateur, sign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B175CC6F-8925-495C-AEC3-201821C0946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9620"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06B57EF-F15C-4685-A27F-733BC0860CB1}"/>
              </a:ext>
            </a:extLst>
          </p:cNvPr>
          <p:cNvSpPr txBox="1"/>
          <p:nvPr/>
        </p:nvSpPr>
        <p:spPr>
          <a:xfrm>
            <a:off x="4706365" y="1923678"/>
            <a:ext cx="752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9EFB8A-CBED-4FA6-B926-3A8C6E5C8F2C}"/>
              </a:ext>
            </a:extLst>
          </p:cNvPr>
          <p:cNvSpPr txBox="1"/>
          <p:nvPr/>
        </p:nvSpPr>
        <p:spPr>
          <a:xfrm>
            <a:off x="2286000" y="4011910"/>
            <a:ext cx="5958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« Moi, Manager QSE, </a:t>
            </a:r>
            <a:r>
              <a:rPr lang="fr-FR" b="1" dirty="0">
                <a:solidFill>
                  <a:srgbClr val="E62949"/>
                </a:solidFill>
              </a:rPr>
              <a:t>je n'ai pas le temps … </a:t>
            </a:r>
            <a:r>
              <a:rPr lang="fr-FR" b="1" dirty="0"/>
              <a:t>»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08DC6B7-1856-46E2-8AF9-0F2530566BA3}"/>
              </a:ext>
            </a:extLst>
          </p:cNvPr>
          <p:cNvSpPr txBox="1"/>
          <p:nvPr/>
        </p:nvSpPr>
        <p:spPr>
          <a:xfrm rot="20563679">
            <a:off x="348126" y="3477324"/>
            <a:ext cx="116926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Vidéo 1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BCEF31-64D5-4D8C-B63F-230FF42298A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28</a:t>
            </a:fld>
            <a:endParaRPr lang="fr-FR" dirty="0"/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5D521EE1-0233-4049-A892-A529E2C4C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673" y="574351"/>
            <a:ext cx="3022261" cy="2157423"/>
          </a:xfrm>
          <a:prstGeom prst="rect">
            <a:avLst/>
          </a:prstGeom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2E759841-0F1A-431D-A9F7-5BD658311240}"/>
              </a:ext>
            </a:extLst>
          </p:cNvPr>
          <p:cNvSpPr txBox="1">
            <a:spLocks/>
          </p:cNvSpPr>
          <p:nvPr/>
        </p:nvSpPr>
        <p:spPr>
          <a:xfrm>
            <a:off x="4537019" y="610979"/>
            <a:ext cx="4571256" cy="710718"/>
          </a:xfr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1C7DE1"/>
                </a:solidFill>
              </a:rPr>
              <a:t>Qualité-Sécurité-Environnement</a:t>
            </a:r>
          </a:p>
        </p:txBody>
      </p:sp>
    </p:spTree>
    <p:extLst>
      <p:ext uri="{BB962C8B-B14F-4D97-AF65-F5344CB8AC3E}">
        <p14:creationId xmlns:p14="http://schemas.microsoft.com/office/powerpoint/2010/main" val="30107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632C8F-9031-4260-B8EC-04BBF7997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Définitions de </a:t>
            </a:r>
            <a:r>
              <a:rPr lang="fr-FR" sz="3600" dirty="0">
                <a:solidFill>
                  <a:srgbClr val="1C7DE1"/>
                </a:solidFill>
              </a:rPr>
              <a:t>l’ergonomie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7683D0-F203-496F-B73B-C0154E6C3180}"/>
              </a:ext>
            </a:extLst>
          </p:cNvPr>
          <p:cNvSpPr txBox="1">
            <a:spLocks/>
          </p:cNvSpPr>
          <p:nvPr/>
        </p:nvSpPr>
        <p:spPr>
          <a:xfrm>
            <a:off x="1619673" y="1268841"/>
            <a:ext cx="6944542" cy="31635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Étude </a:t>
            </a:r>
            <a:r>
              <a:rPr lang="fr-FR" sz="1600" b="1" dirty="0">
                <a:solidFill>
                  <a:srgbClr val="1C7DE1"/>
                </a:solidFill>
              </a:rPr>
              <a:t>scientifique des conditions de travail </a:t>
            </a:r>
            <a:r>
              <a:rPr lang="fr-FR" sz="1600" dirty="0"/>
              <a:t>et des relations entre l'être </a:t>
            </a:r>
            <a:r>
              <a:rPr lang="fr-FR" sz="1600" b="1" dirty="0">
                <a:solidFill>
                  <a:srgbClr val="1C7DE1"/>
                </a:solidFill>
              </a:rPr>
              <a:t>humain et la machine</a:t>
            </a:r>
            <a:r>
              <a:rPr lang="fr-FR" sz="1600" dirty="0"/>
              <a:t>.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1C7DE1"/>
                </a:solidFill>
              </a:rPr>
              <a:t>Adaptation d'un environnement de travail </a:t>
            </a:r>
            <a:r>
              <a:rPr lang="fr-FR" sz="1600" dirty="0"/>
              <a:t>(outils, matériel, organisation…) </a:t>
            </a:r>
            <a:r>
              <a:rPr lang="fr-FR" sz="1600" b="1" dirty="0">
                <a:solidFill>
                  <a:srgbClr val="E62949"/>
                </a:solidFill>
              </a:rPr>
              <a:t>aux besoins </a:t>
            </a:r>
            <a:r>
              <a:rPr lang="fr-FR" sz="1600" dirty="0"/>
              <a:t>de l'utilisateur.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L’ergonomie est « </a:t>
            </a:r>
            <a:r>
              <a:rPr lang="fr-FR" sz="1600" b="1" dirty="0">
                <a:solidFill>
                  <a:srgbClr val="F4BD2D"/>
                </a:solidFill>
              </a:rPr>
              <a:t>l'étude scientifique de la relation entre l'Homme et ses moyens, méthodes et milieux de travail </a:t>
            </a:r>
            <a:r>
              <a:rPr lang="fr-FR" sz="1600" dirty="0"/>
              <a:t>» et </a:t>
            </a:r>
            <a:r>
              <a:rPr lang="fr-FR" sz="1600" b="1" dirty="0">
                <a:solidFill>
                  <a:srgbClr val="1C7DE1"/>
                </a:solidFill>
              </a:rPr>
              <a:t>l'application de ces connaissances à la conception</a:t>
            </a:r>
            <a:r>
              <a:rPr lang="fr-FR" sz="1600" dirty="0"/>
              <a:t> de systèmes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88360E-E2FB-459A-BB97-225A28480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627409"/>
            <a:ext cx="516091" cy="5160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917D99-907C-4001-89FC-218CB2BCE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3475514"/>
            <a:ext cx="1412979" cy="153784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535DCFE-86C7-40CC-ADCE-7BADBE87AA49}"/>
              </a:ext>
            </a:extLst>
          </p:cNvPr>
          <p:cNvSpPr txBox="1"/>
          <p:nvPr/>
        </p:nvSpPr>
        <p:spPr>
          <a:xfrm>
            <a:off x="1872207" y="3874659"/>
            <a:ext cx="5652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«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62949"/>
                </a:solidFill>
                <a:effectLst/>
                <a:uLnTx/>
                <a:uFillTx/>
                <a:latin typeface="Arial"/>
              </a:rPr>
              <a:t>qui puissent être utilisés avec le maximum de confort, de sécurité et d'efficacité par le plus grand nombre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».</a:t>
            </a:r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EAA958-F0B9-4115-8358-D2BED33EF653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81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91870"/>
            <a:ext cx="9144000" cy="2304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7504" y="2642650"/>
            <a:ext cx="8841660" cy="542078"/>
            <a:chOff x="2253890" y="2485408"/>
            <a:chExt cx="4654486" cy="542078"/>
          </a:xfrm>
        </p:grpSpPr>
        <p:sp>
          <p:nvSpPr>
            <p:cNvPr id="8" name="Text Placeholder 3"/>
            <p:cNvSpPr txBox="1">
              <a:spLocks/>
            </p:cNvSpPr>
            <p:nvPr/>
          </p:nvSpPr>
          <p:spPr>
            <a:xfrm>
              <a:off x="2253890" y="2557829"/>
              <a:ext cx="4608512" cy="276687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2299864" y="2485408"/>
              <a:ext cx="4608512" cy="542078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36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fr-FR" altLang="ko-KR" sz="3200" dirty="0">
                  <a:solidFill>
                    <a:schemeClr val="bg1"/>
                  </a:solidFill>
                  <a:latin typeface="+mj-lt"/>
                </a:rPr>
                <a:t>Suivi du déroulement du P2</a:t>
              </a:r>
              <a:endParaRPr lang="fr-FR" altLang="ko-KR" sz="3200" dirty="0">
                <a:solidFill>
                  <a:schemeClr val="bg1"/>
                </a:solidFill>
                <a:highlight>
                  <a:srgbClr val="00FFFF"/>
                </a:highlight>
                <a:latin typeface="+mj-lt"/>
              </a:endParaRPr>
            </a:p>
            <a:p>
              <a:pPr algn="ctr"/>
              <a:endParaRPr lang="fr-FR" altLang="ko-KR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28C36F7-F935-4F78-B295-F1C051214A87}"/>
              </a:ext>
            </a:extLst>
          </p:cNvPr>
          <p:cNvGrpSpPr/>
          <p:nvPr/>
        </p:nvGrpSpPr>
        <p:grpSpPr>
          <a:xfrm>
            <a:off x="357708" y="4586056"/>
            <a:ext cx="833572" cy="555526"/>
            <a:chOff x="9106297" y="754310"/>
            <a:chExt cx="2138925" cy="138476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C9508D1-BF92-4A49-9472-062952D6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6297" y="754310"/>
              <a:ext cx="2138925" cy="138476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1D40A6F-BC8D-49E5-B21F-8B352A67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6156" y="1562930"/>
              <a:ext cx="519066" cy="55506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3351192-1598-4F6C-82D4-E8FDFC95D276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F9C4C1-0ACF-4495-BE2A-357707619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85" y="1155395"/>
            <a:ext cx="1257409" cy="685859"/>
          </a:xfrm>
          <a:prstGeom prst="rect">
            <a:avLst/>
          </a:prstGeom>
        </p:spPr>
      </p:pic>
      <p:sp>
        <p:nvSpPr>
          <p:cNvPr id="2" name="Rectangle 30">
            <a:extLst>
              <a:ext uri="{FF2B5EF4-FFF2-40B4-BE49-F238E27FC236}">
                <a16:creationId xmlns:a16="http://schemas.microsoft.com/office/drawing/2014/main" id="{8CC018C3-9315-4010-89F4-8232895E0B18}"/>
              </a:ext>
            </a:extLst>
          </p:cNvPr>
          <p:cNvSpPr/>
          <p:nvPr/>
        </p:nvSpPr>
        <p:spPr>
          <a:xfrm>
            <a:off x="3995936" y="1559757"/>
            <a:ext cx="576064" cy="542077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38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ACC76-5B4C-4F08-A4DA-C7E6AC6D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94257"/>
            <a:ext cx="5874026" cy="884466"/>
          </a:xfrm>
        </p:spPr>
        <p:txBody>
          <a:bodyPr/>
          <a:lstStyle/>
          <a:p>
            <a:r>
              <a:rPr lang="fr-FR" sz="4000" dirty="0">
                <a:solidFill>
                  <a:srgbClr val="1C7DE1"/>
                </a:solidFill>
              </a:rPr>
              <a:t>Apports</a:t>
            </a:r>
            <a:r>
              <a:rPr lang="fr-FR" sz="4000" dirty="0"/>
              <a:t> de l’ergonomie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613DF0-20B7-4F28-ADE9-90D403133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44" y="1788234"/>
            <a:ext cx="2431474" cy="215254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240BB26-8550-4BDA-836C-438E3145CA90}"/>
              </a:ext>
            </a:extLst>
          </p:cNvPr>
          <p:cNvSpPr txBox="1">
            <a:spLocks/>
          </p:cNvSpPr>
          <p:nvPr/>
        </p:nvSpPr>
        <p:spPr>
          <a:xfrm>
            <a:off x="1287144" y="874154"/>
            <a:ext cx="4403626" cy="9606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sz="2100" dirty="0"/>
              <a:t>Les 3 dimensions de l’ergonomie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EC00A2C-0EA6-4EEF-9CE1-CEB4F3CDA366}"/>
              </a:ext>
            </a:extLst>
          </p:cNvPr>
          <p:cNvSpPr txBox="1">
            <a:spLocks/>
          </p:cNvSpPr>
          <p:nvPr/>
        </p:nvSpPr>
        <p:spPr>
          <a:xfrm>
            <a:off x="1228725" y="1938658"/>
            <a:ext cx="6686550" cy="2833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fr-FR" b="1" dirty="0">
                <a:solidFill>
                  <a:srgbClr val="1C7DE1"/>
                </a:solidFill>
              </a:rPr>
              <a:t>L'ergonomie physique</a:t>
            </a:r>
            <a:r>
              <a:rPr lang="fr-FR" dirty="0"/>
              <a:t>,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b="1" dirty="0">
                <a:solidFill>
                  <a:srgbClr val="F07624"/>
                </a:solidFill>
              </a:rPr>
              <a:t>L'ergonomie cognitive</a:t>
            </a:r>
            <a:r>
              <a:rPr lang="fr-FR" dirty="0"/>
              <a:t>,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b="1" dirty="0">
                <a:solidFill>
                  <a:srgbClr val="E62949"/>
                </a:solidFill>
              </a:rPr>
              <a:t>L'ergonomie organisationnelle</a:t>
            </a:r>
            <a:r>
              <a:rPr lang="fr-FR" dirty="0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8AB652-9AEB-4024-81C2-506D0503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30" y="4535739"/>
            <a:ext cx="607761" cy="6077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CEA69B-13D6-4584-8328-B5BA916DFC2E}"/>
              </a:ext>
            </a:extLst>
          </p:cNvPr>
          <p:cNvSpPr txBox="1"/>
          <p:nvPr/>
        </p:nvSpPr>
        <p:spPr>
          <a:xfrm>
            <a:off x="399368" y="60939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30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F74F30-2C07-44D5-A64D-45BCE9722B4E}"/>
              </a:ext>
            </a:extLst>
          </p:cNvPr>
          <p:cNvSpPr txBox="1"/>
          <p:nvPr/>
        </p:nvSpPr>
        <p:spPr>
          <a:xfrm>
            <a:off x="1544741" y="4259762"/>
            <a:ext cx="388843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Le travail réel vs le travail prescrit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DA7D1CF-F5CC-4568-9995-B0AC2A3F6510}"/>
              </a:ext>
            </a:extLst>
          </p:cNvPr>
          <p:cNvGrpSpPr/>
          <p:nvPr/>
        </p:nvGrpSpPr>
        <p:grpSpPr>
          <a:xfrm rot="21152110">
            <a:off x="7717747" y="712531"/>
            <a:ext cx="848046" cy="833229"/>
            <a:chOff x="2445407" y="2212338"/>
            <a:chExt cx="2405779" cy="23473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2D146AE-B28D-498E-9E01-D481E3F2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21426D9-A4A0-488B-9492-985FCDDB5D26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3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8434F0-3A7C-46BE-A54E-9C7E9E18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1) L'ergonomie </a:t>
            </a:r>
            <a:r>
              <a:rPr lang="fr-FR" dirty="0">
                <a:solidFill>
                  <a:srgbClr val="1C7DE1"/>
                </a:solidFill>
              </a:rPr>
              <a:t>physique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F68C09-86DA-465C-9F55-7ABD827D0DD5}"/>
              </a:ext>
            </a:extLst>
          </p:cNvPr>
          <p:cNvSpPr txBox="1">
            <a:spLocks/>
          </p:cNvSpPr>
          <p:nvPr/>
        </p:nvSpPr>
        <p:spPr>
          <a:xfrm>
            <a:off x="1619672" y="884466"/>
            <a:ext cx="7200800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Elle s'intéresse prioritairement aux caractéristiques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E62949"/>
                </a:solidFill>
              </a:rPr>
              <a:t>anatomiques</a:t>
            </a:r>
            <a:r>
              <a:rPr lang="fr-FR" sz="1600" dirty="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F07624"/>
                </a:solidFill>
              </a:rPr>
              <a:t>anthropométriques</a:t>
            </a:r>
            <a:r>
              <a:rPr lang="fr-FR" sz="1600" dirty="0"/>
              <a:t>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F4BD2D"/>
                </a:solidFill>
              </a:rPr>
              <a:t>physiologiques</a:t>
            </a:r>
            <a:r>
              <a:rPr lang="fr-FR" sz="1600" dirty="0"/>
              <a:t>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/>
              <a:t>et </a:t>
            </a:r>
            <a:r>
              <a:rPr lang="fr-FR" sz="1600" b="1" dirty="0">
                <a:solidFill>
                  <a:srgbClr val="1C7DE1"/>
                </a:solidFill>
              </a:rPr>
              <a:t>biomécaniques</a:t>
            </a:r>
            <a:r>
              <a:rPr lang="fr-FR" sz="1600" dirty="0"/>
              <a:t> de l'Homme dans leur relation avec l'activité physique. </a:t>
            </a:r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6FB036-4324-4315-991D-DFF20EEC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215" y="884465"/>
            <a:ext cx="2606753" cy="14905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3A8D72-3266-4F78-BA0A-A159D51F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97" y="4671391"/>
            <a:ext cx="399604" cy="3996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6E604AD-35E9-44F0-B82B-AC5A19C48974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31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0E44545-4CA7-4F19-92E1-5D130A94C769}"/>
              </a:ext>
            </a:extLst>
          </p:cNvPr>
          <p:cNvSpPr txBox="1"/>
          <p:nvPr/>
        </p:nvSpPr>
        <p:spPr>
          <a:xfrm>
            <a:off x="2843808" y="2762671"/>
            <a:ext cx="55983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u="sng" dirty="0"/>
              <a:t>Les thèmes étudiés sont par exemple </a:t>
            </a:r>
            <a:r>
              <a:rPr lang="fr-FR" dirty="0"/>
              <a:t>:</a:t>
            </a:r>
          </a:p>
          <a:p>
            <a:r>
              <a:rPr lang="fr-FR" dirty="0"/>
              <a:t> </a:t>
            </a:r>
          </a:p>
          <a:p>
            <a:pPr marL="285750" indent="-285750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dirty="0"/>
              <a:t>les </a:t>
            </a:r>
            <a:r>
              <a:rPr lang="fr-FR" dirty="0">
                <a:solidFill>
                  <a:srgbClr val="1C7DE1"/>
                </a:solidFill>
              </a:rPr>
              <a:t>postures </a:t>
            </a:r>
            <a:r>
              <a:rPr lang="fr-FR" dirty="0"/>
              <a:t>de travail, </a:t>
            </a:r>
          </a:p>
          <a:p>
            <a:pPr marL="285750" indent="-285750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dirty="0"/>
              <a:t>les </a:t>
            </a:r>
            <a:r>
              <a:rPr lang="fr-FR" dirty="0">
                <a:solidFill>
                  <a:srgbClr val="F07624"/>
                </a:solidFill>
              </a:rPr>
              <a:t>manipulations</a:t>
            </a:r>
            <a:r>
              <a:rPr lang="fr-FR" dirty="0"/>
              <a:t> d'objets, </a:t>
            </a:r>
          </a:p>
          <a:p>
            <a:pPr marL="285750" indent="-285750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dirty="0"/>
              <a:t>les </a:t>
            </a:r>
            <a:r>
              <a:rPr lang="fr-FR" dirty="0">
                <a:solidFill>
                  <a:srgbClr val="E62949"/>
                </a:solidFill>
              </a:rPr>
              <a:t>mouvements répétitifs</a:t>
            </a:r>
            <a:r>
              <a:rPr lang="fr-FR" dirty="0"/>
              <a:t>, </a:t>
            </a:r>
          </a:p>
          <a:p>
            <a:pPr marL="285750" indent="-285750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dirty="0"/>
              <a:t>les </a:t>
            </a:r>
            <a:r>
              <a:rPr lang="fr-FR" dirty="0">
                <a:solidFill>
                  <a:srgbClr val="E62949"/>
                </a:solidFill>
              </a:rPr>
              <a:t>troubles musculosquelettiques</a:t>
            </a:r>
            <a:r>
              <a:rPr lang="fr-FR" dirty="0"/>
              <a:t>, </a:t>
            </a:r>
          </a:p>
          <a:p>
            <a:pPr marL="285750" indent="-285750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dirty="0"/>
              <a:t>la </a:t>
            </a:r>
            <a:r>
              <a:rPr lang="fr-FR" dirty="0">
                <a:solidFill>
                  <a:srgbClr val="1C7DE1"/>
                </a:solidFill>
              </a:rPr>
              <a:t>disposition du poste de travail</a:t>
            </a:r>
            <a:r>
              <a:rPr lang="fr-FR" dirty="0"/>
              <a:t>, </a:t>
            </a:r>
          </a:p>
          <a:p>
            <a:pPr marL="285750" indent="-285750">
              <a:buClr>
                <a:srgbClr val="1C7DE1"/>
              </a:buClr>
              <a:buFont typeface="Wingdings" panose="05000000000000000000" pitchFamily="2" charset="2"/>
              <a:buChar char="ü"/>
            </a:pPr>
            <a:r>
              <a:rPr lang="fr-FR" dirty="0"/>
              <a:t>la </a:t>
            </a:r>
            <a:r>
              <a:rPr lang="fr-FR" dirty="0">
                <a:solidFill>
                  <a:srgbClr val="FF0000"/>
                </a:solidFill>
              </a:rPr>
              <a:t>sécurité et la santé de l'opérateur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623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F65C78-BE23-4FEB-933C-175A10A1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371" y="-8535"/>
            <a:ext cx="5330228" cy="614862"/>
          </a:xfrm>
        </p:spPr>
        <p:txBody>
          <a:bodyPr/>
          <a:lstStyle/>
          <a:p>
            <a:r>
              <a:rPr lang="fr-FR" sz="3600" dirty="0"/>
              <a:t>2) L'ergonomie </a:t>
            </a:r>
            <a:r>
              <a:rPr lang="fr-FR" sz="3200" dirty="0">
                <a:solidFill>
                  <a:srgbClr val="F07624"/>
                </a:solidFill>
              </a:rPr>
              <a:t>cognitive</a:t>
            </a:r>
            <a:r>
              <a:rPr lang="fr-FR" sz="3600" dirty="0">
                <a:solidFill>
                  <a:srgbClr val="F07624"/>
                </a:solidFill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5916B-80DF-40AD-9912-93EC2C6311C3}"/>
              </a:ext>
            </a:extLst>
          </p:cNvPr>
          <p:cNvSpPr txBox="1">
            <a:spLocks/>
          </p:cNvSpPr>
          <p:nvPr/>
        </p:nvSpPr>
        <p:spPr>
          <a:xfrm>
            <a:off x="1547664" y="606327"/>
            <a:ext cx="7756476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Elle concerne les </a:t>
            </a:r>
            <a:r>
              <a:rPr lang="fr-FR" b="1" dirty="0">
                <a:solidFill>
                  <a:srgbClr val="F07624"/>
                </a:solidFill>
              </a:rPr>
              <a:t>processus mentaux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liés à l'activité de travail tels que :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dirty="0"/>
              <a:t>la </a:t>
            </a:r>
            <a:r>
              <a:rPr lang="fr-FR" b="1" dirty="0">
                <a:solidFill>
                  <a:srgbClr val="1C7DE1"/>
                </a:solidFill>
              </a:rPr>
              <a:t>perception</a:t>
            </a:r>
            <a:r>
              <a:rPr lang="fr-FR" dirty="0"/>
              <a:t>,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dirty="0"/>
              <a:t>la </a:t>
            </a:r>
            <a:r>
              <a:rPr lang="fr-FR" b="1" dirty="0">
                <a:solidFill>
                  <a:srgbClr val="E62949"/>
                </a:solidFill>
              </a:rPr>
              <a:t>mémoire</a:t>
            </a:r>
            <a:r>
              <a:rPr lang="fr-FR" dirty="0"/>
              <a:t>,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dirty="0"/>
              <a:t>le </a:t>
            </a:r>
            <a:r>
              <a:rPr lang="fr-FR" b="1" dirty="0">
                <a:solidFill>
                  <a:srgbClr val="F07624"/>
                </a:solidFill>
              </a:rPr>
              <a:t>raisonnement</a:t>
            </a:r>
            <a:r>
              <a:rPr lang="fr-FR" dirty="0"/>
              <a:t>,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dirty="0"/>
              <a:t>le </a:t>
            </a:r>
            <a:r>
              <a:rPr lang="fr-FR" b="1" dirty="0">
                <a:solidFill>
                  <a:srgbClr val="F4BD2D"/>
                </a:solidFill>
              </a:rPr>
              <a:t>langage et les réponses motrices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88A859-697B-4B0F-A826-07AFA89F7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12" y="1392480"/>
            <a:ext cx="2143125" cy="1193006"/>
          </a:xfrm>
          <a:prstGeom prst="rect">
            <a:avLst/>
          </a:prstGeom>
          <a:ln>
            <a:solidFill>
              <a:srgbClr val="1C7DE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7F3564-740B-4BCA-9D6C-D38E4A1B2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8" y="4750667"/>
            <a:ext cx="399604" cy="3996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1F9CAE-7786-4E4F-81B3-47ABA60D866D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32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73ED74-66CF-47D1-A541-10C50E153EEE}"/>
              </a:ext>
            </a:extLst>
          </p:cNvPr>
          <p:cNvSpPr txBox="1"/>
          <p:nvPr/>
        </p:nvSpPr>
        <p:spPr>
          <a:xfrm>
            <a:off x="2411760" y="2697158"/>
            <a:ext cx="65583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u="sng" dirty="0"/>
              <a:t>Les sujets d'étude visent notamment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285750" indent="-285750"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dirty="0"/>
              <a:t>la </a:t>
            </a:r>
            <a:r>
              <a:rPr lang="fr-FR" b="1" dirty="0">
                <a:solidFill>
                  <a:srgbClr val="FF0000"/>
                </a:solidFill>
              </a:rPr>
              <a:t>charge mentale</a:t>
            </a:r>
            <a:r>
              <a:rPr lang="fr-FR" dirty="0"/>
              <a:t>, </a:t>
            </a:r>
          </a:p>
          <a:p>
            <a:pPr marL="285750" indent="-285750"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dirty="0"/>
              <a:t>la </a:t>
            </a:r>
            <a:r>
              <a:rPr lang="fr-FR" b="1" dirty="0">
                <a:solidFill>
                  <a:srgbClr val="E62949"/>
                </a:solidFill>
              </a:rPr>
              <a:t>prise de décision</a:t>
            </a:r>
            <a:r>
              <a:rPr lang="fr-FR" dirty="0"/>
              <a:t>, </a:t>
            </a:r>
          </a:p>
          <a:p>
            <a:pPr marL="285750" indent="-285750"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dirty="0"/>
              <a:t>la </a:t>
            </a:r>
            <a:r>
              <a:rPr lang="fr-FR" b="1" dirty="0">
                <a:solidFill>
                  <a:srgbClr val="1C7DE1"/>
                </a:solidFill>
              </a:rPr>
              <a:t>performance</a:t>
            </a:r>
            <a:r>
              <a:rPr lang="fr-FR" dirty="0"/>
              <a:t>, </a:t>
            </a:r>
          </a:p>
          <a:p>
            <a:pPr marL="285750" indent="-285750"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dirty="0"/>
              <a:t>l'interaction Homme-Machine, </a:t>
            </a:r>
          </a:p>
          <a:p>
            <a:pPr marL="285750" indent="-285750"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dirty="0"/>
              <a:t>l'</a:t>
            </a:r>
            <a:r>
              <a:rPr lang="fr-FR" b="1" dirty="0">
                <a:solidFill>
                  <a:srgbClr val="1C7DE1"/>
                </a:solidFill>
              </a:rPr>
              <a:t>erreur</a:t>
            </a:r>
            <a:r>
              <a:rPr lang="fr-FR" dirty="0"/>
              <a:t> et la fiabilité humaine, </a:t>
            </a:r>
          </a:p>
          <a:p>
            <a:pPr marL="285750" indent="-285750"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dirty="0"/>
              <a:t>le </a:t>
            </a:r>
            <a:r>
              <a:rPr lang="fr-FR" b="1" dirty="0">
                <a:solidFill>
                  <a:srgbClr val="FF0000"/>
                </a:solidFill>
              </a:rPr>
              <a:t>stress</a:t>
            </a:r>
            <a:r>
              <a:rPr lang="fr-FR" dirty="0"/>
              <a:t> professionnel…</a:t>
            </a:r>
          </a:p>
        </p:txBody>
      </p:sp>
    </p:spTree>
    <p:extLst>
      <p:ext uri="{BB962C8B-B14F-4D97-AF65-F5344CB8AC3E}">
        <p14:creationId xmlns:p14="http://schemas.microsoft.com/office/powerpoint/2010/main" val="19328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22EC66-2E75-471A-A884-B42F0C3C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-121150"/>
            <a:ext cx="7524328" cy="884466"/>
          </a:xfrm>
        </p:spPr>
        <p:txBody>
          <a:bodyPr/>
          <a:lstStyle/>
          <a:p>
            <a:r>
              <a:rPr lang="fr-FR" sz="3200" dirty="0"/>
              <a:t>3) L'ergonomie </a:t>
            </a:r>
            <a:r>
              <a:rPr lang="fr-FR" sz="3200" dirty="0">
                <a:solidFill>
                  <a:srgbClr val="E62949"/>
                </a:solidFill>
              </a:rPr>
              <a:t>organisationnelle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043CC3-1E25-41B1-B759-7F10BCE63277}"/>
              </a:ext>
            </a:extLst>
          </p:cNvPr>
          <p:cNvSpPr txBox="1">
            <a:spLocks/>
          </p:cNvSpPr>
          <p:nvPr/>
        </p:nvSpPr>
        <p:spPr>
          <a:xfrm>
            <a:off x="1475656" y="734121"/>
            <a:ext cx="6815948" cy="13523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700" dirty="0"/>
              <a:t>Elle recouvre l'</a:t>
            </a:r>
            <a:r>
              <a:rPr lang="fr-FR" sz="1700" b="1" dirty="0">
                <a:solidFill>
                  <a:srgbClr val="E62949"/>
                </a:solidFill>
              </a:rPr>
              <a:t>optimisation</a:t>
            </a:r>
            <a:r>
              <a:rPr lang="fr-FR" sz="1700" dirty="0"/>
              <a:t> des </a:t>
            </a:r>
            <a:r>
              <a:rPr lang="fr-FR" sz="1700" b="1" dirty="0">
                <a:solidFill>
                  <a:srgbClr val="E62949"/>
                </a:solidFill>
              </a:rPr>
              <a:t>systèmes sociotechniques </a:t>
            </a:r>
            <a:r>
              <a:rPr lang="fr-FR" sz="1700" dirty="0"/>
              <a:t>: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700" dirty="0"/>
              <a:t>les structures d’</a:t>
            </a:r>
            <a:r>
              <a:rPr lang="fr-FR" sz="1700" b="1" dirty="0">
                <a:solidFill>
                  <a:srgbClr val="1C7DE1"/>
                </a:solidFill>
              </a:rPr>
              <a:t>organisation</a:t>
            </a:r>
            <a:r>
              <a:rPr lang="fr-FR" sz="1700" dirty="0"/>
              <a:t>,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700" dirty="0"/>
              <a:t>la définition des </a:t>
            </a:r>
            <a:r>
              <a:rPr lang="fr-FR" sz="1700" b="1" dirty="0">
                <a:solidFill>
                  <a:srgbClr val="E62949"/>
                </a:solidFill>
              </a:rPr>
              <a:t>procédures</a:t>
            </a:r>
            <a:r>
              <a:rPr lang="fr-FR" sz="1700" dirty="0"/>
              <a:t> de travail. </a:t>
            </a:r>
          </a:p>
          <a:p>
            <a:endParaRPr lang="fr-FR" sz="17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6E4259-8B15-46CD-868E-4073ADDA3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800951"/>
            <a:ext cx="2420050" cy="1541597"/>
          </a:xfrm>
          <a:prstGeom prst="rect">
            <a:avLst/>
          </a:prstGeom>
          <a:ln>
            <a:solidFill>
              <a:srgbClr val="E62949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BD4035-7E0A-4472-AEAD-CEC4D719E68A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33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4027D0-B9F5-419A-9DE7-7C5325347F05}"/>
              </a:ext>
            </a:extLst>
          </p:cNvPr>
          <p:cNvSpPr txBox="1"/>
          <p:nvPr/>
        </p:nvSpPr>
        <p:spPr>
          <a:xfrm>
            <a:off x="1763688" y="1924925"/>
            <a:ext cx="6399470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700" u="sng" dirty="0"/>
              <a:t>Des thèmes tels que</a:t>
            </a:r>
            <a:r>
              <a:rPr lang="fr-FR" sz="1700" dirty="0"/>
              <a:t> :</a:t>
            </a:r>
          </a:p>
          <a:p>
            <a:pPr marL="0" indent="0">
              <a:buNone/>
            </a:pPr>
            <a:r>
              <a:rPr lang="fr-FR" sz="1700" dirty="0"/>
              <a:t> 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sz="1700" dirty="0"/>
              <a:t>la gestion des </a:t>
            </a:r>
            <a:r>
              <a:rPr lang="fr-FR" sz="1700" b="1" dirty="0">
                <a:solidFill>
                  <a:srgbClr val="E62949"/>
                </a:solidFill>
              </a:rPr>
              <a:t>ressources humaines</a:t>
            </a:r>
            <a:r>
              <a:rPr lang="fr-FR" sz="1700" dirty="0"/>
              <a:t>, 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endParaRPr lang="fr-FR" sz="1700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sz="1700" dirty="0"/>
              <a:t>la </a:t>
            </a:r>
            <a:r>
              <a:rPr lang="fr-FR" sz="1700" b="1" dirty="0">
                <a:solidFill>
                  <a:srgbClr val="1C7DE1"/>
                </a:solidFill>
              </a:rPr>
              <a:t>communication</a:t>
            </a:r>
            <a:r>
              <a:rPr lang="fr-FR" sz="1700" dirty="0"/>
              <a:t>, 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endParaRPr lang="fr-FR" sz="1700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sz="1700" dirty="0"/>
              <a:t>les </a:t>
            </a:r>
            <a:r>
              <a:rPr lang="fr-FR" sz="1700" b="1" dirty="0">
                <a:solidFill>
                  <a:srgbClr val="F07624"/>
                </a:solidFill>
              </a:rPr>
              <a:t>horaires et rythmes </a:t>
            </a:r>
            <a:r>
              <a:rPr lang="fr-FR" sz="1700" dirty="0"/>
              <a:t>de travail,</a:t>
            </a:r>
          </a:p>
          <a:p>
            <a:pPr>
              <a:buClr>
                <a:srgbClr val="E62949"/>
              </a:buClr>
            </a:pPr>
            <a:r>
              <a:rPr lang="fr-FR" sz="1700" dirty="0"/>
              <a:t> 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sz="1700" dirty="0"/>
              <a:t>le travail en </a:t>
            </a:r>
            <a:r>
              <a:rPr lang="fr-FR" sz="1700" b="1" dirty="0">
                <a:solidFill>
                  <a:srgbClr val="1C7DE1"/>
                </a:solidFill>
              </a:rPr>
              <a:t>équipe</a:t>
            </a:r>
            <a:r>
              <a:rPr lang="fr-FR" sz="1700" dirty="0"/>
              <a:t>, </a:t>
            </a:r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endParaRPr lang="fr-FR" sz="1700" dirty="0"/>
          </a:p>
          <a:p>
            <a:pPr>
              <a:buClr>
                <a:srgbClr val="E62949"/>
              </a:buClr>
              <a:buFont typeface="Wingdings" panose="05000000000000000000" pitchFamily="2" charset="2"/>
              <a:buChar char="ü"/>
            </a:pPr>
            <a:r>
              <a:rPr lang="fr-FR" sz="1700" dirty="0"/>
              <a:t>les </a:t>
            </a:r>
            <a:r>
              <a:rPr lang="fr-FR" sz="1700" b="1" dirty="0">
                <a:solidFill>
                  <a:srgbClr val="F4BD2D"/>
                </a:solidFill>
              </a:rPr>
              <a:t>nouvelles formes de travail </a:t>
            </a:r>
            <a:r>
              <a:rPr lang="fr-FR" sz="1700" dirty="0"/>
              <a:t>(par ex: le télétravail)</a:t>
            </a:r>
          </a:p>
        </p:txBody>
      </p:sp>
    </p:spTree>
    <p:extLst>
      <p:ext uri="{BB962C8B-B14F-4D97-AF65-F5344CB8AC3E}">
        <p14:creationId xmlns:p14="http://schemas.microsoft.com/office/powerpoint/2010/main" val="35321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assis, ordinateur, sign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B175CC6F-8925-495C-AEC3-201821C0946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9620"/>
          <a:stretch>
            <a:fillRect/>
          </a:stretch>
        </p:blipFill>
        <p:spPr/>
      </p:pic>
      <p:sp>
        <p:nvSpPr>
          <p:cNvPr id="27" name="TextBox 26"/>
          <p:cNvSpPr txBox="1"/>
          <p:nvPr/>
        </p:nvSpPr>
        <p:spPr>
          <a:xfrm>
            <a:off x="4871558" y="891403"/>
            <a:ext cx="3588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4000" dirty="0">
                <a:solidFill>
                  <a:srgbClr val="1C7DE1"/>
                </a:solidFill>
                <a:latin typeface="+mj-lt"/>
                <a:cs typeface="Arial" pitchFamily="34" charset="0"/>
              </a:rPr>
              <a:t>L’ergonomie</a:t>
            </a:r>
            <a:endParaRPr lang="ko-KR" altLang="en-US" sz="4000" dirty="0">
              <a:solidFill>
                <a:srgbClr val="1C7DE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6B57EF-F15C-4685-A27F-733BC0860CB1}"/>
              </a:ext>
            </a:extLst>
          </p:cNvPr>
          <p:cNvSpPr txBox="1"/>
          <p:nvPr/>
        </p:nvSpPr>
        <p:spPr>
          <a:xfrm>
            <a:off x="680883" y="1686580"/>
            <a:ext cx="752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(4’)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9EFB8A-CBED-4FA6-B926-3A8C6E5C8F2C}"/>
              </a:ext>
            </a:extLst>
          </p:cNvPr>
          <p:cNvSpPr txBox="1"/>
          <p:nvPr/>
        </p:nvSpPr>
        <p:spPr>
          <a:xfrm>
            <a:off x="2286000" y="23849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ko-K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ce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35132B-5086-4A00-AB31-3723A4D56A14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34</a:t>
            </a:fld>
            <a:endParaRPr lang="fr-FR" dirty="0"/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CC76BE81-BEFB-4711-AFDD-44076E7D4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708" y="562363"/>
            <a:ext cx="3017030" cy="20991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7EBA38D-A014-4437-AC05-C330EC2106C7}"/>
              </a:ext>
            </a:extLst>
          </p:cNvPr>
          <p:cNvSpPr txBox="1"/>
          <p:nvPr/>
        </p:nvSpPr>
        <p:spPr>
          <a:xfrm rot="20563679">
            <a:off x="388654" y="3622175"/>
            <a:ext cx="116926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Vidéo 2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45DD063-A9D4-457E-927B-44176DC410D6}"/>
              </a:ext>
            </a:extLst>
          </p:cNvPr>
          <p:cNvSpPr txBox="1"/>
          <p:nvPr/>
        </p:nvSpPr>
        <p:spPr>
          <a:xfrm>
            <a:off x="1691680" y="3889598"/>
            <a:ext cx="7164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E62949"/>
                </a:solidFill>
              </a:rPr>
              <a:t>L'ergonomie au travail </a:t>
            </a:r>
            <a:r>
              <a:rPr lang="fr-FR" dirty="0"/>
              <a:t>- film d'entreprise QHSE, sécurité au travail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65826E5-B25C-439A-89DA-9BDAEA5670A3}"/>
              </a:ext>
            </a:extLst>
          </p:cNvPr>
          <p:cNvSpPr txBox="1"/>
          <p:nvPr/>
        </p:nvSpPr>
        <p:spPr>
          <a:xfrm>
            <a:off x="4572000" y="2166965"/>
            <a:ext cx="388843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Le travail réel vs le travail prescrit</a:t>
            </a:r>
          </a:p>
        </p:txBody>
      </p:sp>
    </p:spTree>
    <p:extLst>
      <p:ext uri="{BB962C8B-B14F-4D97-AF65-F5344CB8AC3E}">
        <p14:creationId xmlns:p14="http://schemas.microsoft.com/office/powerpoint/2010/main" val="8222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85AE20D-8D98-4053-870C-4C5F78A726DF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354" y="-11113"/>
            <a:ext cx="7387167" cy="5143501"/>
          </a:xfrm>
        </p:spPr>
      </p:pic>
      <p:sp>
        <p:nvSpPr>
          <p:cNvPr id="5" name="Rectangle 4"/>
          <p:cNvSpPr/>
          <p:nvPr/>
        </p:nvSpPr>
        <p:spPr>
          <a:xfrm>
            <a:off x="7938" y="3535159"/>
            <a:ext cx="9144000" cy="461666"/>
          </a:xfrm>
          <a:prstGeom prst="rect">
            <a:avLst/>
          </a:prstGeom>
          <a:solidFill>
            <a:srgbClr val="1C7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rgbClr val="1C7D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rgbClr val="1C7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87662" y="3540019"/>
            <a:ext cx="438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Quiz 1 : Ergonomie-Santé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C7D046-26FC-476D-A08F-EBE04E82237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35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6238CC0-4462-496F-8FB1-00D9A70B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C6505F-5D9F-42ED-A4C0-3AA3394111F1}"/>
              </a:ext>
            </a:extLst>
          </p:cNvPr>
          <p:cNvSpPr txBox="1"/>
          <p:nvPr/>
        </p:nvSpPr>
        <p:spPr>
          <a:xfrm>
            <a:off x="2267744" y="4637107"/>
            <a:ext cx="70567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1C7DE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https://www.protegeralertersecourir.fr/quiz/quiz-prevention-au-travail.html</a:t>
            </a:r>
            <a:endParaRPr lang="fr-FR" sz="1600" dirty="0">
              <a:solidFill>
                <a:srgbClr val="1C7D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10" y="14203"/>
            <a:ext cx="9172710" cy="5133490"/>
          </a:xfrm>
        </p:spPr>
      </p:pic>
      <p:sp>
        <p:nvSpPr>
          <p:cNvPr id="5" name="Rectangle 4"/>
          <p:cNvSpPr/>
          <p:nvPr/>
        </p:nvSpPr>
        <p:spPr>
          <a:xfrm>
            <a:off x="-20810" y="1859961"/>
            <a:ext cx="917271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915816" y="1985021"/>
            <a:ext cx="415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18 familles de risques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277" y="345616"/>
            <a:ext cx="1257409" cy="6858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BE7D10-9CD3-4BFD-8FCC-0B0B5BFCBB21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36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F834B8-C2AE-4562-BDE7-7355894E1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3B2EF05E-20C0-4168-BB63-235441B8DDF3}"/>
              </a:ext>
            </a:extLst>
          </p:cNvPr>
          <p:cNvSpPr txBox="1"/>
          <p:nvPr/>
        </p:nvSpPr>
        <p:spPr>
          <a:xfrm>
            <a:off x="-40915" y="2077353"/>
            <a:ext cx="297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QUALITE-SANTE-ENVIRONNEMENT</a:t>
            </a:r>
          </a:p>
        </p:txBody>
      </p:sp>
    </p:spTree>
    <p:extLst>
      <p:ext uri="{BB962C8B-B14F-4D97-AF65-F5344CB8AC3E}">
        <p14:creationId xmlns:p14="http://schemas.microsoft.com/office/powerpoint/2010/main" val="32739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19418-7E5A-4028-9C80-DD8A217A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2084"/>
          </a:xfrm>
        </p:spPr>
        <p:txBody>
          <a:bodyPr/>
          <a:lstStyle/>
          <a:p>
            <a:r>
              <a:rPr lang="fr-FR" sz="3200" dirty="0"/>
              <a:t>Les types de risques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10050F-9D6F-4007-BB91-92B1B51E8962}"/>
              </a:ext>
            </a:extLst>
          </p:cNvPr>
          <p:cNvSpPr txBox="1">
            <a:spLocks/>
          </p:cNvSpPr>
          <p:nvPr/>
        </p:nvSpPr>
        <p:spPr>
          <a:xfrm>
            <a:off x="555774" y="674880"/>
            <a:ext cx="8533729" cy="37937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fr-FR" sz="1500" dirty="0"/>
              <a:t>Les risques </a:t>
            </a:r>
            <a:r>
              <a:rPr lang="fr-FR" sz="1500" b="1" dirty="0">
                <a:solidFill>
                  <a:srgbClr val="FF0000"/>
                </a:solidFill>
              </a:rPr>
              <a:t>naturels</a:t>
            </a:r>
            <a:r>
              <a:rPr lang="fr-FR" sz="1500" dirty="0"/>
              <a:t> : avalanche, feu de forêt, inondation, mouvement de terrain, cyclone, tempête, séisme et éruption volcanique...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5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1500" dirty="0"/>
              <a:t>Les risques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technologiques</a:t>
            </a:r>
            <a:r>
              <a:rPr lang="fr-FR" sz="1500" dirty="0"/>
              <a:t> : ils regroupent les risques industriel, </a:t>
            </a:r>
            <a:r>
              <a:rPr lang="fr-FR" sz="1500" dirty="0">
                <a:solidFill>
                  <a:srgbClr val="FF0000"/>
                </a:solidFill>
              </a:rPr>
              <a:t>nucléaire</a:t>
            </a:r>
            <a:r>
              <a:rPr lang="fr-FR" sz="1500" dirty="0"/>
              <a:t>, </a:t>
            </a:r>
            <a:r>
              <a:rPr lang="fr-FR" sz="1500" dirty="0">
                <a:solidFill>
                  <a:srgbClr val="FF0000"/>
                </a:solidFill>
              </a:rPr>
              <a:t>biologique</a:t>
            </a:r>
            <a:r>
              <a:rPr lang="fr-FR" sz="1500" dirty="0"/>
              <a:t> </a:t>
            </a:r>
            <a:r>
              <a:rPr lang="fr-FR" sz="1500" i="1" dirty="0"/>
              <a:t>et celles dues aux exploitations minières et souterraines, transport de matières dangereuses</a:t>
            </a:r>
            <a:r>
              <a:rPr lang="fr-FR" sz="1500" dirty="0"/>
              <a:t>...  </a:t>
            </a:r>
          </a:p>
          <a:p>
            <a:pPr marL="628650" lvl="1" algn="just"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sz="1500" dirty="0"/>
              <a:t>Ces risques sont associés à la </a:t>
            </a:r>
            <a:r>
              <a:rPr lang="fr-FR" sz="1500" b="1" dirty="0">
                <a:solidFill>
                  <a:srgbClr val="1C7DE1"/>
                </a:solidFill>
              </a:rPr>
              <a:t>prévention des pollutions et des risques sanitaires</a:t>
            </a:r>
            <a:r>
              <a:rPr lang="fr-FR" sz="1500" dirty="0"/>
              <a:t>.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5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1500" dirty="0"/>
              <a:t>Les risques de la </a:t>
            </a:r>
            <a:r>
              <a:rPr lang="fr-FR" sz="1500" b="1" dirty="0">
                <a:solidFill>
                  <a:schemeClr val="accent4">
                    <a:lumMod val="75000"/>
                  </a:schemeClr>
                </a:solidFill>
              </a:rPr>
              <a:t>vie quotidienne</a:t>
            </a:r>
            <a:r>
              <a:rPr lang="fr-FR" sz="1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1500" dirty="0"/>
              <a:t>: accidents domestiques, accidents de la route ....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5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1500" dirty="0"/>
              <a:t>Les risques liés aux </a:t>
            </a:r>
            <a:r>
              <a:rPr lang="fr-FR" sz="1500" b="1" dirty="0">
                <a:solidFill>
                  <a:srgbClr val="FF0000"/>
                </a:solidFill>
              </a:rPr>
              <a:t>conflits</a:t>
            </a:r>
            <a:r>
              <a:rPr lang="fr-FR" sz="1500" b="1" dirty="0"/>
              <a:t> </a:t>
            </a:r>
            <a:r>
              <a:rPr lang="fr-FR" sz="1500" dirty="0"/>
              <a:t>(guerres),…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5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1500" dirty="0"/>
              <a:t>Les risques </a:t>
            </a:r>
            <a:r>
              <a:rPr lang="fr-FR" sz="1500" b="1" dirty="0">
                <a:solidFill>
                  <a:srgbClr val="E62949"/>
                </a:solidFill>
              </a:rPr>
              <a:t>professionnels</a:t>
            </a:r>
            <a:r>
              <a:rPr lang="fr-FR" sz="1500" b="1" dirty="0"/>
              <a:t> </a:t>
            </a:r>
            <a:r>
              <a:rPr lang="fr-FR" sz="1500" dirty="0"/>
              <a:t>(AT/MP) …</a:t>
            </a:r>
          </a:p>
          <a:p>
            <a:endParaRPr lang="fr-FR" sz="15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A56B5D-ACE1-4348-9124-11A179AEC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0" y="3596268"/>
            <a:ext cx="1567723" cy="1045148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7FB9EA-9DB1-4E07-80B4-6ACC88E0B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72" y="4743896"/>
            <a:ext cx="399604" cy="3996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4B73E7-F9A6-4347-965F-795EB97BB521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37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412D3F-2EC2-4108-8C18-D5DA48493F05}"/>
              </a:ext>
            </a:extLst>
          </p:cNvPr>
          <p:cNvSpPr txBox="1"/>
          <p:nvPr/>
        </p:nvSpPr>
        <p:spPr>
          <a:xfrm rot="20728325">
            <a:off x="128464" y="2539654"/>
            <a:ext cx="93939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14500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8D104-694D-46E2-976C-B036DEF0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267494"/>
            <a:ext cx="7813233" cy="702747"/>
          </a:xfrm>
        </p:spPr>
        <p:txBody>
          <a:bodyPr>
            <a:normAutofit/>
          </a:bodyPr>
          <a:lstStyle/>
          <a:p>
            <a:r>
              <a:rPr lang="fr-FR" sz="2400" dirty="0"/>
              <a:t>Les risques professionnels : définitions danger et risque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B458EF-D537-485D-BCB8-57F2336A48AD}"/>
              </a:ext>
            </a:extLst>
          </p:cNvPr>
          <p:cNvSpPr txBox="1">
            <a:spLocks/>
          </p:cNvSpPr>
          <p:nvPr/>
        </p:nvSpPr>
        <p:spPr>
          <a:xfrm>
            <a:off x="950197" y="1215650"/>
            <a:ext cx="7886700" cy="345574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dirty="0"/>
              <a:t>Un </a:t>
            </a:r>
            <a:r>
              <a:rPr lang="fr-FR" b="1" dirty="0">
                <a:solidFill>
                  <a:srgbClr val="E62949"/>
                </a:solidFill>
              </a:rPr>
              <a:t>risque</a:t>
            </a:r>
            <a:r>
              <a:rPr lang="fr-FR" dirty="0"/>
              <a:t> est </a:t>
            </a:r>
            <a:r>
              <a:rPr lang="fr-FR" b="1" dirty="0">
                <a:solidFill>
                  <a:srgbClr val="F07624"/>
                </a:solidFill>
              </a:rPr>
              <a:t>la probabilité </a:t>
            </a:r>
            <a:r>
              <a:rPr lang="fr-FR" dirty="0"/>
              <a:t>qu'une personne subisse un préjudice ou des effets nocifs pour sa santé en cas d'exposition à un </a:t>
            </a:r>
            <a:r>
              <a:rPr lang="fr-FR" b="1" dirty="0">
                <a:solidFill>
                  <a:srgbClr val="FF0000"/>
                </a:solidFill>
              </a:rPr>
              <a:t>danger</a:t>
            </a:r>
            <a:r>
              <a:rPr lang="fr-FR" dirty="0"/>
              <a:t>. </a:t>
            </a:r>
          </a:p>
          <a:p>
            <a:pPr marL="0" indent="0" algn="just">
              <a:buNone/>
            </a:pPr>
            <a:endParaRPr lang="fr-FR" dirty="0"/>
          </a:p>
          <a:p>
            <a:pPr algn="just">
              <a:buFont typeface="+mj-lt"/>
              <a:buAutoNum type="arabicPeriod"/>
            </a:pPr>
            <a:r>
              <a:rPr lang="fr-FR" u="sng" dirty="0"/>
              <a:t>Le danger </a:t>
            </a:r>
            <a:r>
              <a:rPr lang="fr-FR" dirty="0"/>
              <a:t>: est la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propriété ou capacité </a:t>
            </a:r>
            <a:r>
              <a:rPr lang="fr-FR" dirty="0"/>
              <a:t>d'une substance, d'un équipement, d'une méthode de travail … susceptible de </a:t>
            </a:r>
            <a:r>
              <a:rPr lang="fr-FR" dirty="0">
                <a:solidFill>
                  <a:srgbClr val="FF0000"/>
                </a:solidFill>
              </a:rPr>
              <a:t>causer un </a:t>
            </a:r>
            <a:r>
              <a:rPr lang="fr-FR" b="1" dirty="0">
                <a:solidFill>
                  <a:srgbClr val="FF0000"/>
                </a:solidFill>
              </a:rPr>
              <a:t>dommage</a:t>
            </a:r>
            <a:r>
              <a:rPr lang="fr-FR" dirty="0"/>
              <a:t> pour la santé des salariés. Tout ce qui s'avère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par nature capable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/>
              <a:t>de causer des lésions corporelles ou de nuire à la santé des personnes </a:t>
            </a:r>
          </a:p>
          <a:p>
            <a:pPr algn="just">
              <a:buFont typeface="+mj-lt"/>
              <a:buAutoNum type="arabicPeriod"/>
            </a:pPr>
            <a:endParaRPr lang="fr-FR" dirty="0"/>
          </a:p>
          <a:p>
            <a:pPr algn="just">
              <a:buFont typeface="+mj-lt"/>
              <a:buAutoNum type="arabicPeriod"/>
            </a:pPr>
            <a:r>
              <a:rPr lang="fr-FR" u="sng" dirty="0"/>
              <a:t>Le risque </a:t>
            </a:r>
            <a:r>
              <a:rPr lang="fr-FR" dirty="0"/>
              <a:t>: est le </a:t>
            </a:r>
            <a:r>
              <a:rPr lang="fr-FR" b="1" dirty="0">
                <a:solidFill>
                  <a:srgbClr val="1C7DE1"/>
                </a:solidFill>
              </a:rPr>
              <a:t>résultat de l'exposition à un danger</a:t>
            </a:r>
            <a:r>
              <a:rPr lang="fr-FR" dirty="0"/>
              <a:t>. Il est caractérisé par deux critères :</a:t>
            </a:r>
          </a:p>
          <a:p>
            <a:pPr lvl="1" algn="just"/>
            <a:r>
              <a:rPr lang="fr-FR" sz="1950" dirty="0"/>
              <a:t>la </a:t>
            </a:r>
            <a:r>
              <a:rPr lang="fr-FR" sz="1950" b="1" dirty="0">
                <a:solidFill>
                  <a:srgbClr val="E62949"/>
                </a:solidFill>
              </a:rPr>
              <a:t>probabilité</a:t>
            </a:r>
            <a:r>
              <a:rPr lang="fr-FR" sz="1950" dirty="0"/>
              <a:t> (TF) et la </a:t>
            </a:r>
            <a:r>
              <a:rPr lang="fr-FR" sz="1950" b="1" dirty="0">
                <a:solidFill>
                  <a:srgbClr val="FF0000"/>
                </a:solidFill>
              </a:rPr>
              <a:t>gravité</a:t>
            </a:r>
            <a:r>
              <a:rPr lang="fr-FR" sz="1950" dirty="0"/>
              <a:t> (TG) des conséquences potentielles de cet événement.</a:t>
            </a:r>
          </a:p>
          <a:p>
            <a:pPr algn="just"/>
            <a:endParaRPr lang="fr-FR" sz="1350" dirty="0"/>
          </a:p>
          <a:p>
            <a:endParaRPr lang="fr-FR" sz="135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A88431-2C7E-4D50-9AC8-0D77C6DD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3" y="4743896"/>
            <a:ext cx="399604" cy="3996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81E227-350E-4E4C-BCF5-DE6DA5DC640A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AC5B3-C8DD-42EE-813E-5895C36BAA73}"/>
              </a:ext>
            </a:extLst>
          </p:cNvPr>
          <p:cNvSpPr txBox="1"/>
          <p:nvPr/>
        </p:nvSpPr>
        <p:spPr>
          <a:xfrm rot="20728325">
            <a:off x="260952" y="2539654"/>
            <a:ext cx="93939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13419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49255-4CFA-4C09-A420-6A33640CD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3" y="0"/>
            <a:ext cx="7524328" cy="710083"/>
          </a:xfrm>
        </p:spPr>
        <p:txBody>
          <a:bodyPr>
            <a:normAutofit/>
          </a:bodyPr>
          <a:lstStyle/>
          <a:p>
            <a:r>
              <a:rPr lang="fr-FR" sz="2400" dirty="0"/>
              <a:t>Les 18 familles de risques professionnels (INRS) 1/2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EFBF0D-6DF2-4787-8C92-02E0E49FF482}"/>
              </a:ext>
            </a:extLst>
          </p:cNvPr>
          <p:cNvSpPr txBox="1">
            <a:spLocks/>
          </p:cNvSpPr>
          <p:nvPr/>
        </p:nvSpPr>
        <p:spPr>
          <a:xfrm>
            <a:off x="1763688" y="1216133"/>
            <a:ext cx="6686550" cy="28332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1. Chutes de plain-pied et chutes en hauteur,</a:t>
            </a:r>
          </a:p>
          <a:p>
            <a:r>
              <a:rPr lang="fr-FR" sz="1600" dirty="0"/>
              <a:t>2. Manutention manuelle,</a:t>
            </a:r>
          </a:p>
          <a:p>
            <a:r>
              <a:rPr lang="fr-FR" sz="1600" dirty="0"/>
              <a:t>3. Manutention mécanisée,</a:t>
            </a:r>
          </a:p>
          <a:p>
            <a:r>
              <a:rPr lang="fr-FR" sz="1600" dirty="0"/>
              <a:t>4. Circulations et déplacements (</a:t>
            </a:r>
            <a:r>
              <a:rPr lang="fr-FR" sz="1600" b="1" dirty="0">
                <a:solidFill>
                  <a:srgbClr val="3B7B6F"/>
                </a:solidFill>
                <a:hlinkClick r:id="rId2" action="ppaction://hlinksldjump"/>
              </a:rPr>
              <a:t>REELS</a:t>
            </a:r>
            <a:r>
              <a:rPr lang="fr-FR" sz="1600" b="1" dirty="0">
                <a:solidFill>
                  <a:srgbClr val="3B7B6F"/>
                </a:solidFill>
              </a:rPr>
              <a:t> </a:t>
            </a:r>
            <a:r>
              <a:rPr lang="fr-FR" sz="1600" dirty="0"/>
              <a:t>exemple des plans de circulation),</a:t>
            </a:r>
          </a:p>
          <a:p>
            <a:r>
              <a:rPr lang="fr-FR" sz="1600" dirty="0"/>
              <a:t>5. Effondrements et chutes d’objets,</a:t>
            </a:r>
          </a:p>
          <a:p>
            <a:r>
              <a:rPr lang="fr-FR" sz="1600" dirty="0"/>
              <a:t>6. Toxicité (chimique),</a:t>
            </a:r>
          </a:p>
          <a:p>
            <a:r>
              <a:rPr lang="fr-FR" sz="1600" dirty="0"/>
              <a:t>7. Incendies et explosions,</a:t>
            </a:r>
          </a:p>
          <a:p>
            <a:r>
              <a:rPr lang="fr-FR" sz="1600" dirty="0"/>
              <a:t>8. Risques biologiques (ex : les élevages),</a:t>
            </a:r>
          </a:p>
          <a:p>
            <a:r>
              <a:rPr lang="fr-FR" sz="1600" dirty="0"/>
              <a:t>9. Électricité,</a:t>
            </a:r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AAD568-36C0-4388-99CC-77C3F1D76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577" y="2715767"/>
            <a:ext cx="2788545" cy="1570422"/>
          </a:xfrm>
          <a:prstGeom prst="rect">
            <a:avLst/>
          </a:prstGeom>
          <a:ln>
            <a:solidFill>
              <a:srgbClr val="F07624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7CB170-7CB6-411E-A744-4D1F7DCF8457}"/>
              </a:ext>
            </a:extLst>
          </p:cNvPr>
          <p:cNvSpPr txBox="1"/>
          <p:nvPr/>
        </p:nvSpPr>
        <p:spPr>
          <a:xfrm rot="20855010">
            <a:off x="49720" y="970240"/>
            <a:ext cx="3826565" cy="30008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350" dirty="0"/>
              <a:t>Proposez un exemple pour chaque cas 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E7CF31-87BB-421A-9348-7245D9FC9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61" y="4743896"/>
            <a:ext cx="399604" cy="3996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B528D9F-E0A4-40FF-B405-68875A2285B3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39</a:t>
            </a:fld>
            <a:endParaRPr lang="fr-FR" dirty="0"/>
          </a:p>
        </p:txBody>
      </p:sp>
      <p:pic>
        <p:nvPicPr>
          <p:cNvPr id="10" name="Image 9" descr="Une image contenant dessin, tasse, alimentation, assiette&#10;&#10;Description générée automatiquement">
            <a:extLst>
              <a:ext uri="{FF2B5EF4-FFF2-40B4-BE49-F238E27FC236}">
                <a16:creationId xmlns:a16="http://schemas.microsoft.com/office/drawing/2014/main" id="{D3E0B350-70F1-4E49-B329-7AF9A663B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8" y="891381"/>
            <a:ext cx="1781175" cy="61912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BC3ED8B-CB77-4194-991F-3443307C8C94}"/>
              </a:ext>
            </a:extLst>
          </p:cNvPr>
          <p:cNvGrpSpPr/>
          <p:nvPr/>
        </p:nvGrpSpPr>
        <p:grpSpPr>
          <a:xfrm rot="21152110">
            <a:off x="4753542" y="2047003"/>
            <a:ext cx="848046" cy="833229"/>
            <a:chOff x="2445407" y="2212338"/>
            <a:chExt cx="2405779" cy="23473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5C1BA20-B059-4C1A-A5E7-3561CBC96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EBAF0D1-5105-4226-9604-BA61B749B5A9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21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AA416-4FBE-48E6-8F99-46C0C1CBF953}"/>
              </a:ext>
            </a:extLst>
          </p:cNvPr>
          <p:cNvSpPr txBox="1">
            <a:spLocks/>
          </p:cNvSpPr>
          <p:nvPr/>
        </p:nvSpPr>
        <p:spPr>
          <a:xfrm>
            <a:off x="1616704" y="111961"/>
            <a:ext cx="6683765" cy="668142"/>
          </a:xfr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Séance 7 : </a:t>
            </a:r>
            <a:r>
              <a:rPr lang="fr-FR" dirty="0">
                <a:solidFill>
                  <a:srgbClr val="1C7DE1"/>
                </a:solidFill>
              </a:rPr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74DB8B-9000-4642-B5C7-48346ED337C8}"/>
              </a:ext>
            </a:extLst>
          </p:cNvPr>
          <p:cNvSpPr txBox="1">
            <a:spLocks/>
          </p:cNvSpPr>
          <p:nvPr/>
        </p:nvSpPr>
        <p:spPr>
          <a:xfrm>
            <a:off x="859102" y="944167"/>
            <a:ext cx="8028658" cy="4031395"/>
          </a:xfr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53010"/>
              </a:buClr>
              <a:buFont typeface="Arial" pitchFamily="34" charset="0"/>
              <a:buNone/>
            </a:pPr>
            <a:r>
              <a:rPr lang="fr-FR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Intégrer la dimension de responsabilité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:</a:t>
            </a:r>
          </a:p>
          <a:p>
            <a:pPr marL="0" indent="0">
              <a:buClr>
                <a:srgbClr val="A53010"/>
              </a:buClr>
              <a:buFont typeface="Arial" pitchFamily="34" charset="0"/>
              <a:buNone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A53010"/>
              </a:buClr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Connaître la </a:t>
            </a:r>
            <a:r>
              <a:rPr lang="fr-FR" b="1" dirty="0">
                <a:solidFill>
                  <a:srgbClr val="FF0000"/>
                </a:solidFill>
              </a:rPr>
              <a:t>législation sur la SST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et les </a:t>
            </a:r>
            <a:r>
              <a:rPr lang="fr-FR" b="1" dirty="0">
                <a:solidFill>
                  <a:srgbClr val="1C7DE1"/>
                </a:solidFill>
              </a:rPr>
              <a:t>différents acteurs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</a:p>
          <a:p>
            <a:pPr>
              <a:buClr>
                <a:srgbClr val="A53010"/>
              </a:buClr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Comprendre les </a:t>
            </a:r>
            <a:r>
              <a:rPr lang="fr-FR" b="1" dirty="0">
                <a:solidFill>
                  <a:srgbClr val="A53010">
                    <a:lumMod val="60000"/>
                    <a:lumOff val="40000"/>
                  </a:srgbClr>
                </a:solidFill>
              </a:rPr>
              <a:t>enjeux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 et être capable de </a:t>
            </a:r>
            <a:r>
              <a:rPr lang="fr-FR" b="1" dirty="0">
                <a:solidFill>
                  <a:srgbClr val="1C7DE1"/>
                </a:solidFill>
              </a:rPr>
              <a:t>promouvoir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,                 d’impliquer les managers/collaborateur dans une démarche SST, </a:t>
            </a:r>
          </a:p>
          <a:p>
            <a:pPr>
              <a:buClr>
                <a:srgbClr val="A53010"/>
              </a:buClr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Connaître les </a:t>
            </a:r>
            <a:r>
              <a:rPr lang="fr-FR" b="1" dirty="0">
                <a:solidFill>
                  <a:srgbClr val="F07624"/>
                </a:solidFill>
              </a:rPr>
              <a:t>niveaux de risque et les risques professionnels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</a:p>
          <a:p>
            <a:pPr>
              <a:buClr>
                <a:srgbClr val="A53010"/>
              </a:buClr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Clr>
                <a:srgbClr val="A53010"/>
              </a:buClr>
              <a:buFont typeface="Arial" pitchFamily="34" charset="0"/>
              <a:buNone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Mettre en œuvre la </a:t>
            </a:r>
            <a:r>
              <a:rPr lang="fr-FR" b="1" dirty="0">
                <a:solidFill>
                  <a:srgbClr val="1C7DE1"/>
                </a:solidFill>
              </a:rPr>
              <a:t>démarche de prévention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u="sng" dirty="0"/>
              <a:t>Durée</a:t>
            </a:r>
            <a:r>
              <a:rPr lang="fr-FR" dirty="0"/>
              <a:t> : 4 heures</a:t>
            </a:r>
          </a:p>
          <a:p>
            <a:pPr>
              <a:buClr>
                <a:srgbClr val="1C7DE1"/>
              </a:buClr>
              <a:buFont typeface="Wingdings" panose="05000000000000000000" pitchFamily="2" charset="2"/>
              <a:buChar char="Ø"/>
            </a:pPr>
            <a:r>
              <a:rPr lang="fr-FR" u="sng" dirty="0"/>
              <a:t>Public</a:t>
            </a:r>
            <a:r>
              <a:rPr lang="fr-FR" dirty="0"/>
              <a:t> : GARH</a:t>
            </a:r>
          </a:p>
          <a:p>
            <a:pPr marL="0" lvl="1" indent="0">
              <a:buFont typeface="Arial" pitchFamily="34" charset="0"/>
              <a:buNone/>
            </a:pPr>
            <a:endParaRPr lang="fr-FR" sz="1350" dirty="0"/>
          </a:p>
          <a:p>
            <a:pPr marL="0" lvl="1" indent="0">
              <a:buFont typeface="Arial" pitchFamily="34" charset="0"/>
              <a:buNone/>
            </a:pPr>
            <a:endParaRPr lang="fr-FR" sz="3300" dirty="0"/>
          </a:p>
          <a:p>
            <a:pPr marL="342900" lvl="1" indent="0">
              <a:buFont typeface="Arial" pitchFamily="34" charset="0"/>
              <a:buNone/>
            </a:pPr>
            <a:endParaRPr lang="fr-FR" dirty="0"/>
          </a:p>
          <a:p>
            <a:pPr marL="0" indent="0">
              <a:buFont typeface="Arial" pitchFamily="34" charset="0"/>
              <a:buNone/>
            </a:pPr>
            <a:endParaRPr lang="fr-FR" dirty="0"/>
          </a:p>
          <a:p>
            <a:pPr marL="0" indent="0">
              <a:buFont typeface="Arial" pitchFamily="34" charset="0"/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9347E2-24A9-4011-B30C-6DE22FA8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257" y="1128166"/>
            <a:ext cx="1723793" cy="3932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65F4CB-0EF7-4DD9-B4F1-C0523901C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1" y="4524785"/>
            <a:ext cx="618715" cy="6187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4ED2C2-6038-4266-A4FA-D8DE825AD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20" y="3734205"/>
            <a:ext cx="1923562" cy="81897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788078E-27F7-450F-8F39-0D033AEA2F6B}"/>
              </a:ext>
            </a:extLst>
          </p:cNvPr>
          <p:cNvSpPr txBox="1"/>
          <p:nvPr/>
        </p:nvSpPr>
        <p:spPr>
          <a:xfrm>
            <a:off x="256240" y="1128166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721368-2580-45C0-BBD9-E237F27A6EDC}"/>
              </a:ext>
            </a:extLst>
          </p:cNvPr>
          <p:cNvSpPr txBox="1"/>
          <p:nvPr/>
        </p:nvSpPr>
        <p:spPr>
          <a:xfrm>
            <a:off x="1940523" y="4143690"/>
            <a:ext cx="400811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Questionnaire de « fin de séance ». </a:t>
            </a:r>
          </a:p>
        </p:txBody>
      </p:sp>
    </p:spTree>
    <p:extLst>
      <p:ext uri="{BB962C8B-B14F-4D97-AF65-F5344CB8AC3E}">
        <p14:creationId xmlns:p14="http://schemas.microsoft.com/office/powerpoint/2010/main" val="30093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37E04D-C266-4C74-B354-E43186DA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8604449" cy="884466"/>
          </a:xfrm>
        </p:spPr>
        <p:txBody>
          <a:bodyPr>
            <a:noAutofit/>
          </a:bodyPr>
          <a:lstStyle/>
          <a:p>
            <a:r>
              <a:rPr lang="fr-FR" sz="2800" dirty="0"/>
              <a:t>Les 18 familles de risques professionnels (INRS) 2/2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3DE2E5-81C2-441A-B0F3-88365F6E9C4F}"/>
              </a:ext>
            </a:extLst>
          </p:cNvPr>
          <p:cNvSpPr txBox="1">
            <a:spLocks/>
          </p:cNvSpPr>
          <p:nvPr/>
        </p:nvSpPr>
        <p:spPr>
          <a:xfrm>
            <a:off x="1941909" y="1268677"/>
            <a:ext cx="6686550" cy="28332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10. Hygiène (</a:t>
            </a:r>
            <a:r>
              <a:rPr lang="fr-FR" sz="1400" dirty="0">
                <a:hlinkClick r:id="rId2"/>
              </a:rPr>
              <a:t>propagation</a:t>
            </a:r>
            <a:r>
              <a:rPr lang="fr-FR" sz="1400" dirty="0"/>
              <a:t> des risques chimiques, biologiques, …),</a:t>
            </a:r>
          </a:p>
          <a:p>
            <a:r>
              <a:rPr lang="fr-FR" sz="1400" dirty="0"/>
              <a:t>11. Liés aux bruits,</a:t>
            </a:r>
          </a:p>
          <a:p>
            <a:r>
              <a:rPr lang="fr-FR" sz="1400" dirty="0"/>
              <a:t>12. Vibrations,</a:t>
            </a:r>
          </a:p>
          <a:p>
            <a:r>
              <a:rPr lang="fr-FR" sz="1400" dirty="0"/>
              <a:t>13. Ambiances thermiques,</a:t>
            </a:r>
          </a:p>
          <a:p>
            <a:r>
              <a:rPr lang="fr-FR" sz="1400" dirty="0"/>
              <a:t>14. Ambiances lumineuses,</a:t>
            </a:r>
          </a:p>
          <a:p>
            <a:r>
              <a:rPr lang="fr-FR" sz="1400" dirty="0"/>
              <a:t>15. Rayonnements (</a:t>
            </a:r>
            <a:r>
              <a:rPr lang="fr-FR" sz="1400" dirty="0">
                <a:hlinkClick r:id="rId3" action="ppaction://hlinksldjump"/>
              </a:rPr>
              <a:t>rayons ionisants</a:t>
            </a:r>
            <a:r>
              <a:rPr lang="fr-FR" sz="1400" dirty="0"/>
              <a:t>),</a:t>
            </a:r>
          </a:p>
          <a:p>
            <a:r>
              <a:rPr lang="fr-FR" sz="1400" dirty="0"/>
              <a:t>16. Risques de machines &amp; outils,</a:t>
            </a:r>
          </a:p>
          <a:p>
            <a:r>
              <a:rPr lang="fr-FR" sz="1400" dirty="0"/>
              <a:t>17. Risques d’interventions en entreprises extérieures,</a:t>
            </a:r>
          </a:p>
          <a:p>
            <a:r>
              <a:rPr lang="fr-FR" sz="1400" dirty="0"/>
              <a:t>18. Risques d’organisation du travail &amp; Stress …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dirty="0"/>
              <a:t>Risques divers (</a:t>
            </a:r>
            <a:r>
              <a:rPr lang="fr-FR" sz="1400" b="1" i="1" dirty="0">
                <a:solidFill>
                  <a:srgbClr val="E62949"/>
                </a:solidFill>
              </a:rPr>
              <a:t>évolution du nombre des risques</a:t>
            </a:r>
            <a:r>
              <a:rPr lang="fr-FR" sz="1400" dirty="0"/>
              <a:t>)?</a:t>
            </a:r>
          </a:p>
          <a:p>
            <a:endParaRPr lang="fr-FR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E1E9DD-BE1B-48A6-8DC2-1DD016A2F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46" y="2027582"/>
            <a:ext cx="2966913" cy="13154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308F10-4745-47E2-8892-1CDE19D38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718998"/>
            <a:ext cx="399604" cy="3996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74124DB-A521-41E3-A04A-AA6825A3157A}"/>
              </a:ext>
            </a:extLst>
          </p:cNvPr>
          <p:cNvSpPr txBox="1"/>
          <p:nvPr/>
        </p:nvSpPr>
        <p:spPr>
          <a:xfrm rot="20855010">
            <a:off x="503051" y="1041758"/>
            <a:ext cx="3826565" cy="30008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350" dirty="0"/>
              <a:t>Proposez un exemple pour chaque cas 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9A9682-262B-42BD-BC6E-AE48C9543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" y="2499742"/>
            <a:ext cx="1780186" cy="62184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37A2184-9705-4333-A701-AE9BD6AFAF06}"/>
              </a:ext>
            </a:extLst>
          </p:cNvPr>
          <p:cNvSpPr txBox="1"/>
          <p:nvPr/>
        </p:nvSpPr>
        <p:spPr>
          <a:xfrm>
            <a:off x="107504" y="675700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39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intérieur, assis, table, fruit&#10;&#10;Description générée automatiquement">
            <a:extLst>
              <a:ext uri="{FF2B5EF4-FFF2-40B4-BE49-F238E27FC236}">
                <a16:creationId xmlns:a16="http://schemas.microsoft.com/office/drawing/2014/main" id="{285AE20D-8D98-4053-870C-4C5F78A726DF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" b="7866"/>
          <a:stretch>
            <a:fillRect/>
          </a:stretch>
        </p:blipFill>
        <p:spPr>
          <a:xfrm>
            <a:off x="7938" y="-11113"/>
            <a:ext cx="9144000" cy="5143501"/>
          </a:xfrm>
        </p:spPr>
      </p:pic>
      <p:sp>
        <p:nvSpPr>
          <p:cNvPr id="5" name="Rectangle 4"/>
          <p:cNvSpPr/>
          <p:nvPr/>
        </p:nvSpPr>
        <p:spPr>
          <a:xfrm>
            <a:off x="7938" y="3535159"/>
            <a:ext cx="9144000" cy="461666"/>
          </a:xfrm>
          <a:prstGeom prst="rect">
            <a:avLst/>
          </a:prstGeom>
          <a:solidFill>
            <a:srgbClr val="1C7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rgbClr val="1C7D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rgbClr val="1C7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27" y="3529366"/>
            <a:ext cx="488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Quiz 2 : réagir au risque …???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C7D046-26FC-476D-A08F-EBE04E82237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41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6238CC0-4462-496F-8FB1-00D9A70B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17932E-21F3-4104-BD50-B433B306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973" y="3368970"/>
            <a:ext cx="3957743" cy="911122"/>
          </a:xfrm>
          <a:prstGeom prst="rect">
            <a:avLst/>
          </a:prstGeom>
          <a:ln>
            <a:solidFill>
              <a:srgbClr val="1C7DE1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15A4CDA-10ED-4EB6-8CD1-FE8214B64195}"/>
              </a:ext>
            </a:extLst>
          </p:cNvPr>
          <p:cNvSpPr txBox="1"/>
          <p:nvPr/>
        </p:nvSpPr>
        <p:spPr>
          <a:xfrm>
            <a:off x="2259419" y="2170445"/>
            <a:ext cx="4646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https://www.quizz.biz/quizz-909532.html</a:t>
            </a:r>
            <a:endParaRPr lang="fr-FR" sz="1400" dirty="0">
              <a:solidFill>
                <a:schemeClr val="bg1"/>
              </a:solidFill>
            </a:endParaRPr>
          </a:p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B3C62443-D838-4293-9A94-888455C9B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05" y="593729"/>
            <a:ext cx="4290107" cy="3956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98B4FA9-9A8E-43AE-AF89-B0324A08AE4F}"/>
              </a:ext>
            </a:extLst>
          </p:cNvPr>
          <p:cNvSpPr txBox="1"/>
          <p:nvPr/>
        </p:nvSpPr>
        <p:spPr>
          <a:xfrm>
            <a:off x="8316416" y="448471"/>
            <a:ext cx="539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FF0000"/>
                </a:solidFill>
              </a:rPr>
              <a:t>15’</a:t>
            </a:r>
          </a:p>
        </p:txBody>
      </p:sp>
      <p:pic>
        <p:nvPicPr>
          <p:cNvPr id="2" name="Image 1">
            <a:hlinkClick r:id="rId3"/>
            <a:extLst>
              <a:ext uri="{FF2B5EF4-FFF2-40B4-BE49-F238E27FC236}">
                <a16:creationId xmlns:a16="http://schemas.microsoft.com/office/drawing/2014/main" id="{787BD662-DC5A-4429-9DC8-6B5C73539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761986"/>
            <a:ext cx="2109322" cy="1730303"/>
          </a:xfrm>
          <a:prstGeom prst="rect">
            <a:avLst/>
          </a:prstGeom>
          <a:ln>
            <a:solidFill>
              <a:srgbClr val="F07624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F1DD678-8A7D-49DC-B9E5-A7FDD2715BBF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42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1E0BD1-3EAE-4016-98CE-AD6330FE2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10" y="0"/>
            <a:ext cx="9172710" cy="5143500"/>
          </a:xfrm>
        </p:spPr>
      </p:pic>
      <p:sp>
        <p:nvSpPr>
          <p:cNvPr id="5" name="Rectangle 4"/>
          <p:cNvSpPr/>
          <p:nvPr/>
        </p:nvSpPr>
        <p:spPr>
          <a:xfrm>
            <a:off x="-20810" y="1859961"/>
            <a:ext cx="917271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2915816" y="1985021"/>
            <a:ext cx="415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Analyse des risques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277" y="345616"/>
            <a:ext cx="1257409" cy="6858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BE7D10-9CD3-4BFD-8FCC-0B0B5BFCBB21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43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F834B8-C2AE-4562-BDE7-7355894E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6BFA8FC5-1191-4F64-AFDB-FFB4DD0CA47E}"/>
              </a:ext>
            </a:extLst>
          </p:cNvPr>
          <p:cNvSpPr txBox="1"/>
          <p:nvPr/>
        </p:nvSpPr>
        <p:spPr>
          <a:xfrm>
            <a:off x="0" y="2077353"/>
            <a:ext cx="297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QUALITE-SANTE-ENVIRONNEMENT</a:t>
            </a:r>
          </a:p>
        </p:txBody>
      </p:sp>
    </p:spTree>
    <p:extLst>
      <p:ext uri="{BB962C8B-B14F-4D97-AF65-F5344CB8AC3E}">
        <p14:creationId xmlns:p14="http://schemas.microsoft.com/office/powerpoint/2010/main" val="14877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5DF281-CCFC-400D-9580-4725959B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évaluer les risque HSE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A908FB-9CCA-412D-BA24-D3D75088447D}"/>
              </a:ext>
            </a:extLst>
          </p:cNvPr>
          <p:cNvSpPr txBox="1">
            <a:spLocks/>
          </p:cNvSpPr>
          <p:nvPr/>
        </p:nvSpPr>
        <p:spPr>
          <a:xfrm>
            <a:off x="611561" y="771550"/>
            <a:ext cx="7206592" cy="36390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/>
              <a:t>Les systèmes </a:t>
            </a:r>
            <a:r>
              <a:rPr lang="fr-FR" sz="1400" b="1" dirty="0">
                <a:solidFill>
                  <a:srgbClr val="0070C0"/>
                </a:solidFill>
              </a:rPr>
              <a:t>d’analyse des risques </a:t>
            </a:r>
            <a:r>
              <a:rPr lang="fr-FR" sz="1400" dirty="0"/>
              <a:t>sont constitutifs de toute démarche qualité (SWOT, </a:t>
            </a:r>
            <a:r>
              <a:rPr lang="fr-FR" sz="1400" dirty="0" err="1"/>
              <a:t>Pestel</a:t>
            </a:r>
            <a:r>
              <a:rPr lang="fr-FR" sz="1400" dirty="0"/>
              <a:t>…).</a:t>
            </a:r>
          </a:p>
          <a:p>
            <a:r>
              <a:rPr lang="fr-FR" sz="1400" b="1" dirty="0">
                <a:solidFill>
                  <a:srgbClr val="E62949"/>
                </a:solidFill>
              </a:rPr>
              <a:t>La prévention des risques est donc une nécessité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fr-FR" sz="1400" b="1" dirty="0">
                <a:solidFill>
                  <a:schemeClr val="tx1"/>
                </a:solidFill>
              </a:rPr>
              <a:t>Dans le cas des la </a:t>
            </a:r>
            <a:r>
              <a:rPr lang="fr-FR" sz="1400" b="1" dirty="0">
                <a:solidFill>
                  <a:srgbClr val="FF0000"/>
                </a:solidFill>
              </a:rPr>
              <a:t>S et ST, </a:t>
            </a:r>
            <a:r>
              <a:rPr lang="fr-FR" sz="1400" b="1" dirty="0">
                <a:solidFill>
                  <a:schemeClr val="tx1"/>
                </a:solidFill>
              </a:rPr>
              <a:t>c’est une </a:t>
            </a:r>
            <a:r>
              <a:rPr lang="fr-FR" sz="1400" b="1" dirty="0">
                <a:solidFill>
                  <a:srgbClr val="FF0000"/>
                </a:solidFill>
              </a:rPr>
              <a:t>Obligation </a:t>
            </a:r>
            <a:r>
              <a:rPr lang="fr-FR" sz="1400" dirty="0"/>
              <a:t>du </a:t>
            </a:r>
            <a:r>
              <a:rPr lang="fr-FR" sz="1400" b="1" dirty="0">
                <a:solidFill>
                  <a:schemeClr val="tx1"/>
                </a:solidFill>
              </a:rPr>
              <a:t>Code du Travail</a:t>
            </a:r>
            <a:r>
              <a:rPr lang="fr-FR" sz="1400" dirty="0"/>
              <a:t>;</a:t>
            </a:r>
          </a:p>
          <a:p>
            <a:endParaRPr lang="fr-FR" sz="1400" dirty="0"/>
          </a:p>
          <a:p>
            <a:r>
              <a:rPr lang="fr-FR" sz="1400" dirty="0"/>
              <a:t>Des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raison économiques </a:t>
            </a:r>
            <a:r>
              <a:rPr lang="fr-FR" sz="1400" dirty="0"/>
              <a:t>(gestion des plus-values humaines et financières)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400" dirty="0"/>
              <a:t>Avantages financiers en évitant </a:t>
            </a:r>
            <a:r>
              <a:rPr lang="fr-FR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pertes et charges</a:t>
            </a:r>
            <a:r>
              <a:rPr lang="fr-FR" sz="1400" dirty="0"/>
              <a:t>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400" dirty="0"/>
              <a:t>Maitrise des coûts </a:t>
            </a:r>
            <a:r>
              <a:rPr lang="fr-FR" sz="1400" b="1" dirty="0">
                <a:solidFill>
                  <a:srgbClr val="E62949"/>
                </a:solidFill>
              </a:rPr>
              <a:t>non-qualité</a:t>
            </a:r>
            <a:r>
              <a:rPr lang="fr-FR" sz="1400" dirty="0"/>
              <a:t> (perte de clients et parts de marché),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400" dirty="0"/>
              <a:t>Maitrise des coûts </a:t>
            </a:r>
            <a:r>
              <a:rPr lang="fr-FR" sz="1400" b="1" dirty="0">
                <a:solidFill>
                  <a:srgbClr val="FF0000"/>
                </a:solidFill>
              </a:rPr>
              <a:t>non-santé</a:t>
            </a:r>
            <a:r>
              <a:rPr lang="fr-FR" sz="1400" dirty="0"/>
              <a:t> (5% de la masse salariale, exemple du secteur tertiaire)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FD6B8-E111-4A1D-83ED-9AA4C67EF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178976"/>
            <a:ext cx="1865221" cy="12386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515B84-59FF-4D13-8574-48676874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97" y="4671391"/>
            <a:ext cx="399604" cy="3996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0A2B10-45D5-4259-84FC-F965A56ECFAF}"/>
              </a:ext>
            </a:extLst>
          </p:cNvPr>
          <p:cNvSpPr txBox="1"/>
          <p:nvPr/>
        </p:nvSpPr>
        <p:spPr>
          <a:xfrm>
            <a:off x="395536" y="4017754"/>
            <a:ext cx="86339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Coûts sociétaux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</a:rPr>
              <a:t>obtention de certifications, image de marque et positionnements en rapport de la concurrence, satisfaction fournisseurs et clients… </a:t>
            </a:r>
          </a:p>
        </p:txBody>
      </p:sp>
    </p:spTree>
    <p:extLst>
      <p:ext uri="{BB962C8B-B14F-4D97-AF65-F5344CB8AC3E}">
        <p14:creationId xmlns:p14="http://schemas.microsoft.com/office/powerpoint/2010/main" val="36198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" y="-379192"/>
            <a:ext cx="9144000" cy="5534567"/>
          </a:xfrm>
        </p:spPr>
      </p:pic>
      <p:sp>
        <p:nvSpPr>
          <p:cNvPr id="5" name="Rectangle 4"/>
          <p:cNvSpPr/>
          <p:nvPr/>
        </p:nvSpPr>
        <p:spPr>
          <a:xfrm>
            <a:off x="0" y="4443586"/>
            <a:ext cx="914400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6602" y="4600926"/>
            <a:ext cx="7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Exercice 2 : évaluation des risques … et les outils, alors ???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388" y="1355788"/>
            <a:ext cx="677109" cy="3693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6EAA948-31A8-4C5B-8D09-D950F50F6CFA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45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DB47C6-1A11-4FAA-BBFA-BDFA7F00A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2ED2695-436F-401F-BCA9-FDC53924B26E}"/>
              </a:ext>
            </a:extLst>
          </p:cNvPr>
          <p:cNvSpPr txBox="1"/>
          <p:nvPr/>
        </p:nvSpPr>
        <p:spPr>
          <a:xfrm>
            <a:off x="-2145" y="2368199"/>
            <a:ext cx="1755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Brainstorming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4FF465-F029-4BD9-A066-CCBB7041834B}"/>
              </a:ext>
            </a:extLst>
          </p:cNvPr>
          <p:cNvSpPr txBox="1"/>
          <p:nvPr/>
        </p:nvSpPr>
        <p:spPr>
          <a:xfrm>
            <a:off x="179512" y="1053028"/>
            <a:ext cx="69127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chemeClr val="bg1"/>
                </a:solidFill>
              </a:rPr>
              <a:t>Brainstorming 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Quels sont les outils que nous utilisons pour : 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pPr marL="742950" lvl="1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L’analyse des risques en Qualité ???</a:t>
            </a:r>
          </a:p>
          <a:p>
            <a:pPr marL="742950" lvl="1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L’analyse des risques en QSE ???</a:t>
            </a:r>
          </a:p>
          <a:p>
            <a:pPr marL="742950" lvl="1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E91687-6273-4E8A-A0CB-54972ADAE2F4}"/>
              </a:ext>
            </a:extLst>
          </p:cNvPr>
          <p:cNvSpPr txBox="1"/>
          <p:nvPr/>
        </p:nvSpPr>
        <p:spPr>
          <a:xfrm>
            <a:off x="1187624" y="377184"/>
            <a:ext cx="115212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Séance 8</a:t>
            </a:r>
          </a:p>
        </p:txBody>
      </p:sp>
    </p:spTree>
    <p:extLst>
      <p:ext uri="{BB962C8B-B14F-4D97-AF65-F5344CB8AC3E}">
        <p14:creationId xmlns:p14="http://schemas.microsoft.com/office/powerpoint/2010/main" val="228862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assis, ordinateur, sign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B175CC6F-8925-495C-AEC3-201821C0946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9620"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06B57EF-F15C-4685-A27F-733BC0860CB1}"/>
              </a:ext>
            </a:extLst>
          </p:cNvPr>
          <p:cNvSpPr txBox="1"/>
          <p:nvPr/>
        </p:nvSpPr>
        <p:spPr>
          <a:xfrm>
            <a:off x="4706365" y="1923678"/>
            <a:ext cx="752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9EFB8A-CBED-4FA6-B926-3A8C6E5C8F2C}"/>
              </a:ext>
            </a:extLst>
          </p:cNvPr>
          <p:cNvSpPr txBox="1"/>
          <p:nvPr/>
        </p:nvSpPr>
        <p:spPr>
          <a:xfrm>
            <a:off x="2483768" y="4011910"/>
            <a:ext cx="576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Les outils d’</a:t>
            </a:r>
            <a:r>
              <a:rPr lang="fr-FR" b="1" dirty="0">
                <a:solidFill>
                  <a:srgbClr val="E62949"/>
                </a:solidFill>
              </a:rPr>
              <a:t>analyse</a:t>
            </a:r>
            <a:r>
              <a:rPr lang="fr-FR" b="1" dirty="0"/>
              <a:t> </a:t>
            </a:r>
            <a:r>
              <a:rPr lang="fr-FR" b="1" dirty="0">
                <a:solidFill>
                  <a:srgbClr val="E62949"/>
                </a:solidFill>
              </a:rPr>
              <a:t>des risques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BCEF31-64D5-4D8C-B63F-230FF42298A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46</a:t>
            </a:fld>
            <a:endParaRPr lang="fr-FR" dirty="0"/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2E759841-0F1A-431D-A9F7-5BD658311240}"/>
              </a:ext>
            </a:extLst>
          </p:cNvPr>
          <p:cNvSpPr txBox="1">
            <a:spLocks/>
          </p:cNvSpPr>
          <p:nvPr/>
        </p:nvSpPr>
        <p:spPr>
          <a:xfrm>
            <a:off x="4537019" y="610979"/>
            <a:ext cx="4571256" cy="710718"/>
          </a:xfr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1C7DE1"/>
                </a:solidFill>
              </a:rPr>
              <a:t>Evaluer </a:t>
            </a:r>
            <a:r>
              <a:rPr lang="fr-FR" sz="2400" dirty="0"/>
              <a:t>les risques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D951CE-5130-4191-905C-EC68F6505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60149"/>
            <a:ext cx="3682060" cy="24547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9845CC0-F713-413A-AFBF-7C4405C6348A}"/>
              </a:ext>
            </a:extLst>
          </p:cNvPr>
          <p:cNvSpPr txBox="1"/>
          <p:nvPr/>
        </p:nvSpPr>
        <p:spPr>
          <a:xfrm rot="20563679">
            <a:off x="388654" y="3622175"/>
            <a:ext cx="116926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Vidéo 3 </a:t>
            </a:r>
          </a:p>
        </p:txBody>
      </p:sp>
    </p:spTree>
    <p:extLst>
      <p:ext uri="{BB962C8B-B14F-4D97-AF65-F5344CB8AC3E}">
        <p14:creationId xmlns:p14="http://schemas.microsoft.com/office/powerpoint/2010/main" val="27414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ED0BEB-C39B-4D22-BBDC-53BDFA9F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3" y="149087"/>
            <a:ext cx="7524328" cy="884466"/>
          </a:xfrm>
        </p:spPr>
        <p:txBody>
          <a:bodyPr/>
          <a:lstStyle/>
          <a:p>
            <a:r>
              <a:rPr lang="fr-FR" dirty="0">
                <a:solidFill>
                  <a:srgbClr val="1C7DE1"/>
                </a:solidFill>
              </a:rPr>
              <a:t>L’EvRP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D3CF16-7625-4444-A5CB-B9CB4674A21C}"/>
              </a:ext>
            </a:extLst>
          </p:cNvPr>
          <p:cNvSpPr txBox="1">
            <a:spLocks/>
          </p:cNvSpPr>
          <p:nvPr/>
        </p:nvSpPr>
        <p:spPr>
          <a:xfrm>
            <a:off x="1524465" y="1379767"/>
            <a:ext cx="6686550" cy="28332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rgbClr val="E62949"/>
                </a:solidFill>
              </a:rPr>
              <a:t>L'évaluation des risques professionnels </a:t>
            </a:r>
            <a:r>
              <a:rPr lang="fr-FR" sz="1600" b="1" dirty="0">
                <a:solidFill>
                  <a:srgbClr val="E62949"/>
                </a:solidFill>
              </a:rPr>
              <a:t>(EvRP) </a:t>
            </a:r>
            <a:r>
              <a:rPr lang="fr-FR" sz="1600" dirty="0"/>
              <a:t>consiste</a:t>
            </a:r>
            <a:r>
              <a:rPr lang="fr-FR" sz="1600" b="1" dirty="0"/>
              <a:t> </a:t>
            </a:r>
            <a:r>
              <a:rPr lang="fr-FR" sz="1600" b="1" dirty="0">
                <a:solidFill>
                  <a:srgbClr val="1C7DE1"/>
                </a:solidFill>
              </a:rPr>
              <a:t>à identifier les risques </a:t>
            </a:r>
            <a:r>
              <a:rPr lang="fr-FR" sz="1600" dirty="0"/>
              <a:t>auxquels sont soumis les salariés d'un établissement, en vue de mettre en place des actions de prévention couvrant les dimensions techniques, humaines et organisationnelles. 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Elle constitue </a:t>
            </a:r>
            <a:r>
              <a:rPr lang="fr-FR" sz="1600" b="1" dirty="0">
                <a:solidFill>
                  <a:srgbClr val="1C7DE1"/>
                </a:solidFill>
              </a:rPr>
              <a:t>l'étape initiale de toute démarche de prévention en santé et sécurité au travail</a:t>
            </a:r>
            <a:r>
              <a:rPr lang="fr-FR" sz="1600" b="1" dirty="0"/>
              <a:t>.</a:t>
            </a:r>
          </a:p>
          <a:p>
            <a:pPr marL="0" indent="0">
              <a:buNone/>
            </a:pPr>
            <a:r>
              <a:rPr lang="fr-FR" sz="1600" b="1" dirty="0">
                <a:solidFill>
                  <a:srgbClr val="FF000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Elle est inscrite dans la loi</a:t>
            </a:r>
            <a:r>
              <a:rPr lang="fr-FR" sz="1600" b="1" dirty="0">
                <a:solidFill>
                  <a:srgbClr val="FF0000"/>
                </a:solidFill>
              </a:rPr>
              <a:t>.</a:t>
            </a:r>
            <a:br>
              <a:rPr lang="fr-FR" sz="1600" b="1" dirty="0"/>
            </a:br>
            <a:endParaRPr lang="fr-FR" sz="1600" b="1" dirty="0"/>
          </a:p>
          <a:p>
            <a:pPr marL="0" indent="0">
              <a:buNone/>
            </a:pPr>
            <a:r>
              <a:rPr lang="fr-FR" sz="1600" dirty="0"/>
              <a:t>L'EvRP est une démarche structurée dont les résultats sont formalisés dans un "</a:t>
            </a:r>
            <a:r>
              <a:rPr lang="fr-FR" sz="1600" b="1" dirty="0">
                <a:solidFill>
                  <a:srgbClr val="1C7DE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 unique</a:t>
            </a:r>
            <a:r>
              <a:rPr lang="fr-FR" sz="1600" dirty="0"/>
              <a:t>".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4DB375-482C-4D22-8654-99D4C4832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63838"/>
            <a:ext cx="1103319" cy="64331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FC733B-43C9-433D-BA8D-A8B581D84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639444"/>
            <a:ext cx="504056" cy="50405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844CEB-EC1F-4B8A-8F3F-95E974DA311B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48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439"/>
          </a:xfrm>
        </p:spPr>
        <p:txBody>
          <a:bodyPr/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Arial" pitchFamily="34" charset="0"/>
              </a:rPr>
              <a:t>L’EvRP</a:t>
            </a:r>
            <a:endParaRPr lang="ko-KR" alt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88984" y="2511521"/>
            <a:ext cx="3149101" cy="2293969"/>
            <a:chOff x="247435" y="2414619"/>
            <a:chExt cx="3149101" cy="2293969"/>
          </a:xfrm>
        </p:grpSpPr>
        <p:sp>
          <p:nvSpPr>
            <p:cNvPr id="13" name="Rectangle 12"/>
            <p:cNvSpPr/>
            <p:nvPr/>
          </p:nvSpPr>
          <p:spPr>
            <a:xfrm rot="2700000" flipH="1">
              <a:off x="1034951" y="1627103"/>
              <a:ext cx="1574070" cy="3149101"/>
            </a:xfrm>
            <a:custGeom>
              <a:avLst/>
              <a:gdLst/>
              <a:ahLst/>
              <a:cxnLst/>
              <a:rect l="l" t="t" r="r" b="b"/>
              <a:pathLst>
                <a:path w="1574070" h="3149101">
                  <a:moveTo>
                    <a:pt x="1396232" y="177838"/>
                  </a:moveTo>
                  <a:cubicBezTo>
                    <a:pt x="1732682" y="514288"/>
                    <a:pt x="1732682" y="1059782"/>
                    <a:pt x="1396232" y="1396232"/>
                  </a:cubicBezTo>
                  <a:cubicBezTo>
                    <a:pt x="1059782" y="1732681"/>
                    <a:pt x="514289" y="1732681"/>
                    <a:pt x="177839" y="1396232"/>
                  </a:cubicBezTo>
                  <a:cubicBezTo>
                    <a:pt x="-158611" y="1059782"/>
                    <a:pt x="-158611" y="514288"/>
                    <a:pt x="177839" y="177838"/>
                  </a:cubicBezTo>
                  <a:cubicBezTo>
                    <a:pt x="514289" y="-158611"/>
                    <a:pt x="1059782" y="-158611"/>
                    <a:pt x="1396232" y="177838"/>
                  </a:cubicBezTo>
                  <a:close/>
                  <a:moveTo>
                    <a:pt x="1574070" y="0"/>
                  </a:moveTo>
                  <a:cubicBezTo>
                    <a:pt x="1139403" y="-434668"/>
                    <a:pt x="434668" y="-434668"/>
                    <a:pt x="0" y="0"/>
                  </a:cubicBezTo>
                  <a:cubicBezTo>
                    <a:pt x="-434668" y="434667"/>
                    <a:pt x="-434668" y="1139403"/>
                    <a:pt x="0" y="1574070"/>
                  </a:cubicBezTo>
                  <a:cubicBezTo>
                    <a:pt x="149565" y="1723636"/>
                    <a:pt x="331107" y="1821737"/>
                    <a:pt x="522925" y="1867116"/>
                  </a:cubicBezTo>
                  <a:lnTo>
                    <a:pt x="522925" y="3149101"/>
                  </a:lnTo>
                  <a:lnTo>
                    <a:pt x="1051145" y="3149101"/>
                  </a:lnTo>
                  <a:lnTo>
                    <a:pt x="1051145" y="1867115"/>
                  </a:lnTo>
                  <a:cubicBezTo>
                    <a:pt x="1242964" y="1821737"/>
                    <a:pt x="1424505" y="1723636"/>
                    <a:pt x="1574070" y="1574070"/>
                  </a:cubicBezTo>
                  <a:cubicBezTo>
                    <a:pt x="2008738" y="1139403"/>
                    <a:pt x="2008738" y="434667"/>
                    <a:pt x="1574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3500000" flipH="1">
              <a:off x="299369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2275425" y="1446202"/>
            <a:ext cx="656698" cy="65669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Oval 20"/>
          <p:cNvSpPr/>
          <p:nvPr/>
        </p:nvSpPr>
        <p:spPr>
          <a:xfrm>
            <a:off x="2928353" y="2680236"/>
            <a:ext cx="656698" cy="65669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928353" y="1496535"/>
            <a:ext cx="7836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</a:rPr>
              <a:t>Elle constitue </a:t>
            </a:r>
            <a:r>
              <a:rPr lang="fr-FR" sz="1600" b="1" dirty="0">
                <a:solidFill>
                  <a:srgbClr val="E62949"/>
                </a:solidFill>
              </a:rPr>
              <a:t>l'étape initiale de toute démarche de prévention                           en santé et sécurité au travail</a:t>
            </a:r>
            <a:r>
              <a:rPr lang="fr-FR" sz="1600" b="1" dirty="0">
                <a:solidFill>
                  <a:prstClr val="black"/>
                </a:solidFill>
              </a:rPr>
              <a:t>.</a:t>
            </a:r>
            <a:endParaRPr lang="fr-FR" sz="1600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76044" y="2794574"/>
            <a:ext cx="5715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600" b="1" dirty="0">
                <a:solidFill>
                  <a:srgbClr val="FF000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Elle est inscrite dans la loi</a:t>
            </a:r>
            <a:r>
              <a:rPr lang="fr-FR" sz="1600" b="1" dirty="0">
                <a:solidFill>
                  <a:srgbClr val="FF0000"/>
                </a:solidFill>
              </a:rPr>
              <a:t>.</a:t>
            </a:r>
            <a:br>
              <a:rPr lang="fr-FR" sz="1600" b="1" dirty="0">
                <a:solidFill>
                  <a:prstClr val="black"/>
                </a:solidFill>
              </a:rPr>
            </a:b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397975" y="1600118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19346" y="2845002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B8CD3B1-30BC-470D-BD91-3E19F8C4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290" y="4826462"/>
            <a:ext cx="581236" cy="3170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AD2DE9B-9479-40F2-80C4-7E0215259642}"/>
              </a:ext>
            </a:extLst>
          </p:cNvPr>
          <p:cNvSpPr txBox="1"/>
          <p:nvPr/>
        </p:nvSpPr>
        <p:spPr>
          <a:xfrm>
            <a:off x="227271" y="19372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48</a:t>
            </a:fld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CF6002-A264-4E33-975B-B8D3848869B0}"/>
              </a:ext>
            </a:extLst>
          </p:cNvPr>
          <p:cNvSpPr txBox="1"/>
          <p:nvPr/>
        </p:nvSpPr>
        <p:spPr>
          <a:xfrm>
            <a:off x="395537" y="3817875"/>
            <a:ext cx="86869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62949"/>
                </a:solidFill>
                <a:effectLst/>
                <a:uLnTx/>
                <a:uFillTx/>
                <a:latin typeface="Arial"/>
                <a:cs typeface="+mn-cs"/>
              </a:rPr>
              <a:t>L'évaluation des risques professionnels (EvRP)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consiste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</a:rPr>
              <a:t>à identifier les risques            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auxquels sont soumis les salariés d'un établissement, en vue de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62949"/>
                </a:solidFill>
                <a:effectLst/>
                <a:uLnTx/>
                <a:uFillTx/>
                <a:latin typeface="Arial"/>
                <a:cs typeface="+mn-cs"/>
              </a:rPr>
              <a:t>mettre en place des actions de prévention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couvrant les dimensions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techniques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humaines et organisationnelles.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6F7F96-3B68-4369-B9A4-CD2055304CAC}"/>
              </a:ext>
            </a:extLst>
          </p:cNvPr>
          <p:cNvSpPr txBox="1"/>
          <p:nvPr/>
        </p:nvSpPr>
        <p:spPr>
          <a:xfrm rot="20365031">
            <a:off x="131030" y="2276367"/>
            <a:ext cx="145408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À retenir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07E044F-3AF4-4205-B7B0-776F31622598}"/>
              </a:ext>
            </a:extLst>
          </p:cNvPr>
          <p:cNvSpPr txBox="1"/>
          <p:nvPr/>
        </p:nvSpPr>
        <p:spPr>
          <a:xfrm>
            <a:off x="0" y="808870"/>
            <a:ext cx="9252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600" dirty="0">
                <a:solidFill>
                  <a:prstClr val="black"/>
                </a:solidFill>
              </a:rPr>
              <a:t>L'EvRP est une démarche structurée dont les résultats sont formalisés dans un "</a:t>
            </a:r>
            <a:r>
              <a:rPr lang="fr-FR" sz="1600" b="1" dirty="0">
                <a:solidFill>
                  <a:srgbClr val="0070C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 unique</a:t>
            </a:r>
            <a:r>
              <a:rPr lang="fr-FR" sz="1600" dirty="0">
                <a:solidFill>
                  <a:prstClr val="black"/>
                </a:solidFill>
              </a:rPr>
              <a:t>".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29E42A-A382-4439-B12B-41EBD4D6D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354" y="2332625"/>
            <a:ext cx="1286367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20" grpId="0"/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AD318-3C3B-495E-9B27-EC8CCD825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Analyser </a:t>
            </a:r>
            <a:r>
              <a:rPr lang="fr-FR" dirty="0">
                <a:solidFill>
                  <a:srgbClr val="E62949"/>
                </a:solidFill>
              </a:rPr>
              <a:t>les risques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8530A1-4582-4FBE-8C1B-2982F2BFACE1}"/>
              </a:ext>
            </a:extLst>
          </p:cNvPr>
          <p:cNvSpPr txBox="1">
            <a:spLocks/>
          </p:cNvSpPr>
          <p:nvPr/>
        </p:nvSpPr>
        <p:spPr>
          <a:xfrm>
            <a:off x="1619673" y="928326"/>
            <a:ext cx="6686550" cy="28332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u="sng" dirty="0"/>
              <a:t>Analyser une situation de travail réelle</a:t>
            </a:r>
          </a:p>
          <a:p>
            <a:pPr marL="0" indent="0">
              <a:buNone/>
            </a:pPr>
            <a:endParaRPr lang="fr-FR" sz="1600" u="sng" dirty="0"/>
          </a:p>
          <a:p>
            <a:r>
              <a:rPr lang="fr-FR" sz="1600" dirty="0"/>
              <a:t>Observer le </a:t>
            </a:r>
            <a:r>
              <a:rPr lang="fr-FR" sz="1600" b="1" dirty="0">
                <a:solidFill>
                  <a:srgbClr val="E62949"/>
                </a:solidFill>
              </a:rPr>
              <a:t>travail réel </a:t>
            </a:r>
            <a:r>
              <a:rPr lang="fr-FR" sz="1600" dirty="0"/>
              <a:t>(</a:t>
            </a:r>
            <a:r>
              <a:rPr lang="fr-FR" sz="1600" i="1" dirty="0"/>
              <a:t>rôle du médecin du travail 1/3 temps</a:t>
            </a:r>
            <a:r>
              <a:rPr lang="fr-FR" sz="1600" dirty="0"/>
              <a:t>), …</a:t>
            </a:r>
          </a:p>
          <a:p>
            <a:pPr marL="0" indent="0">
              <a:buNone/>
            </a:pPr>
            <a:endParaRPr lang="fr-FR" sz="1600" dirty="0"/>
          </a:p>
          <a:p>
            <a:r>
              <a:rPr lang="fr-FR" sz="1600" dirty="0"/>
              <a:t>Utiliser les outils principaux 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</a:rPr>
              <a:t>d’analyse des risques </a:t>
            </a:r>
            <a:r>
              <a:rPr lang="fr-FR" sz="1600" dirty="0"/>
              <a:t>(et </a:t>
            </a:r>
            <a:r>
              <a:rPr lang="fr-FR" sz="1600" b="1" dirty="0">
                <a:solidFill>
                  <a:srgbClr val="E62949"/>
                </a:solidFill>
              </a:rPr>
              <a:t>formaliser</a:t>
            </a:r>
            <a:r>
              <a:rPr lang="fr-FR" sz="1600" dirty="0"/>
              <a:t> dans le </a:t>
            </a:r>
            <a:r>
              <a:rPr lang="fr-FR" sz="1600" dirty="0">
                <a:hlinkClick r:id="" action="ppaction://noaction"/>
              </a:rPr>
              <a:t>DUER</a:t>
            </a:r>
            <a:r>
              <a:rPr lang="fr-FR" sz="1600" dirty="0"/>
              <a:t>),</a:t>
            </a:r>
          </a:p>
          <a:p>
            <a:pPr marL="0" indent="0">
              <a:buNone/>
            </a:pPr>
            <a:endParaRPr lang="fr-FR" sz="1600" dirty="0"/>
          </a:p>
          <a:p>
            <a:r>
              <a:rPr lang="fr-FR" sz="1600" dirty="0"/>
              <a:t>Analyser un </a:t>
            </a:r>
            <a:r>
              <a:rPr lang="fr-FR" sz="1600" b="1" dirty="0">
                <a:solidFill>
                  <a:srgbClr val="E62949"/>
                </a:solidFill>
              </a:rPr>
              <a:t>accident</a:t>
            </a:r>
            <a:r>
              <a:rPr lang="fr-FR" sz="1600" dirty="0"/>
              <a:t> (risque concrétisé),</a:t>
            </a:r>
          </a:p>
          <a:p>
            <a:pPr marL="0" indent="0">
              <a:buNone/>
            </a:pPr>
            <a:endParaRPr lang="fr-FR" sz="1600" dirty="0"/>
          </a:p>
          <a:p>
            <a:r>
              <a:rPr lang="fr-FR" sz="1600" b="1" dirty="0">
                <a:solidFill>
                  <a:srgbClr val="FF0000"/>
                </a:solidFill>
              </a:rPr>
              <a:t>Évaluer les risques</a:t>
            </a:r>
            <a:r>
              <a:rPr lang="fr-FR" sz="1600" dirty="0"/>
              <a:t>.</a:t>
            </a:r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CC66C3-64DE-4B3A-8883-217A84926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35645"/>
            <a:ext cx="2737799" cy="15395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289DE1-4647-49D8-A8D4-87601E2A2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17" y="4750667"/>
            <a:ext cx="399604" cy="3996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01B9F5-C6BF-4539-A3AD-1E83E02F535E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0AF3D-B7F7-40F8-9F39-D51FC879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 c’est quoi </a:t>
            </a:r>
            <a:r>
              <a:rPr lang="fr-FR" dirty="0">
                <a:solidFill>
                  <a:srgbClr val="E62949"/>
                </a:solidFill>
              </a:rPr>
              <a:t>le stress </a:t>
            </a:r>
            <a:r>
              <a:rPr lang="fr-FR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4F4311-31FF-4F6A-9A00-0F629E2DDF15}"/>
              </a:ext>
            </a:extLst>
          </p:cNvPr>
          <p:cNvSpPr txBox="1">
            <a:spLocks/>
          </p:cNvSpPr>
          <p:nvPr/>
        </p:nvSpPr>
        <p:spPr>
          <a:xfrm>
            <a:off x="1331640" y="987575"/>
            <a:ext cx="4392488" cy="648072"/>
          </a:xfr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62949"/>
              </a:buClr>
              <a:buFont typeface="Wingdings" panose="05000000000000000000" pitchFamily="2" charset="2"/>
              <a:buChar char="Ø"/>
            </a:pPr>
            <a:r>
              <a:rPr lang="fr-FR" sz="2000" dirty="0"/>
              <a:t>Existe-t ’il un « bon » stress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03B99B-F659-4F83-BA92-65323DE6D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56" y="1738756"/>
            <a:ext cx="6297996" cy="2561185"/>
          </a:xfrm>
          <a:prstGeom prst="rect">
            <a:avLst/>
          </a:prstGeom>
          <a:ln>
            <a:solidFill>
              <a:srgbClr val="E6294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ADD23674-7AD5-40B6-AF05-265626C95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1" y="4456157"/>
            <a:ext cx="1014049" cy="6770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386FE88-023D-42F1-8CB7-D7FD21BAC116}"/>
              </a:ext>
            </a:extLst>
          </p:cNvPr>
          <p:cNvSpPr txBox="1"/>
          <p:nvPr/>
        </p:nvSpPr>
        <p:spPr>
          <a:xfrm>
            <a:off x="179512" y="874916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6ACE7DC-6A86-455C-B734-8FEA369D9119}"/>
              </a:ext>
            </a:extLst>
          </p:cNvPr>
          <p:cNvGrpSpPr/>
          <p:nvPr/>
        </p:nvGrpSpPr>
        <p:grpSpPr>
          <a:xfrm rot="21152110">
            <a:off x="7574859" y="570960"/>
            <a:ext cx="848046" cy="833229"/>
            <a:chOff x="2445407" y="2212338"/>
            <a:chExt cx="2405779" cy="234735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3C9B8F2-FC16-4572-BB8A-261E1C77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CEEE488-41E3-47A5-9B09-6343904C6D77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1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8E422-7DD1-4AB4-95F1-2ADA730F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Les outils de l’</a:t>
            </a:r>
            <a:r>
              <a:rPr lang="fr-FR" sz="3200" dirty="0">
                <a:solidFill>
                  <a:srgbClr val="E62949"/>
                </a:solidFill>
              </a:rPr>
              <a:t>analyse </a:t>
            </a:r>
            <a:r>
              <a:rPr lang="fr-FR" sz="3200" dirty="0"/>
              <a:t>des risques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B4C7A9-0E6C-4EB2-9592-6EDACB68931A}"/>
              </a:ext>
            </a:extLst>
          </p:cNvPr>
          <p:cNvSpPr txBox="1">
            <a:spLocks/>
          </p:cNvSpPr>
          <p:nvPr/>
        </p:nvSpPr>
        <p:spPr>
          <a:xfrm>
            <a:off x="1485280" y="714375"/>
            <a:ext cx="7793114" cy="37147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u="sng" dirty="0"/>
              <a:t>Généraux :</a:t>
            </a:r>
            <a:endParaRPr lang="fr-FR" sz="1600" dirty="0"/>
          </a:p>
          <a:p>
            <a:r>
              <a:rPr lang="fr-FR" sz="1600" dirty="0"/>
              <a:t>Grilles : </a:t>
            </a:r>
            <a:r>
              <a:rPr lang="fr-FR" sz="1600" dirty="0">
                <a:solidFill>
                  <a:srgbClr val="E62949"/>
                </a:solidFill>
              </a:rPr>
              <a:t>SWOT</a:t>
            </a:r>
            <a:r>
              <a:rPr lang="fr-FR" sz="1600" dirty="0"/>
              <a:t>,  </a:t>
            </a:r>
            <a:r>
              <a:rPr lang="fr-FR" sz="1600" dirty="0" err="1">
                <a:solidFill>
                  <a:srgbClr val="1C7DE1"/>
                </a:solidFill>
              </a:rPr>
              <a:t>Pestel</a:t>
            </a:r>
            <a:r>
              <a:rPr lang="fr-FR" sz="1600" dirty="0"/>
              <a:t>,…</a:t>
            </a:r>
          </a:p>
          <a:p>
            <a:r>
              <a:rPr lang="fr-FR" sz="1600" dirty="0"/>
              <a:t>Normes en points critiques (</a:t>
            </a:r>
            <a:r>
              <a:rPr lang="fr-FR" sz="1600" b="1" dirty="0"/>
              <a:t>HACCP</a:t>
            </a:r>
            <a:r>
              <a:rPr lang="fr-FR" sz="1600" dirty="0"/>
              <a:t>).</a:t>
            </a:r>
          </a:p>
          <a:p>
            <a:pPr marL="0" indent="0">
              <a:buNone/>
            </a:pPr>
            <a:r>
              <a:rPr lang="fr-FR" sz="1600" u="sng" dirty="0"/>
              <a:t>HSE</a:t>
            </a:r>
            <a:r>
              <a:rPr lang="fr-FR" sz="1600" dirty="0"/>
              <a:t>  :</a:t>
            </a:r>
          </a:p>
          <a:p>
            <a:r>
              <a:rPr lang="fr-FR" sz="1600" dirty="0"/>
              <a:t>Quantitative/qualitative (ex : </a:t>
            </a:r>
            <a:r>
              <a:rPr lang="fr-FR" sz="1600" b="1" dirty="0">
                <a:solidFill>
                  <a:srgbClr val="E62949"/>
                </a:solidFill>
              </a:rPr>
              <a:t>analyse Tf et Tg et criticité</a:t>
            </a:r>
            <a:r>
              <a:rPr lang="fr-FR" sz="1600" dirty="0"/>
              <a:t>),</a:t>
            </a:r>
          </a:p>
          <a:p>
            <a:r>
              <a:rPr lang="fr-FR" sz="1600" dirty="0" err="1">
                <a:hlinkClick r:id="rId2"/>
              </a:rPr>
              <a:t>ITAMaMi</a:t>
            </a:r>
            <a:r>
              <a:rPr lang="fr-FR" sz="1600" dirty="0"/>
              <a:t> et </a:t>
            </a:r>
            <a:r>
              <a:rPr lang="fr-FR" sz="1600" b="1" dirty="0">
                <a:solidFill>
                  <a:srgbClr val="1C7DE1"/>
                </a:solidFill>
              </a:rPr>
              <a:t>travail réel</a:t>
            </a:r>
            <a:r>
              <a:rPr lang="fr-FR" sz="1600" dirty="0"/>
              <a:t>,</a:t>
            </a:r>
          </a:p>
          <a:p>
            <a:r>
              <a:rPr lang="fr-FR" sz="1600" dirty="0">
                <a:hlinkClick r:id="rId3"/>
              </a:rPr>
              <a:t>Ishikawa</a:t>
            </a:r>
            <a:r>
              <a:rPr lang="fr-FR" sz="1600" dirty="0"/>
              <a:t>,</a:t>
            </a:r>
          </a:p>
          <a:p>
            <a:r>
              <a:rPr lang="fr-FR" sz="1600" dirty="0"/>
              <a:t>WOCCQ,</a:t>
            </a:r>
          </a:p>
          <a:p>
            <a:r>
              <a:rPr lang="fr-FR" sz="1600" dirty="0"/>
              <a:t>Les </a:t>
            </a:r>
            <a:r>
              <a:rPr lang="fr-FR" sz="1600" b="1" dirty="0">
                <a:solidFill>
                  <a:srgbClr val="1C7DE1"/>
                </a:solidFill>
              </a:rPr>
              <a:t>méthodes croisées</a:t>
            </a:r>
            <a:r>
              <a:rPr lang="fr-FR" sz="1600" dirty="0"/>
              <a:t>.</a:t>
            </a:r>
          </a:p>
          <a:p>
            <a:endParaRPr lang="fr-FR" sz="1600" dirty="0"/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59ADC5-A0B6-40DF-A8AC-2EB9E3934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500" y="2058"/>
            <a:ext cx="530500" cy="530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37E2C0-C610-427A-82D8-B6B6152CEF74}"/>
              </a:ext>
            </a:extLst>
          </p:cNvPr>
          <p:cNvSpPr txBox="1"/>
          <p:nvPr/>
        </p:nvSpPr>
        <p:spPr>
          <a:xfrm>
            <a:off x="571227" y="4012255"/>
            <a:ext cx="8834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Grille DIGEST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pour les entreprises de moins de 50 salariés.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Grille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GPS&amp;ST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 positionnement en santé et sécurité du travail pour les entreprises de plus   de 50 salariés.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466DE6-63DC-4EDD-A05B-7697B1CFC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784" y="4593662"/>
            <a:ext cx="1440160" cy="5030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A70BE6-2126-4801-8413-FE42B2A16C8A}"/>
              </a:ext>
            </a:extLst>
          </p:cNvPr>
          <p:cNvSpPr txBox="1"/>
          <p:nvPr/>
        </p:nvSpPr>
        <p:spPr>
          <a:xfrm>
            <a:off x="425392" y="497957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04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C1B5F-FE25-4BE4-89C3-5CE76616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83656"/>
            <a:ext cx="7524328" cy="884466"/>
          </a:xfrm>
        </p:spPr>
        <p:txBody>
          <a:bodyPr/>
          <a:lstStyle/>
          <a:p>
            <a:r>
              <a:rPr lang="fr-FR" sz="3200" dirty="0"/>
              <a:t>Les bases en </a:t>
            </a:r>
            <a:r>
              <a:rPr lang="fr-FR" sz="3200" dirty="0">
                <a:solidFill>
                  <a:srgbClr val="1C7DE1"/>
                </a:solidFill>
              </a:rPr>
              <a:t>SWOT et </a:t>
            </a:r>
            <a:r>
              <a:rPr lang="fr-FR" sz="3200" dirty="0" err="1">
                <a:solidFill>
                  <a:srgbClr val="1C7DE1"/>
                </a:solidFill>
              </a:rPr>
              <a:t>Pestel</a:t>
            </a:r>
            <a:endParaRPr lang="fr-FR" sz="3200" dirty="0">
              <a:solidFill>
                <a:srgbClr val="1C7DE1"/>
              </a:solidFill>
            </a:endParaRPr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4EAF086D-6E31-4CED-A71F-DC42253FAD27}"/>
              </a:ext>
            </a:extLst>
          </p:cNvPr>
          <p:cNvSpPr txBox="1">
            <a:spLocks/>
          </p:cNvSpPr>
          <p:nvPr/>
        </p:nvSpPr>
        <p:spPr>
          <a:xfrm>
            <a:off x="1741937" y="1155141"/>
            <a:ext cx="6686550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50"/>
              <a:t>De qualité à QSE : l’intégration du macro-économique</a:t>
            </a:r>
            <a:endParaRPr lang="fr-FR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29AEAA-2AD3-4C0A-B9C6-EC7630C25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53" y="1792168"/>
            <a:ext cx="3750677" cy="27294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A16BAB-0737-4212-BE4D-2F28E08EB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790" y="1865568"/>
            <a:ext cx="4846672" cy="27294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F5C72A-25B8-4F0A-8C59-CC801A2197CB}"/>
              </a:ext>
            </a:extLst>
          </p:cNvPr>
          <p:cNvSpPr txBox="1"/>
          <p:nvPr/>
        </p:nvSpPr>
        <p:spPr>
          <a:xfrm>
            <a:off x="639367" y="3180522"/>
            <a:ext cx="3419423" cy="3000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35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A4146D-3248-45AB-A0F3-955857459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752558"/>
            <a:ext cx="399604" cy="3996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6C521E2-2E6F-4607-A524-BE5C6277C354}"/>
              </a:ext>
            </a:extLst>
          </p:cNvPr>
          <p:cNvSpPr txBox="1"/>
          <p:nvPr/>
        </p:nvSpPr>
        <p:spPr>
          <a:xfrm>
            <a:off x="437923" y="441223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48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assis, ordinateur, sign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B175CC6F-8925-495C-AEC3-201821C0946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9620"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06B57EF-F15C-4685-A27F-733BC0860CB1}"/>
              </a:ext>
            </a:extLst>
          </p:cNvPr>
          <p:cNvSpPr txBox="1"/>
          <p:nvPr/>
        </p:nvSpPr>
        <p:spPr>
          <a:xfrm>
            <a:off x="4706365" y="1923678"/>
            <a:ext cx="752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9EFB8A-CBED-4FA6-B926-3A8C6E5C8F2C}"/>
              </a:ext>
            </a:extLst>
          </p:cNvPr>
          <p:cNvSpPr txBox="1"/>
          <p:nvPr/>
        </p:nvSpPr>
        <p:spPr>
          <a:xfrm>
            <a:off x="2286000" y="4011910"/>
            <a:ext cx="5958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Les outils d’</a:t>
            </a:r>
            <a:r>
              <a:rPr lang="fr-FR" b="1" dirty="0">
                <a:solidFill>
                  <a:srgbClr val="E62949"/>
                </a:solidFill>
              </a:rPr>
              <a:t>analyse</a:t>
            </a:r>
            <a:r>
              <a:rPr lang="fr-FR" b="1" dirty="0"/>
              <a:t> </a:t>
            </a:r>
            <a:r>
              <a:rPr lang="fr-FR" b="1" dirty="0">
                <a:solidFill>
                  <a:srgbClr val="E62949"/>
                </a:solidFill>
              </a:rPr>
              <a:t>des risques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BCEF31-64D5-4D8C-B63F-230FF42298A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52</a:t>
            </a:fld>
            <a:endParaRPr lang="fr-FR" dirty="0"/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2E759841-0F1A-431D-A9F7-5BD658311240}"/>
              </a:ext>
            </a:extLst>
          </p:cNvPr>
          <p:cNvSpPr txBox="1">
            <a:spLocks/>
          </p:cNvSpPr>
          <p:nvPr/>
        </p:nvSpPr>
        <p:spPr>
          <a:xfrm>
            <a:off x="4537019" y="610979"/>
            <a:ext cx="4571256" cy="710718"/>
          </a:xfr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/>
              <a:t>Exemple</a:t>
            </a:r>
            <a:r>
              <a:rPr lang="fr-FR" sz="2400" dirty="0">
                <a:solidFill>
                  <a:srgbClr val="1C7DE1"/>
                </a:solidFill>
              </a:rPr>
              <a:t> : Ishikawa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D951CE-5130-4191-905C-EC68F6505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56" y="691694"/>
            <a:ext cx="2526836" cy="168455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9845CC0-F713-413A-AFBF-7C4405C6348A}"/>
              </a:ext>
            </a:extLst>
          </p:cNvPr>
          <p:cNvSpPr txBox="1"/>
          <p:nvPr/>
        </p:nvSpPr>
        <p:spPr>
          <a:xfrm rot="20563679">
            <a:off x="388654" y="3622175"/>
            <a:ext cx="116926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Vidéo 4 </a:t>
            </a:r>
          </a:p>
        </p:txBody>
      </p:sp>
    </p:spTree>
    <p:extLst>
      <p:ext uri="{BB962C8B-B14F-4D97-AF65-F5344CB8AC3E}">
        <p14:creationId xmlns:p14="http://schemas.microsoft.com/office/powerpoint/2010/main" val="41869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DA083-C31A-4913-B672-4C880C8C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de </a:t>
            </a:r>
            <a:r>
              <a:rPr lang="fr-FR" dirty="0">
                <a:solidFill>
                  <a:srgbClr val="E62949"/>
                </a:solidFill>
              </a:rPr>
              <a:t>grille de criticité</a:t>
            </a:r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04C532BA-22D7-48A1-AD86-DF691C501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784" y="1368166"/>
            <a:ext cx="5017585" cy="235432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124651-6B4C-48ED-9CF1-094E66F95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2594361"/>
            <a:ext cx="1974523" cy="8413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5B87CD-9151-4E6C-8300-FC84B7D40EB8}"/>
              </a:ext>
            </a:extLst>
          </p:cNvPr>
          <p:cNvSpPr/>
          <p:nvPr/>
        </p:nvSpPr>
        <p:spPr>
          <a:xfrm>
            <a:off x="1201694" y="3998399"/>
            <a:ext cx="68332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/>
              <a:t>Contrairement au Document Unique ; cette grille n’est pas obligatoire. Son intérêt réside dans l'aide à la priorisation des actions de prévention.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28D98E-5C68-48BA-A3C6-4EC99485B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59" y="4743896"/>
            <a:ext cx="399604" cy="3996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57B7F0-88A9-428B-ACF0-3A649AFF92D3}"/>
              </a:ext>
            </a:extLst>
          </p:cNvPr>
          <p:cNvSpPr txBox="1"/>
          <p:nvPr/>
        </p:nvSpPr>
        <p:spPr>
          <a:xfrm>
            <a:off x="5259386" y="1984923"/>
            <a:ext cx="1073981" cy="4616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90436D-D630-4F6C-B943-7FDB75EA7B68}"/>
              </a:ext>
            </a:extLst>
          </p:cNvPr>
          <p:cNvSpPr txBox="1"/>
          <p:nvPr/>
        </p:nvSpPr>
        <p:spPr>
          <a:xfrm>
            <a:off x="5259386" y="2407252"/>
            <a:ext cx="1073982" cy="4616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177DFA-29D3-4D5B-991C-F85774BCB4AD}"/>
              </a:ext>
            </a:extLst>
          </p:cNvPr>
          <p:cNvSpPr txBox="1"/>
          <p:nvPr/>
        </p:nvSpPr>
        <p:spPr>
          <a:xfrm>
            <a:off x="2998234" y="3252637"/>
            <a:ext cx="1116566" cy="4616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2225D8-76CF-4EAB-A4A4-1D2FA2C8A839}"/>
              </a:ext>
            </a:extLst>
          </p:cNvPr>
          <p:cNvSpPr txBox="1"/>
          <p:nvPr/>
        </p:nvSpPr>
        <p:spPr>
          <a:xfrm>
            <a:off x="2998234" y="2407252"/>
            <a:ext cx="1116566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9EEEC4-594F-4905-A734-957C77BF6243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53</a:t>
            </a:fld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B58100C-E282-4A5E-B1AE-F86A932AE38E}"/>
              </a:ext>
            </a:extLst>
          </p:cNvPr>
          <p:cNvGrpSpPr/>
          <p:nvPr/>
        </p:nvGrpSpPr>
        <p:grpSpPr>
          <a:xfrm rot="21152110">
            <a:off x="7286828" y="1229245"/>
            <a:ext cx="848046" cy="833229"/>
            <a:chOff x="2445407" y="2212338"/>
            <a:chExt cx="2405779" cy="234735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0C65DF7-3C54-4AAF-B949-B097F03E1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ADAA3DA-653C-46F0-8F31-CFEE1B9CB47D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3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7D717-25C3-44C0-9927-508C930F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Méthode </a:t>
            </a:r>
            <a:r>
              <a:rPr lang="fr-FR" sz="3200" dirty="0">
                <a:solidFill>
                  <a:srgbClr val="1C7DE1"/>
                </a:solidFill>
              </a:rPr>
              <a:t>Ishikawa</a:t>
            </a:r>
            <a:r>
              <a:rPr lang="fr-FR" sz="3200" dirty="0"/>
              <a:t> (</a:t>
            </a:r>
            <a:r>
              <a:rPr lang="fr-FR" sz="3200" dirty="0">
                <a:hlinkClick r:id="rId2"/>
              </a:rPr>
              <a:t>arête de poisson</a:t>
            </a:r>
            <a:r>
              <a:rPr lang="fr-FR" sz="3200" dirty="0"/>
              <a:t>)</a:t>
            </a:r>
          </a:p>
        </p:txBody>
      </p:sp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FC590463-11CF-4654-A690-EC252AA3D7E2}"/>
              </a:ext>
            </a:extLst>
          </p:cNvPr>
          <p:cNvSpPr txBox="1">
            <a:spLocks/>
          </p:cNvSpPr>
          <p:nvPr/>
        </p:nvSpPr>
        <p:spPr>
          <a:xfrm>
            <a:off x="2759797" y="816118"/>
            <a:ext cx="4983055" cy="5472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50" dirty="0"/>
              <a:t>Exemple de pâtisserie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6408BE-B1CC-422A-8ECB-BFCB4038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275606"/>
            <a:ext cx="5561768" cy="3276110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B8FC16-AD19-4939-A9EE-09997AFD0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639444"/>
            <a:ext cx="504056" cy="50405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DAE75EF-23DC-4ED9-9749-48042C3780E0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54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417059-55A2-4737-B09C-97DD01D9EA8F}"/>
              </a:ext>
            </a:extLst>
          </p:cNvPr>
          <p:cNvSpPr txBox="1"/>
          <p:nvPr/>
        </p:nvSpPr>
        <p:spPr>
          <a:xfrm>
            <a:off x="1736565" y="4639444"/>
            <a:ext cx="6147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(5 M : </a:t>
            </a:r>
            <a:r>
              <a:rPr lang="fr-FR" sz="1800" dirty="0">
                <a:solidFill>
                  <a:srgbClr val="E62949"/>
                </a:solidFill>
              </a:rPr>
              <a:t>Matière, Milieu, Méthodes, Matériels, Main d’œuvre</a:t>
            </a:r>
            <a:r>
              <a:rPr lang="fr-FR" sz="1800" dirty="0"/>
              <a:t>)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4AA684-C6C2-42B3-816D-00C317110D59}"/>
              </a:ext>
            </a:extLst>
          </p:cNvPr>
          <p:cNvSpPr txBox="1"/>
          <p:nvPr/>
        </p:nvSpPr>
        <p:spPr>
          <a:xfrm>
            <a:off x="2339752" y="1229353"/>
            <a:ext cx="1008112" cy="355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682281-67AD-4199-904D-29188A0FE2F3}"/>
              </a:ext>
            </a:extLst>
          </p:cNvPr>
          <p:cNvSpPr txBox="1"/>
          <p:nvPr/>
        </p:nvSpPr>
        <p:spPr>
          <a:xfrm>
            <a:off x="3353732" y="4196127"/>
            <a:ext cx="1008112" cy="355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904D31-CA21-436C-9F40-7414308FA2F9}"/>
              </a:ext>
            </a:extLst>
          </p:cNvPr>
          <p:cNvSpPr txBox="1"/>
          <p:nvPr/>
        </p:nvSpPr>
        <p:spPr>
          <a:xfrm>
            <a:off x="1974947" y="4196127"/>
            <a:ext cx="1008112" cy="355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6C75D4-CDFF-4659-BE6B-D6BCB994EA71}"/>
              </a:ext>
            </a:extLst>
          </p:cNvPr>
          <p:cNvSpPr txBox="1"/>
          <p:nvPr/>
        </p:nvSpPr>
        <p:spPr>
          <a:xfrm>
            <a:off x="4470171" y="1229353"/>
            <a:ext cx="1008112" cy="355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50176C-961E-41BE-9B3B-D9B67A28E8F4}"/>
              </a:ext>
            </a:extLst>
          </p:cNvPr>
          <p:cNvSpPr txBox="1"/>
          <p:nvPr/>
        </p:nvSpPr>
        <p:spPr>
          <a:xfrm>
            <a:off x="4835179" y="4196229"/>
            <a:ext cx="1008112" cy="355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557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E36EA7-81B8-45EF-8E56-2827A88F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20130"/>
            <a:ext cx="7844333" cy="884466"/>
          </a:xfrm>
        </p:spPr>
        <p:txBody>
          <a:bodyPr>
            <a:normAutofit fontScale="90000"/>
          </a:bodyPr>
          <a:lstStyle/>
          <a:p>
            <a:r>
              <a:rPr lang="fr-FR" sz="2400" dirty="0"/>
              <a:t>Méthode </a:t>
            </a:r>
            <a:r>
              <a:rPr lang="fr-FR" sz="2400" b="1" dirty="0">
                <a:solidFill>
                  <a:srgbClr val="E62949"/>
                </a:solidFill>
              </a:rPr>
              <a:t>ITAMaMi</a:t>
            </a:r>
            <a:r>
              <a:rPr lang="fr-FR" sz="2400" dirty="0"/>
              <a:t> : recueil d’informations … Comment ???</a:t>
            </a:r>
            <a:br>
              <a:rPr lang="fr-FR" sz="2400" dirty="0"/>
            </a:br>
            <a:endParaRPr lang="fr-FR" sz="2400" dirty="0"/>
          </a:p>
        </p:txBody>
      </p:sp>
      <p:pic>
        <p:nvPicPr>
          <p:cNvPr id="3" name="Image 2">
            <a:hlinkClick r:id="rId2" action="ppaction://hlinkfile"/>
            <a:extLst>
              <a:ext uri="{FF2B5EF4-FFF2-40B4-BE49-F238E27FC236}">
                <a16:creationId xmlns:a16="http://schemas.microsoft.com/office/drawing/2014/main" id="{4840F807-96AA-4D5B-8F98-3FC6451E7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771550"/>
            <a:ext cx="5544616" cy="4084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B3ADC5-1B1A-47D8-81CB-72AF02339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61" y="4743896"/>
            <a:ext cx="399604" cy="3996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1EBCD0-01C1-4ADE-9DA4-BD5163FB0580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55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64E88C-C670-4034-872C-576B2A7A355D}"/>
              </a:ext>
            </a:extLst>
          </p:cNvPr>
          <p:cNvSpPr txBox="1"/>
          <p:nvPr/>
        </p:nvSpPr>
        <p:spPr>
          <a:xfrm>
            <a:off x="2483768" y="1344893"/>
            <a:ext cx="720080" cy="276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C7795E-2A32-4F8A-95E8-0D00C59EE60E}"/>
              </a:ext>
            </a:extLst>
          </p:cNvPr>
          <p:cNvSpPr txBox="1"/>
          <p:nvPr/>
        </p:nvSpPr>
        <p:spPr>
          <a:xfrm>
            <a:off x="5325814" y="1344892"/>
            <a:ext cx="720080" cy="276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25FF09-940E-42E0-9038-7EC9C406F3FA}"/>
              </a:ext>
            </a:extLst>
          </p:cNvPr>
          <p:cNvSpPr txBox="1"/>
          <p:nvPr/>
        </p:nvSpPr>
        <p:spPr>
          <a:xfrm>
            <a:off x="2341993" y="3235657"/>
            <a:ext cx="720080" cy="276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08C287-49BE-40E1-B542-E94EAA07E91F}"/>
              </a:ext>
            </a:extLst>
          </p:cNvPr>
          <p:cNvSpPr txBox="1"/>
          <p:nvPr/>
        </p:nvSpPr>
        <p:spPr>
          <a:xfrm>
            <a:off x="5011752" y="3131400"/>
            <a:ext cx="720080" cy="276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9456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8E641-3D1E-4173-B054-9CA6E935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WOCCQ (</a:t>
            </a:r>
            <a:r>
              <a:rPr lang="fr-FR" sz="3200" dirty="0">
                <a:solidFill>
                  <a:srgbClr val="1C7DE1"/>
                </a:solidFill>
              </a:rPr>
              <a:t>les conditions de travail</a:t>
            </a:r>
            <a:r>
              <a:rPr lang="fr-FR" sz="3200" dirty="0"/>
              <a:t>)</a:t>
            </a: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D05860CD-E370-460D-8835-E69B4C13D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134" y="727758"/>
            <a:ext cx="4077730" cy="43007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330A7C-2C65-4179-8456-1C722EB7E0C9}"/>
              </a:ext>
            </a:extLst>
          </p:cNvPr>
          <p:cNvSpPr txBox="1"/>
          <p:nvPr/>
        </p:nvSpPr>
        <p:spPr>
          <a:xfrm rot="20685704">
            <a:off x="775252" y="2328003"/>
            <a:ext cx="2027582" cy="30008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350" dirty="0"/>
              <a:t>Plus de 200 salariés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432860-E32E-46D1-B97C-3B99F4D6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61" y="4739558"/>
            <a:ext cx="399604" cy="3996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6D4191-1214-4CC3-ABDE-1560E4AA837E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82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13BA2F-49F7-459E-9357-6D2F244D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Méthodologie </a:t>
            </a:r>
            <a:r>
              <a:rPr lang="fr-FR" dirty="0">
                <a:solidFill>
                  <a:srgbClr val="E62949"/>
                </a:solidFill>
              </a:rPr>
              <a:t>croisée</a:t>
            </a:r>
          </a:p>
        </p:txBody>
      </p:sp>
      <p:sp>
        <p:nvSpPr>
          <p:cNvPr id="3" name="Espace réservé du contenu 6">
            <a:extLst>
              <a:ext uri="{FF2B5EF4-FFF2-40B4-BE49-F238E27FC236}">
                <a16:creationId xmlns:a16="http://schemas.microsoft.com/office/drawing/2014/main" id="{39F46AAB-F326-4F48-B38E-B6FBB20254BE}"/>
              </a:ext>
            </a:extLst>
          </p:cNvPr>
          <p:cNvSpPr txBox="1">
            <a:spLocks/>
          </p:cNvSpPr>
          <p:nvPr/>
        </p:nvSpPr>
        <p:spPr>
          <a:xfrm>
            <a:off x="1979712" y="1910679"/>
            <a:ext cx="6686550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50" dirty="0"/>
              <a:t>Identification des </a:t>
            </a:r>
            <a:r>
              <a:rPr lang="fr-FR" sz="1350" b="1" dirty="0">
                <a:solidFill>
                  <a:srgbClr val="FF0000"/>
                </a:solidFill>
              </a:rPr>
              <a:t>dangers</a:t>
            </a:r>
            <a:r>
              <a:rPr lang="fr-FR" sz="1350" dirty="0"/>
              <a:t> par familles,</a:t>
            </a:r>
          </a:p>
          <a:p>
            <a:r>
              <a:rPr lang="fr-FR" sz="1350" dirty="0"/>
              <a:t>Indexation de la </a:t>
            </a:r>
            <a:r>
              <a:rPr lang="fr-FR" sz="1350" b="1" dirty="0">
                <a:solidFill>
                  <a:srgbClr val="002060"/>
                </a:solidFill>
              </a:rPr>
              <a:t>probabilité</a:t>
            </a:r>
            <a:r>
              <a:rPr lang="fr-FR" sz="1350" dirty="0"/>
              <a:t>,</a:t>
            </a:r>
          </a:p>
          <a:p>
            <a:r>
              <a:rPr lang="fr-FR" sz="1350" dirty="0"/>
              <a:t>Indexation de la </a:t>
            </a:r>
            <a:r>
              <a:rPr lang="fr-FR" sz="1350" b="1" dirty="0">
                <a:solidFill>
                  <a:srgbClr val="E62949"/>
                </a:solidFill>
              </a:rPr>
              <a:t>gravité</a:t>
            </a:r>
            <a:r>
              <a:rPr lang="fr-FR" sz="1350" dirty="0"/>
              <a:t>,</a:t>
            </a:r>
          </a:p>
          <a:p>
            <a:r>
              <a:rPr lang="fr-FR" sz="1350" dirty="0"/>
              <a:t>Réalisation de la </a:t>
            </a:r>
            <a:r>
              <a:rPr lang="fr-FR" sz="1350" b="1" dirty="0">
                <a:solidFill>
                  <a:srgbClr val="FF0000"/>
                </a:solidFill>
              </a:rPr>
              <a:t>criticité</a:t>
            </a:r>
            <a:r>
              <a:rPr lang="fr-FR" sz="1350" dirty="0"/>
              <a:t>,</a:t>
            </a:r>
          </a:p>
          <a:p>
            <a:r>
              <a:rPr lang="fr-FR" sz="1350" dirty="0"/>
              <a:t>Étude des </a:t>
            </a:r>
            <a:r>
              <a:rPr lang="fr-FR" sz="1350" b="1" dirty="0">
                <a:solidFill>
                  <a:srgbClr val="E62949"/>
                </a:solidFill>
              </a:rPr>
              <a:t>conditions de travail</a:t>
            </a:r>
            <a:r>
              <a:rPr lang="fr-FR" sz="1350" dirty="0"/>
              <a:t>,</a:t>
            </a:r>
          </a:p>
          <a:p>
            <a:r>
              <a:rPr lang="fr-FR" sz="1350" b="1" dirty="0">
                <a:solidFill>
                  <a:srgbClr val="FF0000"/>
                </a:solidFill>
              </a:rPr>
              <a:t>Analyse des risques </a:t>
            </a:r>
            <a:r>
              <a:rPr lang="fr-FR" sz="1350" dirty="0"/>
              <a:t>des 18 familles,</a:t>
            </a:r>
          </a:p>
          <a:p>
            <a:pPr marL="0" indent="0">
              <a:buNone/>
            </a:pPr>
            <a:endParaRPr lang="fr-FR" sz="1350" u="sng" dirty="0"/>
          </a:p>
          <a:p>
            <a:pPr marL="0" indent="0">
              <a:buNone/>
            </a:pPr>
            <a:endParaRPr lang="fr-FR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3F75A0-F051-48A1-ABCA-5DF1FE83B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61" y="4743896"/>
            <a:ext cx="399604" cy="3996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AA2707-2232-4654-AC47-C1644D48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80" y="2227717"/>
            <a:ext cx="3155616" cy="1511419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5AF38A0-211C-4558-B06F-CD7EB324AF39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57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D538BF-DB50-4C08-8635-DE4A4053996C}"/>
              </a:ext>
            </a:extLst>
          </p:cNvPr>
          <p:cNvSpPr txBox="1"/>
          <p:nvPr/>
        </p:nvSpPr>
        <p:spPr>
          <a:xfrm>
            <a:off x="1541296" y="1174145"/>
            <a:ext cx="72008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But</a:t>
            </a: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choisir et prioriser les actions de remédiation (3 niveaux de prévention), </a:t>
            </a: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1ED4DE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plan d’action</a:t>
            </a: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3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713" y="14203"/>
            <a:ext cx="4393663" cy="5133490"/>
          </a:xfrm>
        </p:spPr>
      </p:pic>
      <p:sp>
        <p:nvSpPr>
          <p:cNvPr id="5" name="Rectangle 4"/>
          <p:cNvSpPr/>
          <p:nvPr/>
        </p:nvSpPr>
        <p:spPr>
          <a:xfrm>
            <a:off x="-20810" y="1859961"/>
            <a:ext cx="917271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2941417" y="1947635"/>
            <a:ext cx="415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Analyser un accident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277" y="345616"/>
            <a:ext cx="1257409" cy="6858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BE7D10-9CD3-4BFD-8FCC-0B0B5BFCBB21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58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F834B8-C2AE-4562-BDE7-7355894E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26E8FB86-6079-43BF-BFBD-E0841C60A9F4}"/>
              </a:ext>
            </a:extLst>
          </p:cNvPr>
          <p:cNvSpPr txBox="1"/>
          <p:nvPr/>
        </p:nvSpPr>
        <p:spPr>
          <a:xfrm>
            <a:off x="-40915" y="2077353"/>
            <a:ext cx="297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QUALITE-SANTE-ENVIRONNEMENT</a:t>
            </a:r>
          </a:p>
        </p:txBody>
      </p:sp>
    </p:spTree>
    <p:extLst>
      <p:ext uri="{BB962C8B-B14F-4D97-AF65-F5344CB8AC3E}">
        <p14:creationId xmlns:p14="http://schemas.microsoft.com/office/powerpoint/2010/main" val="5833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C7DBE-B79D-454F-AC6B-D749ADEC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Analyser </a:t>
            </a:r>
            <a:r>
              <a:rPr lang="fr-FR" dirty="0">
                <a:solidFill>
                  <a:srgbClr val="E62949"/>
                </a:solidFill>
              </a:rPr>
              <a:t>un accident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C69AA-FCB0-4E1E-8425-C1EE9476819D}"/>
              </a:ext>
            </a:extLst>
          </p:cNvPr>
          <p:cNvSpPr txBox="1">
            <a:spLocks/>
          </p:cNvSpPr>
          <p:nvPr/>
        </p:nvSpPr>
        <p:spPr>
          <a:xfrm>
            <a:off x="1691685" y="1229497"/>
            <a:ext cx="6686550" cy="32096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350" u="sng" dirty="0"/>
              <a:t>Contenu</a:t>
            </a:r>
            <a:r>
              <a:rPr lang="fr-FR" sz="1350" dirty="0"/>
              <a:t> 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construction de </a:t>
            </a:r>
            <a:r>
              <a:rPr lang="fr-FR" sz="1350" b="1" dirty="0">
                <a:solidFill>
                  <a:srgbClr val="F07624"/>
                </a:solidFill>
              </a:rPr>
              <a:t>l’arbre des causes</a:t>
            </a:r>
            <a:r>
              <a:rPr lang="fr-FR" sz="1350" dirty="0"/>
              <a:t>, exploitation de l’arbre des causes,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arbre des </a:t>
            </a:r>
            <a:r>
              <a:rPr lang="fr-FR" sz="1350" b="1" dirty="0">
                <a:solidFill>
                  <a:srgbClr val="FF0000"/>
                </a:solidFill>
              </a:rPr>
              <a:t>conséquences</a:t>
            </a:r>
            <a:r>
              <a:rPr lang="fr-FR" sz="1350" dirty="0"/>
              <a:t>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b="1" dirty="0">
                <a:solidFill>
                  <a:schemeClr val="accent1">
                    <a:lumMod val="75000"/>
                  </a:schemeClr>
                </a:solidFill>
              </a:rPr>
              <a:t>analyse papillon</a:t>
            </a:r>
            <a:r>
              <a:rPr lang="fr-FR" sz="1350" dirty="0"/>
              <a:t>.</a:t>
            </a:r>
          </a:p>
          <a:p>
            <a:pPr marL="0" indent="0">
              <a:buNone/>
            </a:pPr>
            <a:endParaRPr lang="fr-FR" sz="1350" dirty="0"/>
          </a:p>
          <a:p>
            <a:pPr marL="0" indent="0">
              <a:buNone/>
            </a:pPr>
            <a:r>
              <a:rPr lang="fr-FR" sz="1350" dirty="0"/>
              <a:t>Les 3 niveaux de mesures de sécurité :</a:t>
            </a:r>
          </a:p>
          <a:p>
            <a:r>
              <a:rPr lang="fr-FR" sz="1350" b="1" dirty="0">
                <a:solidFill>
                  <a:srgbClr val="002060"/>
                </a:solidFill>
              </a:rPr>
              <a:t>Intrinsèques</a:t>
            </a:r>
            <a:r>
              <a:rPr lang="fr-FR" sz="1350" dirty="0"/>
              <a:t>,</a:t>
            </a:r>
          </a:p>
          <a:p>
            <a:r>
              <a:rPr lang="fr-FR" sz="1350" b="1" dirty="0">
                <a:solidFill>
                  <a:srgbClr val="1C7DE1"/>
                </a:solidFill>
              </a:rPr>
              <a:t>Collectives</a:t>
            </a:r>
            <a:r>
              <a:rPr lang="fr-FR" sz="1350" dirty="0"/>
              <a:t>,</a:t>
            </a:r>
          </a:p>
          <a:p>
            <a:r>
              <a:rPr lang="fr-FR" sz="1350" b="1" dirty="0">
                <a:solidFill>
                  <a:srgbClr val="F07624"/>
                </a:solidFill>
              </a:rPr>
              <a:t>Individuelles</a:t>
            </a:r>
            <a:r>
              <a:rPr lang="fr-FR" sz="1350" dirty="0"/>
              <a:t>.</a:t>
            </a:r>
          </a:p>
        </p:txBody>
      </p:sp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B95AC447-D151-4923-AAA6-54ABB1CB4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628" y="2571750"/>
            <a:ext cx="1478589" cy="11089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727F74-A671-4E4B-A48B-B12B49664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113" y="4641574"/>
            <a:ext cx="501926" cy="5019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D68809-60E7-49F3-A722-72A4D6DD0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606" y="3346898"/>
            <a:ext cx="1728366" cy="10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1C7DE1"/>
                </a:solidFill>
              </a:rPr>
              <a:t>Phase</a:t>
            </a:r>
            <a:r>
              <a:rPr lang="fr-FR" dirty="0"/>
              <a:t> d’alarme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435" y="2414619"/>
            <a:ext cx="3149101" cy="2293969"/>
            <a:chOff x="247435" y="2414619"/>
            <a:chExt cx="3149101" cy="2293969"/>
          </a:xfrm>
        </p:grpSpPr>
        <p:sp>
          <p:nvSpPr>
            <p:cNvPr id="13" name="Rectangle 12"/>
            <p:cNvSpPr/>
            <p:nvPr/>
          </p:nvSpPr>
          <p:spPr>
            <a:xfrm rot="2700000" flipH="1">
              <a:off x="1034951" y="1627103"/>
              <a:ext cx="1574070" cy="3149101"/>
            </a:xfrm>
            <a:custGeom>
              <a:avLst/>
              <a:gdLst/>
              <a:ahLst/>
              <a:cxnLst/>
              <a:rect l="l" t="t" r="r" b="b"/>
              <a:pathLst>
                <a:path w="1574070" h="3149101">
                  <a:moveTo>
                    <a:pt x="1396232" y="177838"/>
                  </a:moveTo>
                  <a:cubicBezTo>
                    <a:pt x="1732682" y="514288"/>
                    <a:pt x="1732682" y="1059782"/>
                    <a:pt x="1396232" y="1396232"/>
                  </a:cubicBezTo>
                  <a:cubicBezTo>
                    <a:pt x="1059782" y="1732681"/>
                    <a:pt x="514289" y="1732681"/>
                    <a:pt x="177839" y="1396232"/>
                  </a:cubicBezTo>
                  <a:cubicBezTo>
                    <a:pt x="-158611" y="1059782"/>
                    <a:pt x="-158611" y="514288"/>
                    <a:pt x="177839" y="177838"/>
                  </a:cubicBezTo>
                  <a:cubicBezTo>
                    <a:pt x="514289" y="-158611"/>
                    <a:pt x="1059782" y="-158611"/>
                    <a:pt x="1396232" y="177838"/>
                  </a:cubicBezTo>
                  <a:close/>
                  <a:moveTo>
                    <a:pt x="1574070" y="0"/>
                  </a:moveTo>
                  <a:cubicBezTo>
                    <a:pt x="1139403" y="-434668"/>
                    <a:pt x="434668" y="-434668"/>
                    <a:pt x="0" y="0"/>
                  </a:cubicBezTo>
                  <a:cubicBezTo>
                    <a:pt x="-434668" y="434667"/>
                    <a:pt x="-434668" y="1139403"/>
                    <a:pt x="0" y="1574070"/>
                  </a:cubicBezTo>
                  <a:cubicBezTo>
                    <a:pt x="149565" y="1723636"/>
                    <a:pt x="331107" y="1821737"/>
                    <a:pt x="522925" y="1867116"/>
                  </a:cubicBezTo>
                  <a:lnTo>
                    <a:pt x="522925" y="3149101"/>
                  </a:lnTo>
                  <a:lnTo>
                    <a:pt x="1051145" y="3149101"/>
                  </a:lnTo>
                  <a:lnTo>
                    <a:pt x="1051145" y="1867115"/>
                  </a:lnTo>
                  <a:cubicBezTo>
                    <a:pt x="1242964" y="1821737"/>
                    <a:pt x="1424505" y="1723636"/>
                    <a:pt x="1574070" y="1574070"/>
                  </a:cubicBezTo>
                  <a:cubicBezTo>
                    <a:pt x="2008738" y="1139403"/>
                    <a:pt x="2008738" y="434667"/>
                    <a:pt x="1574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3500000" flipH="1">
              <a:off x="299369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315" name="Picture 3" descr="D:\KBM-정애\014-Fullppt\PNG이미지\지구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41" y="2076375"/>
            <a:ext cx="1236428" cy="12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467039" y="3164181"/>
            <a:ext cx="656698" cy="656698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Oval 18"/>
          <p:cNvSpPr/>
          <p:nvPr/>
        </p:nvSpPr>
        <p:spPr>
          <a:xfrm>
            <a:off x="1857233" y="1342374"/>
            <a:ext cx="656698" cy="65669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Oval 20"/>
          <p:cNvSpPr/>
          <p:nvPr/>
        </p:nvSpPr>
        <p:spPr>
          <a:xfrm>
            <a:off x="3042752" y="2223260"/>
            <a:ext cx="656698" cy="65669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71910" y="1071267"/>
            <a:ext cx="594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L’alarme :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l’organisme se prépare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combat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ou à la 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62949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fuite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60534" y="1578573"/>
            <a:ext cx="5445610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62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Dès sa confrontation à une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07624"/>
                </a:solidFill>
                <a:effectLst/>
                <a:uLnTx/>
                <a:uFillTx/>
                <a:latin typeface="Arial"/>
                <a:cs typeface="+mn-cs"/>
              </a:rPr>
              <a:t>situation évaluée comme stressante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l'organisme réagit immédiatement en         libérant des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6294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hormones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dont l’adrénaline). </a:t>
            </a:r>
          </a:p>
          <a:p>
            <a:pPr marL="742950" marR="0" lvl="1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624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Celles-ci augmentent la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fréquence cardiaque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la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tension artérielle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les niveaux de vigilance,            la température corporelle…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33745" y="3394806"/>
            <a:ext cx="595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Ces modifications ont pour but de préparer l'organisme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+mn-cs"/>
              </a:rPr>
              <a:t>à réagir en amenant l’oxygène aux organes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qui vont être sollicités.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79783" y="1496290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33745" y="2388026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73210" y="3353379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03</a:t>
            </a:r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3B5DC5-4CCB-4341-8DD7-4444900B5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0" y="4680469"/>
            <a:ext cx="715205" cy="4630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5E9E42-4026-47DD-9273-EE6D30FFB5C3}"/>
              </a:ext>
            </a:extLst>
          </p:cNvPr>
          <p:cNvSpPr txBox="1"/>
          <p:nvPr/>
        </p:nvSpPr>
        <p:spPr>
          <a:xfrm>
            <a:off x="392793" y="496766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0AA183-5D96-4915-AF2E-6F3B28CF7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072233"/>
            <a:ext cx="1424822" cy="10351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B661E7F5-903A-40FC-9720-FAEAB9CCB490}"/>
              </a:ext>
            </a:extLst>
          </p:cNvPr>
          <p:cNvSpPr txBox="1"/>
          <p:nvPr/>
        </p:nvSpPr>
        <p:spPr>
          <a:xfrm>
            <a:off x="1413450" y="19990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catécholamines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48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assis, ordinateur, sign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B175CC6F-8925-495C-AEC3-201821C0946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9620"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06B57EF-F15C-4685-A27F-733BC0860CB1}"/>
              </a:ext>
            </a:extLst>
          </p:cNvPr>
          <p:cNvSpPr txBox="1"/>
          <p:nvPr/>
        </p:nvSpPr>
        <p:spPr>
          <a:xfrm>
            <a:off x="4706365" y="1923678"/>
            <a:ext cx="752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9EFB8A-CBED-4FA6-B926-3A8C6E5C8F2C}"/>
              </a:ext>
            </a:extLst>
          </p:cNvPr>
          <p:cNvSpPr txBox="1"/>
          <p:nvPr/>
        </p:nvSpPr>
        <p:spPr>
          <a:xfrm>
            <a:off x="2286000" y="4011910"/>
            <a:ext cx="5958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Les outils d’</a:t>
            </a:r>
            <a:r>
              <a:rPr lang="fr-FR" b="1" dirty="0">
                <a:solidFill>
                  <a:srgbClr val="E62949"/>
                </a:solidFill>
              </a:rPr>
              <a:t>analyse</a:t>
            </a:r>
            <a:r>
              <a:rPr lang="fr-FR" b="1" dirty="0"/>
              <a:t> </a:t>
            </a:r>
            <a:r>
              <a:rPr lang="fr-FR" b="1" dirty="0">
                <a:solidFill>
                  <a:srgbClr val="E62949"/>
                </a:solidFill>
              </a:rPr>
              <a:t>des risques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BCEF31-64D5-4D8C-B63F-230FF42298A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60</a:t>
            </a:fld>
            <a:endParaRPr lang="fr-FR" dirty="0"/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2E759841-0F1A-431D-A9F7-5BD658311240}"/>
              </a:ext>
            </a:extLst>
          </p:cNvPr>
          <p:cNvSpPr txBox="1">
            <a:spLocks/>
          </p:cNvSpPr>
          <p:nvPr/>
        </p:nvSpPr>
        <p:spPr>
          <a:xfrm>
            <a:off x="4537019" y="610979"/>
            <a:ext cx="4571256" cy="710718"/>
          </a:xfr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1C7DE1"/>
                </a:solidFill>
              </a:rPr>
              <a:t>L’arbre des causes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845CC0-F713-413A-AFBF-7C4405C6348A}"/>
              </a:ext>
            </a:extLst>
          </p:cNvPr>
          <p:cNvSpPr txBox="1"/>
          <p:nvPr/>
        </p:nvSpPr>
        <p:spPr>
          <a:xfrm rot="20563679">
            <a:off x="388654" y="3622175"/>
            <a:ext cx="116926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Vidéo 5 </a:t>
            </a:r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371A9B9C-E35C-4FE4-9210-686D26B59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8859" y="1623160"/>
            <a:ext cx="2886325" cy="13543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81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7309F-96D0-4108-8E94-B3B8B65AB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L’arbre des </a:t>
            </a:r>
            <a:r>
              <a:rPr lang="fr-FR" dirty="0">
                <a:solidFill>
                  <a:srgbClr val="1C7DE1"/>
                </a:solidFill>
              </a:rPr>
              <a:t>causes</a:t>
            </a:r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6E69ED2F-C205-4B8B-87B5-79A620B0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672" y="1317840"/>
            <a:ext cx="6686550" cy="2712587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2D81E1A6-7427-463C-A2E7-EB9EA6FDECBE}"/>
              </a:ext>
            </a:extLst>
          </p:cNvPr>
          <p:cNvSpPr/>
          <p:nvPr/>
        </p:nvSpPr>
        <p:spPr>
          <a:xfrm>
            <a:off x="2425042" y="1428750"/>
            <a:ext cx="1337590" cy="363474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Procédure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C8467C44-B3B9-4E8F-B670-DCC539422B01}"/>
              </a:ext>
            </a:extLst>
          </p:cNvPr>
          <p:cNvSpPr/>
          <p:nvPr/>
        </p:nvSpPr>
        <p:spPr>
          <a:xfrm>
            <a:off x="4895947" y="1428750"/>
            <a:ext cx="1337590" cy="36347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Défaillance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75863E8D-6F29-4669-A989-65220BAA7891}"/>
              </a:ext>
            </a:extLst>
          </p:cNvPr>
          <p:cNvSpPr/>
          <p:nvPr/>
        </p:nvSpPr>
        <p:spPr>
          <a:xfrm>
            <a:off x="6901632" y="1387772"/>
            <a:ext cx="1337590" cy="3634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Accident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676D17-DCD8-4A31-9978-3ADAD1F34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95" y="3351277"/>
            <a:ext cx="1726733" cy="10736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14A81C-A482-4ABA-B581-AB69A32E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424" y="4352749"/>
            <a:ext cx="645338" cy="6453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38AB52-6CE9-46D6-A811-84BDE1FDCC0B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61</a:t>
            </a:fld>
            <a:endParaRPr lang="fr-FR" dirty="0"/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DCF760AF-21F3-4F49-81D8-8969D2358359}"/>
              </a:ext>
            </a:extLst>
          </p:cNvPr>
          <p:cNvSpPr/>
          <p:nvPr/>
        </p:nvSpPr>
        <p:spPr>
          <a:xfrm>
            <a:off x="2425042" y="4515966"/>
            <a:ext cx="5675350" cy="4821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272D379-5C65-4FDD-ADFD-B65137DC8A7C}"/>
              </a:ext>
            </a:extLst>
          </p:cNvPr>
          <p:cNvGrpSpPr/>
          <p:nvPr/>
        </p:nvGrpSpPr>
        <p:grpSpPr>
          <a:xfrm rot="21152110">
            <a:off x="7489846" y="274557"/>
            <a:ext cx="848046" cy="833229"/>
            <a:chOff x="2445407" y="2212338"/>
            <a:chExt cx="2405779" cy="234735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BA0A52-547C-4809-8FB8-12BFB8379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FD235C8-1C3A-4A69-84AE-CF5F6DDA64B1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1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10659-3CB5-4EE6-B4C6-78FCDF2B4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Classer </a:t>
            </a:r>
            <a:r>
              <a:rPr lang="fr-FR" dirty="0">
                <a:solidFill>
                  <a:srgbClr val="1C7DE1"/>
                </a:solidFill>
              </a:rPr>
              <a:t>les faits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3D8EE9-BEE2-48E8-9627-0D99C8B1F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55" y="1080166"/>
            <a:ext cx="5146691" cy="385846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E544F3E-62F2-46DF-8EF7-04175956CC8F}"/>
              </a:ext>
            </a:extLst>
          </p:cNvPr>
          <p:cNvCxnSpPr>
            <a:cxnSpLocks/>
          </p:cNvCxnSpPr>
          <p:nvPr/>
        </p:nvCxnSpPr>
        <p:spPr>
          <a:xfrm>
            <a:off x="2405269" y="2146852"/>
            <a:ext cx="0" cy="20772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7EEA646A-3062-4998-B898-A903E7244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97" y="4671391"/>
            <a:ext cx="399604" cy="3996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FAC2D8D-551B-4772-8C80-C5C3078D36B3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1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85AE20D-8D98-4053-870C-4C5F78A726DF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312" y="-11113"/>
            <a:ext cx="6191251" cy="5143501"/>
          </a:xfrm>
        </p:spPr>
      </p:pic>
      <p:sp>
        <p:nvSpPr>
          <p:cNvPr id="5" name="Rectangle 4"/>
          <p:cNvSpPr/>
          <p:nvPr/>
        </p:nvSpPr>
        <p:spPr>
          <a:xfrm>
            <a:off x="7938" y="3535159"/>
            <a:ext cx="9144000" cy="461666"/>
          </a:xfrm>
          <a:prstGeom prst="rect">
            <a:avLst/>
          </a:prstGeom>
          <a:solidFill>
            <a:srgbClr val="1C7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Comment construire</a:t>
            </a:r>
            <a:r>
              <a:rPr lang="en-US" altLang="ko-KR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l’arbre des causes …</a:t>
            </a:r>
            <a:endParaRPr lang="ko-KR" altLang="en-US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rgbClr val="1C7D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rgbClr val="1C7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C7D046-26FC-476D-A08F-EBE04E82237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63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6238CC0-4462-496F-8FB1-00D9A70B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89F1C8-33FE-4E10-91D8-B8DE16702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58077"/>
            <a:ext cx="3090018" cy="1914941"/>
          </a:xfrm>
          <a:prstGeom prst="rect">
            <a:avLst/>
          </a:prstGeom>
        </p:spPr>
      </p:pic>
      <p:pic>
        <p:nvPicPr>
          <p:cNvPr id="9" name="Image 8">
            <a:hlinkClick r:id="rId5"/>
            <a:extLst>
              <a:ext uri="{FF2B5EF4-FFF2-40B4-BE49-F238E27FC236}">
                <a16:creationId xmlns:a16="http://schemas.microsoft.com/office/drawing/2014/main" id="{9A7D134D-4CE5-4B40-85CA-DE7B0F639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108" y="3017424"/>
            <a:ext cx="2496256" cy="149713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9FC1EFA-FF4B-412E-AF59-428E56A396AA}"/>
              </a:ext>
            </a:extLst>
          </p:cNvPr>
          <p:cNvSpPr txBox="1"/>
          <p:nvPr/>
        </p:nvSpPr>
        <p:spPr>
          <a:xfrm rot="20752020">
            <a:off x="6914372" y="1059623"/>
            <a:ext cx="12961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3405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" y="-379192"/>
            <a:ext cx="9144000" cy="5534567"/>
          </a:xfrm>
        </p:spPr>
      </p:pic>
      <p:sp>
        <p:nvSpPr>
          <p:cNvPr id="5" name="Rectangle 4"/>
          <p:cNvSpPr/>
          <p:nvPr/>
        </p:nvSpPr>
        <p:spPr>
          <a:xfrm>
            <a:off x="0" y="4443586"/>
            <a:ext cx="914400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63687" y="4530691"/>
            <a:ext cx="543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Exercice 3 : arbre des causes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388" y="1355788"/>
            <a:ext cx="677109" cy="3693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6EAA948-31A8-4C5B-8D09-D950F50F6CFA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64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DB47C6-1A11-4FAA-BBFA-BDFA7F00A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2ED2695-436F-401F-BCA9-FDC53924B26E}"/>
              </a:ext>
            </a:extLst>
          </p:cNvPr>
          <p:cNvSpPr txBox="1"/>
          <p:nvPr/>
        </p:nvSpPr>
        <p:spPr>
          <a:xfrm>
            <a:off x="-2145" y="2368199"/>
            <a:ext cx="1755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Brainstorming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4FF465-F029-4BD9-A066-CCBB7041834B}"/>
              </a:ext>
            </a:extLst>
          </p:cNvPr>
          <p:cNvSpPr txBox="1"/>
          <p:nvPr/>
        </p:nvSpPr>
        <p:spPr>
          <a:xfrm>
            <a:off x="179512" y="1583225"/>
            <a:ext cx="6696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Brainstorming : </a:t>
            </a:r>
          </a:p>
          <a:p>
            <a:r>
              <a:rPr lang="fr-FR" b="1" i="1" dirty="0">
                <a:solidFill>
                  <a:schemeClr val="bg1"/>
                </a:solidFill>
              </a:rPr>
              <a:t>La démarche de prévention autour de l'analyse de l'AT</a:t>
            </a:r>
            <a:r>
              <a:rPr lang="fr-FR" b="1" i="1" dirty="0">
                <a:solidFill>
                  <a:schemeClr val="bg1"/>
                </a:solidFill>
                <a:highlight>
                  <a:srgbClr val="00FFFF"/>
                </a:highlight>
              </a:rPr>
              <a:t>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E91687-6273-4E8A-A0CB-54972ADAE2F4}"/>
              </a:ext>
            </a:extLst>
          </p:cNvPr>
          <p:cNvSpPr txBox="1"/>
          <p:nvPr/>
        </p:nvSpPr>
        <p:spPr>
          <a:xfrm>
            <a:off x="1187624" y="377184"/>
            <a:ext cx="115212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Séance 8</a:t>
            </a:r>
          </a:p>
        </p:txBody>
      </p:sp>
      <p:pic>
        <p:nvPicPr>
          <p:cNvPr id="15" name="Image 14">
            <a:hlinkClick r:id="rId6"/>
            <a:extLst>
              <a:ext uri="{FF2B5EF4-FFF2-40B4-BE49-F238E27FC236}">
                <a16:creationId xmlns:a16="http://schemas.microsoft.com/office/drawing/2014/main" id="{90734396-C2BC-45AF-91B1-B01D710F581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295688" y="1580458"/>
            <a:ext cx="1420831" cy="9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10" y="11874"/>
            <a:ext cx="9172710" cy="5119752"/>
          </a:xfrm>
        </p:spPr>
      </p:pic>
      <p:sp>
        <p:nvSpPr>
          <p:cNvPr id="5" name="Rectangle 4"/>
          <p:cNvSpPr/>
          <p:nvPr/>
        </p:nvSpPr>
        <p:spPr>
          <a:xfrm>
            <a:off x="-17622" y="3377224"/>
            <a:ext cx="917271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2921191" y="3507354"/>
            <a:ext cx="415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Le plan de prévention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277" y="345616"/>
            <a:ext cx="1257409" cy="6858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BE7D10-9CD3-4BFD-8FCC-0B0B5BFCBB21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65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F834B8-C2AE-4562-BDE7-7355894E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15038CD8-D8F0-43AB-B04A-FD971CEDED80}"/>
              </a:ext>
            </a:extLst>
          </p:cNvPr>
          <p:cNvSpPr txBox="1"/>
          <p:nvPr/>
        </p:nvSpPr>
        <p:spPr>
          <a:xfrm>
            <a:off x="30581" y="3594618"/>
            <a:ext cx="297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QUALITE-SANTE-ENVIRONNEMENT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606C804-61D4-4AD5-BB64-521ABFE56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118" y="3377224"/>
            <a:ext cx="1008265" cy="7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2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assis, ordinateur, sign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B175CC6F-8925-495C-AEC3-201821C0946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9620"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06B57EF-F15C-4685-A27F-733BC0860CB1}"/>
              </a:ext>
            </a:extLst>
          </p:cNvPr>
          <p:cNvSpPr txBox="1"/>
          <p:nvPr/>
        </p:nvSpPr>
        <p:spPr>
          <a:xfrm>
            <a:off x="770428" y="1554346"/>
            <a:ext cx="752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BCEF31-64D5-4D8C-B63F-230FF42298A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66</a:t>
            </a:fld>
            <a:endParaRPr lang="fr-FR" dirty="0"/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2E759841-0F1A-431D-A9F7-5BD658311240}"/>
              </a:ext>
            </a:extLst>
          </p:cNvPr>
          <p:cNvSpPr txBox="1">
            <a:spLocks/>
          </p:cNvSpPr>
          <p:nvPr/>
        </p:nvSpPr>
        <p:spPr>
          <a:xfrm>
            <a:off x="4537019" y="610979"/>
            <a:ext cx="4571256" cy="710718"/>
          </a:xfr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1C7DE1"/>
                </a:solidFill>
              </a:rPr>
              <a:t>Le plan de prévention</a:t>
            </a:r>
            <a:endParaRPr lang="fr-FR" sz="3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845CC0-F713-413A-AFBF-7C4405C6348A}"/>
              </a:ext>
            </a:extLst>
          </p:cNvPr>
          <p:cNvSpPr txBox="1"/>
          <p:nvPr/>
        </p:nvSpPr>
        <p:spPr>
          <a:xfrm rot="20563679">
            <a:off x="325196" y="3385077"/>
            <a:ext cx="116926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Vidéo 6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1B1A14-EFF2-4D16-8E8C-80140AF9C405}"/>
              </a:ext>
            </a:extLst>
          </p:cNvPr>
          <p:cNvSpPr txBox="1"/>
          <p:nvPr/>
        </p:nvSpPr>
        <p:spPr>
          <a:xfrm>
            <a:off x="5574402" y="2108344"/>
            <a:ext cx="321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E62949"/>
                </a:solidFill>
              </a:rPr>
              <a:t>Trames</a:t>
            </a:r>
            <a:r>
              <a:rPr lang="fr-FR" dirty="0"/>
              <a:t> sur Internet</a:t>
            </a:r>
          </a:p>
        </p:txBody>
      </p:sp>
      <p:pic>
        <p:nvPicPr>
          <p:cNvPr id="2" name="Image 1">
            <a:hlinkClick r:id="rId4"/>
            <a:extLst>
              <a:ext uri="{FF2B5EF4-FFF2-40B4-BE49-F238E27FC236}">
                <a16:creationId xmlns:a16="http://schemas.microsoft.com/office/drawing/2014/main" id="{FCDC45F9-4152-4647-BA54-E2FD25A9C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40" y="584771"/>
            <a:ext cx="3074119" cy="21306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F1037-124F-4A07-8DB7-2FDCCE14D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68" y="2682662"/>
            <a:ext cx="2453982" cy="19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3EF24-6BD5-48A4-BC31-C13177C9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422"/>
            <a:ext cx="9144000" cy="884466"/>
          </a:xfrm>
        </p:spPr>
        <p:txBody>
          <a:bodyPr/>
          <a:lstStyle/>
          <a:p>
            <a:r>
              <a:rPr lang="fr-FR" dirty="0"/>
              <a:t>Préparer un </a:t>
            </a:r>
            <a:r>
              <a:rPr lang="fr-FR" dirty="0">
                <a:solidFill>
                  <a:srgbClr val="1C7DE1"/>
                </a:solidFill>
              </a:rPr>
              <a:t>plan de prévention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35B51C-46AE-4218-94BE-291103D7B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730" y="1993160"/>
            <a:ext cx="2089585" cy="10333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E3C6DA-773D-4F3C-AE0E-D5389E9E1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28" y="4180639"/>
            <a:ext cx="1179287" cy="884465"/>
          </a:xfrm>
          <a:prstGeom prst="rect">
            <a:avLst/>
          </a:prstGeom>
          <a:ln>
            <a:solidFill>
              <a:srgbClr val="F4BD2D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1F9FBF-7E58-4E53-B690-68C29EAFE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743896"/>
            <a:ext cx="399604" cy="399604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96C778C-5479-4F0E-8C87-33679ADD670C}"/>
              </a:ext>
            </a:extLst>
          </p:cNvPr>
          <p:cNvSpPr txBox="1">
            <a:spLocks/>
          </p:cNvSpPr>
          <p:nvPr/>
        </p:nvSpPr>
        <p:spPr>
          <a:xfrm>
            <a:off x="992150" y="1342259"/>
            <a:ext cx="7159699" cy="28332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sz="1600" dirty="0"/>
              <a:t>Après l’identification des danger, le relevé (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</a:rPr>
              <a:t>en travail réel</a:t>
            </a:r>
            <a:r>
              <a:rPr lang="fr-FR" sz="1600" dirty="0"/>
              <a:t>), des risques (fréquence et gravité),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/>
              <a:t>La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criticisation</a:t>
            </a:r>
            <a:r>
              <a:rPr lang="fr-FR" sz="1600" dirty="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/>
              <a:t>La définition des actions de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remédiation/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</a:rPr>
              <a:t>prévention</a:t>
            </a:r>
            <a:r>
              <a:rPr lang="fr-FR" sz="1600" dirty="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/>
              <a:t>La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priorisation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/>
              <a:t>des actions,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L’entreprise définit alors son 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</a:rPr>
              <a:t>plan d’actions de prévention </a:t>
            </a:r>
            <a:r>
              <a:rPr lang="fr-FR" sz="1600" dirty="0"/>
              <a:t>pour l’année à venir. </a:t>
            </a:r>
          </a:p>
          <a:p>
            <a:pPr marL="0" indent="0">
              <a:buNone/>
            </a:pPr>
            <a:r>
              <a:rPr lang="fr-FR" sz="1600" dirty="0"/>
              <a:t>Ce plan doit indiquer les </a:t>
            </a:r>
            <a:r>
              <a:rPr lang="fr-FR" sz="1600" b="1" dirty="0">
                <a:solidFill>
                  <a:srgbClr val="FF0000"/>
                </a:solidFill>
              </a:rPr>
              <a:t>ressources allouées </a:t>
            </a:r>
            <a:r>
              <a:rPr lang="fr-FR" sz="1600" dirty="0"/>
              <a:t>(</a:t>
            </a:r>
            <a:r>
              <a:rPr lang="fr-FR" sz="1600" b="1" dirty="0">
                <a:solidFill>
                  <a:srgbClr val="F07624"/>
                </a:solidFill>
              </a:rPr>
              <a:t>humaines, matérielles et financières </a:t>
            </a:r>
            <a:r>
              <a:rPr lang="fr-FR" sz="1600" dirty="0"/>
              <a:t>…).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EAFA93-622E-491B-966C-FA77BF6A674B}"/>
              </a:ext>
            </a:extLst>
          </p:cNvPr>
          <p:cNvSpPr txBox="1"/>
          <p:nvPr/>
        </p:nvSpPr>
        <p:spPr>
          <a:xfrm>
            <a:off x="149891" y="937222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0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439"/>
          </a:xfrm>
        </p:spPr>
        <p:txBody>
          <a:bodyPr/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Préparer un 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Arial" pitchFamily="34" charset="0"/>
              </a:rPr>
              <a:t>plan de prévention</a:t>
            </a:r>
            <a:endParaRPr lang="ko-KR" alt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47435" y="2414619"/>
            <a:ext cx="3149101" cy="2293969"/>
            <a:chOff x="247435" y="2414619"/>
            <a:chExt cx="3149101" cy="2293969"/>
          </a:xfrm>
        </p:grpSpPr>
        <p:sp>
          <p:nvSpPr>
            <p:cNvPr id="13" name="Rectangle 12"/>
            <p:cNvSpPr/>
            <p:nvPr/>
          </p:nvSpPr>
          <p:spPr>
            <a:xfrm rot="2700000" flipH="1">
              <a:off x="1034951" y="1627103"/>
              <a:ext cx="1574070" cy="3149101"/>
            </a:xfrm>
            <a:custGeom>
              <a:avLst/>
              <a:gdLst/>
              <a:ahLst/>
              <a:cxnLst/>
              <a:rect l="l" t="t" r="r" b="b"/>
              <a:pathLst>
                <a:path w="1574070" h="3149101">
                  <a:moveTo>
                    <a:pt x="1396232" y="177838"/>
                  </a:moveTo>
                  <a:cubicBezTo>
                    <a:pt x="1732682" y="514288"/>
                    <a:pt x="1732682" y="1059782"/>
                    <a:pt x="1396232" y="1396232"/>
                  </a:cubicBezTo>
                  <a:cubicBezTo>
                    <a:pt x="1059782" y="1732681"/>
                    <a:pt x="514289" y="1732681"/>
                    <a:pt x="177839" y="1396232"/>
                  </a:cubicBezTo>
                  <a:cubicBezTo>
                    <a:pt x="-158611" y="1059782"/>
                    <a:pt x="-158611" y="514288"/>
                    <a:pt x="177839" y="177838"/>
                  </a:cubicBezTo>
                  <a:cubicBezTo>
                    <a:pt x="514289" y="-158611"/>
                    <a:pt x="1059782" y="-158611"/>
                    <a:pt x="1396232" y="177838"/>
                  </a:cubicBezTo>
                  <a:close/>
                  <a:moveTo>
                    <a:pt x="1574070" y="0"/>
                  </a:moveTo>
                  <a:cubicBezTo>
                    <a:pt x="1139403" y="-434668"/>
                    <a:pt x="434668" y="-434668"/>
                    <a:pt x="0" y="0"/>
                  </a:cubicBezTo>
                  <a:cubicBezTo>
                    <a:pt x="-434668" y="434667"/>
                    <a:pt x="-434668" y="1139403"/>
                    <a:pt x="0" y="1574070"/>
                  </a:cubicBezTo>
                  <a:cubicBezTo>
                    <a:pt x="149565" y="1723636"/>
                    <a:pt x="331107" y="1821737"/>
                    <a:pt x="522925" y="1867116"/>
                  </a:cubicBezTo>
                  <a:lnTo>
                    <a:pt x="522925" y="3149101"/>
                  </a:lnTo>
                  <a:lnTo>
                    <a:pt x="1051145" y="3149101"/>
                  </a:lnTo>
                  <a:lnTo>
                    <a:pt x="1051145" y="1867115"/>
                  </a:lnTo>
                  <a:cubicBezTo>
                    <a:pt x="1242964" y="1821737"/>
                    <a:pt x="1424505" y="1723636"/>
                    <a:pt x="1574070" y="1574070"/>
                  </a:cubicBezTo>
                  <a:cubicBezTo>
                    <a:pt x="2008738" y="1139403"/>
                    <a:pt x="2008738" y="434667"/>
                    <a:pt x="1574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3500000" flipH="1">
              <a:off x="299369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18" name="Oval 17"/>
          <p:cNvSpPr/>
          <p:nvPr/>
        </p:nvSpPr>
        <p:spPr>
          <a:xfrm>
            <a:off x="2996615" y="2670280"/>
            <a:ext cx="656698" cy="656698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Oval 18"/>
          <p:cNvSpPr/>
          <p:nvPr/>
        </p:nvSpPr>
        <p:spPr>
          <a:xfrm>
            <a:off x="1857233" y="1342374"/>
            <a:ext cx="656698" cy="65669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Oval 20"/>
          <p:cNvSpPr/>
          <p:nvPr/>
        </p:nvSpPr>
        <p:spPr>
          <a:xfrm>
            <a:off x="2960990" y="1898524"/>
            <a:ext cx="656698" cy="65669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667883" y="1312341"/>
            <a:ext cx="646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</a:rPr>
              <a:t>Après </a:t>
            </a:r>
            <a:r>
              <a:rPr lang="fr-FR" sz="1600" b="1" dirty="0">
                <a:solidFill>
                  <a:schemeClr val="accent1"/>
                </a:solidFill>
              </a:rPr>
              <a:t>l’identification des danger</a:t>
            </a:r>
            <a:r>
              <a:rPr lang="fr-FR" sz="1600" dirty="0">
                <a:solidFill>
                  <a:prstClr val="black"/>
                </a:solidFill>
              </a:rPr>
              <a:t>, le relevé (</a:t>
            </a:r>
            <a:r>
              <a:rPr lang="fr-FR" sz="1600" b="1" dirty="0">
                <a:solidFill>
                  <a:srgbClr val="1C7DE1"/>
                </a:solidFill>
              </a:rPr>
              <a:t>en travail réel</a:t>
            </a:r>
            <a:r>
              <a:rPr lang="fr-FR" sz="1600" dirty="0">
                <a:solidFill>
                  <a:prstClr val="black"/>
                </a:solidFill>
              </a:rPr>
              <a:t>) des       risques (fréquence et gravité),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13574" y="2113814"/>
            <a:ext cx="5715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</a:rPr>
              <a:t>La </a:t>
            </a:r>
            <a:r>
              <a:rPr lang="fr-FR" sz="1600" b="1" dirty="0">
                <a:solidFill>
                  <a:srgbClr val="F07624"/>
                </a:solidFill>
              </a:rPr>
              <a:t>criticisation</a:t>
            </a:r>
            <a:r>
              <a:rPr lang="fr-FR" sz="1600" dirty="0">
                <a:solidFill>
                  <a:prstClr val="black"/>
                </a:solidFill>
              </a:rPr>
              <a:t>,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20719" y="2889662"/>
            <a:ext cx="5412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4BD2D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</a:rPr>
              <a:t>La définition des actions de </a:t>
            </a:r>
            <a:r>
              <a:rPr lang="fr-FR" sz="1600" b="1" dirty="0">
                <a:solidFill>
                  <a:srgbClr val="F07624"/>
                </a:solidFill>
              </a:rPr>
              <a:t>remédiation/</a:t>
            </a:r>
            <a:r>
              <a:rPr lang="fr-FR" sz="1600" b="1" dirty="0">
                <a:solidFill>
                  <a:srgbClr val="1C7DE1">
                    <a:lumMod val="75000"/>
                  </a:srgbClr>
                </a:solidFill>
              </a:rPr>
              <a:t>prévention</a:t>
            </a:r>
            <a:r>
              <a:rPr lang="fr-FR" sz="1600" dirty="0">
                <a:solidFill>
                  <a:prstClr val="black"/>
                </a:solidFill>
              </a:rPr>
              <a:t>,</a:t>
            </a:r>
            <a:endParaRPr lang="fr-FR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1979783" y="1496290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51983" y="2063290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02786" y="2859478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03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B8CD3B1-30BC-470D-BD91-3E19F8C4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290" y="4826462"/>
            <a:ext cx="581236" cy="3170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AD2DE9B-9479-40F2-80C4-7E0215259642}"/>
              </a:ext>
            </a:extLst>
          </p:cNvPr>
          <p:cNvSpPr txBox="1"/>
          <p:nvPr/>
        </p:nvSpPr>
        <p:spPr>
          <a:xfrm>
            <a:off x="-39412" y="50789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68</a:t>
            </a:fld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CF6002-A264-4E33-975B-B8D3848869B0}"/>
              </a:ext>
            </a:extLst>
          </p:cNvPr>
          <p:cNvSpPr txBox="1"/>
          <p:nvPr/>
        </p:nvSpPr>
        <p:spPr>
          <a:xfrm>
            <a:off x="463243" y="848759"/>
            <a:ext cx="85114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L’entreprise définit alors son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C7DE1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plan d’actions de prévention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pour l’année à venir. </a:t>
            </a:r>
          </a:p>
        </p:txBody>
      </p:sp>
      <p:sp>
        <p:nvSpPr>
          <p:cNvPr id="7" name="Oval 17">
            <a:extLst>
              <a:ext uri="{FF2B5EF4-FFF2-40B4-BE49-F238E27FC236}">
                <a16:creationId xmlns:a16="http://schemas.microsoft.com/office/drawing/2014/main" id="{24F84255-1C8A-4A61-B9A5-0DD187F2A078}"/>
              </a:ext>
            </a:extLst>
          </p:cNvPr>
          <p:cNvSpPr/>
          <p:nvPr/>
        </p:nvSpPr>
        <p:spPr>
          <a:xfrm>
            <a:off x="2258413" y="3315420"/>
            <a:ext cx="656698" cy="656698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E8E6C50F-6F99-4096-901F-C8DB598CD1E3}"/>
              </a:ext>
            </a:extLst>
          </p:cNvPr>
          <p:cNvSpPr txBox="1"/>
          <p:nvPr/>
        </p:nvSpPr>
        <p:spPr>
          <a:xfrm>
            <a:off x="2364584" y="3504618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04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998831-6EB0-47A5-80AA-EBDE680CA738}"/>
              </a:ext>
            </a:extLst>
          </p:cNvPr>
          <p:cNvSpPr txBox="1"/>
          <p:nvPr/>
        </p:nvSpPr>
        <p:spPr>
          <a:xfrm>
            <a:off x="3077482" y="3521160"/>
            <a:ext cx="5122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prstClr val="black"/>
                </a:solidFill>
              </a:rPr>
              <a:t>La </a:t>
            </a:r>
            <a:r>
              <a:rPr lang="fr-FR" sz="1600" b="1" dirty="0">
                <a:solidFill>
                  <a:schemeClr val="bg2">
                    <a:lumMod val="50000"/>
                  </a:schemeClr>
                </a:solidFill>
              </a:rPr>
              <a:t>priorisation</a:t>
            </a:r>
            <a:r>
              <a:rPr lang="fr-FR" sz="1600" dirty="0">
                <a:solidFill>
                  <a:srgbClr val="E62949">
                    <a:lumMod val="75000"/>
                  </a:srgbClr>
                </a:solidFill>
              </a:rPr>
              <a:t> </a:t>
            </a:r>
            <a:r>
              <a:rPr lang="fr-FR" sz="1600" dirty="0">
                <a:solidFill>
                  <a:prstClr val="black"/>
                </a:solidFill>
              </a:rPr>
              <a:t>des actions,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6F7F96-3B68-4369-B9A4-CD2055304CAC}"/>
              </a:ext>
            </a:extLst>
          </p:cNvPr>
          <p:cNvSpPr txBox="1"/>
          <p:nvPr/>
        </p:nvSpPr>
        <p:spPr>
          <a:xfrm rot="20365031">
            <a:off x="78034" y="1620510"/>
            <a:ext cx="145408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À retenir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65DCF0B-7A80-4C4D-9B24-1B0C81D38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892" y="2343519"/>
            <a:ext cx="1194461" cy="66506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07E044F-3AF4-4205-B7B0-776F31622598}"/>
              </a:ext>
            </a:extLst>
          </p:cNvPr>
          <p:cNvSpPr txBox="1"/>
          <p:nvPr/>
        </p:nvSpPr>
        <p:spPr>
          <a:xfrm>
            <a:off x="824165" y="4343859"/>
            <a:ext cx="8388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Ce plan doit indiquer les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ressources allouées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(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07624"/>
                </a:solidFill>
                <a:effectLst/>
                <a:uLnTx/>
                <a:uFillTx/>
                <a:latin typeface="Arial"/>
                <a:cs typeface="+mn-cs"/>
              </a:rPr>
              <a:t>humaines, matérielles et financières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…).</a:t>
            </a:r>
          </a:p>
        </p:txBody>
      </p:sp>
    </p:spTree>
    <p:extLst>
      <p:ext uri="{BB962C8B-B14F-4D97-AF65-F5344CB8AC3E}">
        <p14:creationId xmlns:p14="http://schemas.microsoft.com/office/powerpoint/2010/main" val="33934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48" grpId="0"/>
      <p:bldP spid="2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E4EFFA-7A5B-41B2-B09C-A86BDBF5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3" y="1"/>
            <a:ext cx="7524328" cy="821531"/>
          </a:xfrm>
        </p:spPr>
        <p:txBody>
          <a:bodyPr>
            <a:normAutofit/>
          </a:bodyPr>
          <a:lstStyle/>
          <a:p>
            <a:r>
              <a:rPr lang="fr-FR" sz="2400" dirty="0"/>
              <a:t>Les étapes de la démarche de l’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INRS</a:t>
            </a:r>
            <a:r>
              <a:rPr lang="fr-FR" sz="2400" dirty="0"/>
              <a:t> : </a:t>
            </a:r>
            <a:r>
              <a:rPr lang="fr-FR" sz="2400" b="1" dirty="0">
                <a:solidFill>
                  <a:srgbClr val="FF0000"/>
                </a:solidFill>
              </a:rPr>
              <a:t>évaluation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34DE70-2A6C-4CD8-8289-B98415E3E3B1}"/>
              </a:ext>
            </a:extLst>
          </p:cNvPr>
          <p:cNvSpPr txBox="1">
            <a:spLocks/>
          </p:cNvSpPr>
          <p:nvPr/>
        </p:nvSpPr>
        <p:spPr>
          <a:xfrm>
            <a:off x="1608890" y="835674"/>
            <a:ext cx="6974785" cy="35004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500" dirty="0">
                <a:solidFill>
                  <a:srgbClr val="3F3F3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démarche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d’évaluation des risques professionnels</a:t>
            </a:r>
            <a:r>
              <a:rPr lang="fr-FR" sz="1500" b="1" dirty="0"/>
              <a:t>.</a:t>
            </a:r>
          </a:p>
          <a:p>
            <a:pPr algn="just"/>
            <a:endParaRPr lang="fr-FR" sz="1500" b="1" dirty="0"/>
          </a:p>
          <a:p>
            <a:pPr algn="just"/>
            <a:r>
              <a:rPr lang="fr-FR" sz="1500" dirty="0">
                <a:solidFill>
                  <a:srgbClr val="3F3F3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démarche de </a:t>
            </a:r>
            <a:r>
              <a:rPr lang="fr-FR" sz="1500" b="1" dirty="0">
                <a:solidFill>
                  <a:srgbClr val="F0762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conception et d’utilisation des lieux de travail</a:t>
            </a:r>
            <a:r>
              <a:rPr lang="fr-FR" sz="1500" b="1" dirty="0">
                <a:solidFill>
                  <a:srgbClr val="F07624"/>
                </a:solidFill>
              </a:rPr>
              <a:t> </a:t>
            </a:r>
            <a:r>
              <a:rPr lang="fr-FR" sz="1500" dirty="0"/>
              <a:t>(souvent très normé) pour prévenir les risques professionnels et améliorer les conditions de travail en amont d’un projet.</a:t>
            </a:r>
          </a:p>
          <a:p>
            <a:pPr algn="just"/>
            <a:endParaRPr lang="fr-FR" sz="1500" dirty="0"/>
          </a:p>
          <a:p>
            <a:pPr algn="just"/>
            <a:r>
              <a:rPr lang="fr-FR" sz="1500" dirty="0">
                <a:solidFill>
                  <a:srgbClr val="3F3F3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démarche de </a:t>
            </a:r>
            <a:r>
              <a:rPr lang="fr-FR" sz="1500" b="1" dirty="0">
                <a:solidFill>
                  <a:schemeClr val="accent2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prévention des risques liés aux machines</a:t>
            </a:r>
            <a:r>
              <a:rPr lang="fr-FR" sz="1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1500" dirty="0"/>
              <a:t>(</a:t>
            </a:r>
            <a:r>
              <a:rPr lang="fr-FR" sz="1500" i="1" dirty="0"/>
              <a:t>Ozone …</a:t>
            </a:r>
            <a:r>
              <a:rPr lang="fr-FR" sz="1500" dirty="0"/>
              <a:t>),</a:t>
            </a:r>
          </a:p>
          <a:p>
            <a:pPr algn="just"/>
            <a:endParaRPr lang="fr-FR" sz="1500" dirty="0"/>
          </a:p>
          <a:p>
            <a:pPr algn="just"/>
            <a:r>
              <a:rPr lang="fr-FR" sz="1500" dirty="0">
                <a:solidFill>
                  <a:srgbClr val="3F3F3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questionnement sur </a:t>
            </a:r>
            <a:r>
              <a:rPr lang="fr-FR" sz="1500" b="1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l’utilisation des protections collectives</a:t>
            </a:r>
            <a:r>
              <a:rPr lang="fr-FR" sz="1500" dirty="0"/>
              <a:t>.</a:t>
            </a:r>
          </a:p>
          <a:p>
            <a:endParaRPr lang="fr-FR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21B164-5D4F-485C-B2A8-496468F15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85" y="4743896"/>
            <a:ext cx="399604" cy="399604"/>
          </a:xfrm>
          <a:prstGeom prst="rect">
            <a:avLst/>
          </a:prstGeom>
        </p:spPr>
      </p:pic>
      <p:pic>
        <p:nvPicPr>
          <p:cNvPr id="5" name="Image 4">
            <a:hlinkClick r:id="rId7"/>
            <a:extLst>
              <a:ext uri="{FF2B5EF4-FFF2-40B4-BE49-F238E27FC236}">
                <a16:creationId xmlns:a16="http://schemas.microsoft.com/office/drawing/2014/main" id="{170A5975-3FA2-4BBE-BBD5-7CEA49D0B5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3867894"/>
            <a:ext cx="2531015" cy="11256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F36C3C-55CE-44C2-BCB2-7EFC5037D8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68"/>
            <a:ext cx="1781175" cy="6191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DBD6A53-2EDA-4625-86BD-6A802B8256D9}"/>
              </a:ext>
            </a:extLst>
          </p:cNvPr>
          <p:cNvSpPr txBox="1"/>
          <p:nvPr/>
        </p:nvSpPr>
        <p:spPr>
          <a:xfrm>
            <a:off x="469741" y="6368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69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4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1C7DE1"/>
                </a:solidFill>
              </a:rPr>
              <a:t>Phase </a:t>
            </a:r>
            <a:r>
              <a:rPr lang="fr-FR" dirty="0"/>
              <a:t>de résistance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435" y="2414619"/>
            <a:ext cx="3149101" cy="2293969"/>
            <a:chOff x="247435" y="2414619"/>
            <a:chExt cx="3149101" cy="2293969"/>
          </a:xfrm>
        </p:grpSpPr>
        <p:sp>
          <p:nvSpPr>
            <p:cNvPr id="13" name="Rectangle 12"/>
            <p:cNvSpPr/>
            <p:nvPr/>
          </p:nvSpPr>
          <p:spPr>
            <a:xfrm rot="2700000" flipH="1">
              <a:off x="1034951" y="1627103"/>
              <a:ext cx="1574070" cy="3149101"/>
            </a:xfrm>
            <a:custGeom>
              <a:avLst/>
              <a:gdLst/>
              <a:ahLst/>
              <a:cxnLst/>
              <a:rect l="l" t="t" r="r" b="b"/>
              <a:pathLst>
                <a:path w="1574070" h="3149101">
                  <a:moveTo>
                    <a:pt x="1396232" y="177838"/>
                  </a:moveTo>
                  <a:cubicBezTo>
                    <a:pt x="1732682" y="514288"/>
                    <a:pt x="1732682" y="1059782"/>
                    <a:pt x="1396232" y="1396232"/>
                  </a:cubicBezTo>
                  <a:cubicBezTo>
                    <a:pt x="1059782" y="1732681"/>
                    <a:pt x="514289" y="1732681"/>
                    <a:pt x="177839" y="1396232"/>
                  </a:cubicBezTo>
                  <a:cubicBezTo>
                    <a:pt x="-158611" y="1059782"/>
                    <a:pt x="-158611" y="514288"/>
                    <a:pt x="177839" y="177838"/>
                  </a:cubicBezTo>
                  <a:cubicBezTo>
                    <a:pt x="514289" y="-158611"/>
                    <a:pt x="1059782" y="-158611"/>
                    <a:pt x="1396232" y="177838"/>
                  </a:cubicBezTo>
                  <a:close/>
                  <a:moveTo>
                    <a:pt x="1574070" y="0"/>
                  </a:moveTo>
                  <a:cubicBezTo>
                    <a:pt x="1139403" y="-434668"/>
                    <a:pt x="434668" y="-434668"/>
                    <a:pt x="0" y="0"/>
                  </a:cubicBezTo>
                  <a:cubicBezTo>
                    <a:pt x="-434668" y="434667"/>
                    <a:pt x="-434668" y="1139403"/>
                    <a:pt x="0" y="1574070"/>
                  </a:cubicBezTo>
                  <a:cubicBezTo>
                    <a:pt x="149565" y="1723636"/>
                    <a:pt x="331107" y="1821737"/>
                    <a:pt x="522925" y="1867116"/>
                  </a:cubicBezTo>
                  <a:lnTo>
                    <a:pt x="522925" y="3149101"/>
                  </a:lnTo>
                  <a:lnTo>
                    <a:pt x="1051145" y="3149101"/>
                  </a:lnTo>
                  <a:lnTo>
                    <a:pt x="1051145" y="1867115"/>
                  </a:lnTo>
                  <a:cubicBezTo>
                    <a:pt x="1242964" y="1821737"/>
                    <a:pt x="1424505" y="1723636"/>
                    <a:pt x="1574070" y="1574070"/>
                  </a:cubicBezTo>
                  <a:cubicBezTo>
                    <a:pt x="2008738" y="1139403"/>
                    <a:pt x="2008738" y="434667"/>
                    <a:pt x="1574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3500000" flipH="1">
              <a:off x="299369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315" name="Picture 3" descr="D:\KBM-정애\014-Fullppt\PNG이미지\지구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41" y="2076375"/>
            <a:ext cx="1236428" cy="12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2646611" y="1569796"/>
            <a:ext cx="656698" cy="65669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Oval 20"/>
          <p:cNvSpPr/>
          <p:nvPr/>
        </p:nvSpPr>
        <p:spPr>
          <a:xfrm>
            <a:off x="2618318" y="3090054"/>
            <a:ext cx="656698" cy="65669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30149" y="867976"/>
            <a:ext cx="883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 la situation persiste, l’organisme entre en phase de résistance.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28439" y="1470055"/>
            <a:ext cx="588810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Peu de temps après la première phase, de nouvelles hormones,           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les glucocorticoïdes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sont sécrétées (par la glande corticosurrénale).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6294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Ces hormones augmentent le taux de sucre dans le sang pour         apporter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62949"/>
                </a:solidFill>
                <a:effectLst/>
                <a:uLnTx/>
                <a:uFillTx/>
                <a:latin typeface="Arial"/>
                <a:cs typeface="+mn-cs"/>
              </a:rPr>
              <a:t>l'énergie nécessaire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aux muscles, au cœur et au cerveau et y maintenir un niveau constant de glucose.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69161" y="1723712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09311" y="3254820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3B5DC5-4CCB-4341-8DD7-4444900B5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0" y="4680469"/>
            <a:ext cx="715205" cy="4630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5E9E42-4026-47DD-9273-EE6D30FFB5C3}"/>
              </a:ext>
            </a:extLst>
          </p:cNvPr>
          <p:cNvSpPr txBox="1"/>
          <p:nvPr/>
        </p:nvSpPr>
        <p:spPr>
          <a:xfrm>
            <a:off x="107503" y="1212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</a:t>
            </a:fld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B703E89-DA03-4000-A5BC-975AB2A02F38}"/>
              </a:ext>
            </a:extLst>
          </p:cNvPr>
          <p:cNvSpPr txBox="1"/>
          <p:nvPr/>
        </p:nvSpPr>
        <p:spPr>
          <a:xfrm>
            <a:off x="236173" y="4105953"/>
            <a:ext cx="88167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600" i="1" dirty="0"/>
              <a:t>La sécrétion des glucocorticoïdes est </a:t>
            </a:r>
            <a:r>
              <a:rPr lang="fr-FR" sz="1600" b="1" i="1" dirty="0">
                <a:solidFill>
                  <a:srgbClr val="1C7DE1"/>
                </a:solidFill>
              </a:rPr>
              <a:t>autorégulée</a:t>
            </a:r>
            <a:r>
              <a:rPr lang="fr-FR" sz="1600" i="1" dirty="0"/>
              <a:t> : des récepteurs du système nerveux central détectent les quantités libérées dans le sang et </a:t>
            </a:r>
            <a:r>
              <a:rPr lang="fr-FR" sz="1600" b="1" i="1" dirty="0">
                <a:solidFill>
                  <a:srgbClr val="1C7DE1"/>
                </a:solidFill>
              </a:rPr>
              <a:t>adaptent leur production</a:t>
            </a:r>
            <a:r>
              <a:rPr lang="fr-FR" sz="1600" i="1" dirty="0"/>
              <a:t>.</a:t>
            </a:r>
          </a:p>
          <a:p>
            <a:pPr marL="0" indent="0">
              <a:buNone/>
            </a:pPr>
            <a:r>
              <a:rPr lang="fr-FR" sz="1600" i="1" dirty="0"/>
              <a:t>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0DD8B4D-E3DC-4602-B79E-F52D3A6D4FAC}"/>
              </a:ext>
            </a:extLst>
          </p:cNvPr>
          <p:cNvSpPr txBox="1"/>
          <p:nvPr/>
        </p:nvSpPr>
        <p:spPr>
          <a:xfrm>
            <a:off x="3371588" y="3200638"/>
            <a:ext cx="5601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L’organisme se prépare aux dépenses énergétiques que nécessite la </a:t>
            </a:r>
            <a:r>
              <a:rPr lang="fr-FR" sz="1400" b="1" dirty="0">
                <a:solidFill>
                  <a:srgbClr val="F07624"/>
                </a:solidFill>
              </a:rPr>
              <a:t>réponse à la situation stressante</a:t>
            </a:r>
            <a:r>
              <a:rPr lang="fr-FR" sz="1400" dirty="0"/>
              <a:t>.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B06CF3-BED2-423C-8B10-09883180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6" y="1861158"/>
            <a:ext cx="1656684" cy="1203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13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5" grpId="0"/>
      <p:bldP spid="2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50E8B-9590-4076-BF54-65FC69B1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403" y="9939"/>
            <a:ext cx="7524328" cy="884466"/>
          </a:xfrm>
        </p:spPr>
        <p:txBody>
          <a:bodyPr>
            <a:normAutofit/>
          </a:bodyPr>
          <a:lstStyle/>
          <a:p>
            <a:r>
              <a:rPr lang="fr-FR" sz="2800" dirty="0"/>
              <a:t>Les étapes de la démarche de l’INRS : </a:t>
            </a:r>
            <a:r>
              <a:rPr lang="fr-FR" sz="2800" b="1" dirty="0">
                <a:solidFill>
                  <a:srgbClr val="1C7DE1"/>
                </a:solidFill>
              </a:rPr>
              <a:t>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9B5E1-169C-4981-9376-F002547AB6E4}"/>
              </a:ext>
            </a:extLst>
          </p:cNvPr>
          <p:cNvSpPr txBox="1">
            <a:spLocks/>
          </p:cNvSpPr>
          <p:nvPr/>
        </p:nvSpPr>
        <p:spPr>
          <a:xfrm>
            <a:off x="1580322" y="1359280"/>
            <a:ext cx="7444409" cy="35004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500" dirty="0">
                <a:solidFill>
                  <a:srgbClr val="3F3F3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L’action des </a:t>
            </a:r>
            <a:r>
              <a:rPr lang="fr-FR" sz="1500" b="1" dirty="0">
                <a:solidFill>
                  <a:srgbClr val="1C7DE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équipes pluridisciplinaires </a:t>
            </a:r>
            <a:r>
              <a:rPr lang="fr-FR" sz="1500" dirty="0">
                <a:solidFill>
                  <a:srgbClr val="3F3F3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 services de santé et sécurité au travail</a:t>
            </a:r>
            <a:r>
              <a:rPr lang="fr-FR" sz="1500" dirty="0"/>
              <a:t>.</a:t>
            </a:r>
          </a:p>
          <a:p>
            <a:pPr algn="just"/>
            <a:endParaRPr lang="fr-FR" sz="1500" dirty="0"/>
          </a:p>
          <a:p>
            <a:pPr algn="just"/>
            <a:r>
              <a:rPr lang="fr-FR" sz="1500" dirty="0">
                <a:solidFill>
                  <a:srgbClr val="3F3F3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place des </a:t>
            </a:r>
            <a:r>
              <a:rPr lang="fr-FR" sz="1500" b="1" dirty="0">
                <a:solidFill>
                  <a:srgbClr val="E6294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protections individuelles</a:t>
            </a:r>
            <a:r>
              <a:rPr lang="fr-FR" sz="1500" dirty="0"/>
              <a:t>.</a:t>
            </a:r>
          </a:p>
          <a:p>
            <a:pPr algn="just"/>
            <a:endParaRPr lang="fr-FR" sz="1500" dirty="0"/>
          </a:p>
          <a:p>
            <a:pPr algn="just"/>
            <a:r>
              <a:rPr lang="fr-FR" sz="1500" dirty="0">
                <a:solidFill>
                  <a:srgbClr val="3F3F3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formation</a:t>
            </a:r>
            <a:r>
              <a:rPr lang="fr-FR" sz="1500" dirty="0">
                <a:solidFill>
                  <a:srgbClr val="3F3F3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l’information</a:t>
            </a:r>
            <a:r>
              <a:rPr lang="fr-FR" sz="1500" dirty="0"/>
              <a:t>, </a:t>
            </a:r>
            <a:r>
              <a:rPr lang="fr-FR" sz="1500" b="1" i="1" dirty="0"/>
              <a:t>qui font partie intégrante de l’obligation de moyens</a:t>
            </a:r>
            <a:r>
              <a:rPr lang="fr-FR" sz="1500" dirty="0"/>
              <a:t>.</a:t>
            </a:r>
          </a:p>
          <a:p>
            <a:pPr algn="just"/>
            <a:endParaRPr lang="fr-FR" sz="1500" dirty="0"/>
          </a:p>
          <a:p>
            <a:pPr marL="0" indent="0" algn="just">
              <a:buNone/>
            </a:pPr>
            <a:r>
              <a:rPr lang="fr-FR" sz="1500" dirty="0"/>
              <a:t>A cet ensemble, s’ajoute l’obligation faite à l’employeur d</a:t>
            </a:r>
            <a:r>
              <a:rPr lang="fr-FR" sz="1500" dirty="0">
                <a:solidFill>
                  <a:srgbClr val="3F3F3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'organiser dans son entreprise </a:t>
            </a:r>
            <a:r>
              <a:rPr lang="fr-FR" sz="1500" b="1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secours et soins d'urgence</a:t>
            </a:r>
            <a:r>
              <a:rPr lang="fr-FR" sz="1500" dirty="0"/>
              <a:t>.</a:t>
            </a:r>
          </a:p>
          <a:p>
            <a:endParaRPr lang="fr-FR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C48A4A-E6F0-44D7-AF20-99A8041F9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70" y="4743896"/>
            <a:ext cx="399604" cy="399604"/>
          </a:xfrm>
          <a:prstGeom prst="rect">
            <a:avLst/>
          </a:prstGeom>
        </p:spPr>
      </p:pic>
      <p:pic>
        <p:nvPicPr>
          <p:cNvPr id="5" name="Image 4">
            <a:hlinkClick r:id="rId7"/>
            <a:extLst>
              <a:ext uri="{FF2B5EF4-FFF2-40B4-BE49-F238E27FC236}">
                <a16:creationId xmlns:a16="http://schemas.microsoft.com/office/drawing/2014/main" id="{F2F2FA2D-1C71-4EAA-8D83-EE2951EFA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29" y="1779662"/>
            <a:ext cx="1563697" cy="8799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06F43FE-8289-4662-82B7-2B03E9D7D5E2}"/>
              </a:ext>
            </a:extLst>
          </p:cNvPr>
          <p:cNvSpPr txBox="1"/>
          <p:nvPr/>
        </p:nvSpPr>
        <p:spPr>
          <a:xfrm>
            <a:off x="469741" y="6368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96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2BE40C-03C7-417E-8FF0-7DF5B00C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3 niveaux de prévention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E1F6F0-A1D6-498B-A563-CB7AB411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81" y="1472032"/>
            <a:ext cx="5976293" cy="30800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14A126-6316-4EAD-A94E-4B78596D1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743896"/>
            <a:ext cx="399604" cy="399604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F5C51C6-FCFA-43E6-B045-0B4B818E3D97}"/>
              </a:ext>
            </a:extLst>
          </p:cNvPr>
          <p:cNvCxnSpPr>
            <a:cxnSpLocks/>
          </p:cNvCxnSpPr>
          <p:nvPr/>
        </p:nvCxnSpPr>
        <p:spPr>
          <a:xfrm flipH="1" flipV="1">
            <a:off x="4714593" y="1073437"/>
            <a:ext cx="1" cy="3877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1173855-836C-464F-8BA3-1FBEB35EDBA9}"/>
              </a:ext>
            </a:extLst>
          </p:cNvPr>
          <p:cNvSpPr txBox="1"/>
          <p:nvPr/>
        </p:nvSpPr>
        <p:spPr>
          <a:xfrm>
            <a:off x="2961861" y="975352"/>
            <a:ext cx="1123122" cy="300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Primaire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DB75D38-C4DA-42E6-8C77-C1FCF5EBD916}"/>
              </a:ext>
            </a:extLst>
          </p:cNvPr>
          <p:cNvSpPr txBox="1"/>
          <p:nvPr/>
        </p:nvSpPr>
        <p:spPr>
          <a:xfrm>
            <a:off x="5590760" y="975352"/>
            <a:ext cx="1123122" cy="30008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Secondaire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F23A488-3C58-47D7-8A54-95D1432D2804}"/>
              </a:ext>
            </a:extLst>
          </p:cNvPr>
          <p:cNvCxnSpPr>
            <a:cxnSpLocks/>
          </p:cNvCxnSpPr>
          <p:nvPr/>
        </p:nvCxnSpPr>
        <p:spPr>
          <a:xfrm flipH="1" flipV="1">
            <a:off x="7449775" y="1073437"/>
            <a:ext cx="1" cy="3877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AA6FFF18-F98A-49AC-9898-80658779984A}"/>
              </a:ext>
            </a:extLst>
          </p:cNvPr>
          <p:cNvSpPr txBox="1"/>
          <p:nvPr/>
        </p:nvSpPr>
        <p:spPr>
          <a:xfrm>
            <a:off x="7658099" y="975363"/>
            <a:ext cx="1123122" cy="300082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Tertiaire</a:t>
            </a:r>
          </a:p>
        </p:txBody>
      </p:sp>
      <p:sp>
        <p:nvSpPr>
          <p:cNvPr id="14" name="Explosion : 14 points 13">
            <a:extLst>
              <a:ext uri="{FF2B5EF4-FFF2-40B4-BE49-F238E27FC236}">
                <a16:creationId xmlns:a16="http://schemas.microsoft.com/office/drawing/2014/main" id="{CAA6C687-A0F9-4010-AC1F-82DAB617413E}"/>
              </a:ext>
            </a:extLst>
          </p:cNvPr>
          <p:cNvSpPr/>
          <p:nvPr/>
        </p:nvSpPr>
        <p:spPr>
          <a:xfrm>
            <a:off x="6862969" y="1650958"/>
            <a:ext cx="2281031" cy="1510748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Réparation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2E3FB5-9BF0-4B7D-AAF3-1560E502456D}"/>
              </a:ext>
            </a:extLst>
          </p:cNvPr>
          <p:cNvSpPr txBox="1"/>
          <p:nvPr/>
        </p:nvSpPr>
        <p:spPr>
          <a:xfrm>
            <a:off x="469741" y="6368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435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intérieur, fenêtre, homme, debout&#10;&#10;Description générée automatiquement">
            <a:extLst>
              <a:ext uri="{FF2B5EF4-FFF2-40B4-BE49-F238E27FC236}">
                <a16:creationId xmlns:a16="http://schemas.microsoft.com/office/drawing/2014/main" id="{DD9C2374-F321-41DC-BBE6-536B98FC977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r="11146"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AC3B870-7303-4B9A-9BD3-FB970E336CD3}"/>
              </a:ext>
            </a:extLst>
          </p:cNvPr>
          <p:cNvGrpSpPr/>
          <p:nvPr/>
        </p:nvGrpSpPr>
        <p:grpSpPr>
          <a:xfrm>
            <a:off x="-180527" y="843558"/>
            <a:ext cx="2016224" cy="899451"/>
            <a:chOff x="-301346" y="798533"/>
            <a:chExt cx="3251570" cy="1535345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B488D6D1-6DEF-4EAB-9F46-CFEC5C144FE4}"/>
                </a:ext>
              </a:extLst>
            </p:cNvPr>
            <p:cNvGrpSpPr/>
            <p:nvPr/>
          </p:nvGrpSpPr>
          <p:grpSpPr>
            <a:xfrm rot="21417331">
              <a:off x="862556" y="813112"/>
              <a:ext cx="2087668" cy="1520766"/>
              <a:chOff x="247435" y="2414619"/>
              <a:chExt cx="3149101" cy="2293969"/>
            </a:xfrm>
          </p:grpSpPr>
          <p:sp>
            <p:nvSpPr>
              <p:cNvPr id="10" name="Rectangle 12">
                <a:extLst>
                  <a:ext uri="{FF2B5EF4-FFF2-40B4-BE49-F238E27FC236}">
                    <a16:creationId xmlns:a16="http://schemas.microsoft.com/office/drawing/2014/main" id="{AA5448FB-BF3A-4252-9BDD-5E3E893B1E18}"/>
                  </a:ext>
                </a:extLst>
              </p:cNvPr>
              <p:cNvSpPr/>
              <p:nvPr/>
            </p:nvSpPr>
            <p:spPr>
              <a:xfrm rot="2700000" flipH="1">
                <a:off x="1034951" y="1627103"/>
                <a:ext cx="1574070" cy="3149101"/>
              </a:xfrm>
              <a:custGeom>
                <a:avLst/>
                <a:gdLst/>
                <a:ahLst/>
                <a:cxnLst/>
                <a:rect l="l" t="t" r="r" b="b"/>
                <a:pathLst>
                  <a:path w="1574070" h="3149101">
                    <a:moveTo>
                      <a:pt x="1396232" y="177838"/>
                    </a:moveTo>
                    <a:cubicBezTo>
                      <a:pt x="1732682" y="514288"/>
                      <a:pt x="1732682" y="1059782"/>
                      <a:pt x="1396232" y="1396232"/>
                    </a:cubicBezTo>
                    <a:cubicBezTo>
                      <a:pt x="1059782" y="1732681"/>
                      <a:pt x="514289" y="1732681"/>
                      <a:pt x="177839" y="1396232"/>
                    </a:cubicBezTo>
                    <a:cubicBezTo>
                      <a:pt x="-158611" y="1059782"/>
                      <a:pt x="-158611" y="514288"/>
                      <a:pt x="177839" y="177838"/>
                    </a:cubicBezTo>
                    <a:cubicBezTo>
                      <a:pt x="514289" y="-158611"/>
                      <a:pt x="1059782" y="-158611"/>
                      <a:pt x="1396232" y="177838"/>
                    </a:cubicBezTo>
                    <a:close/>
                    <a:moveTo>
                      <a:pt x="1574070" y="0"/>
                    </a:moveTo>
                    <a:cubicBezTo>
                      <a:pt x="1139403" y="-434668"/>
                      <a:pt x="434668" y="-434668"/>
                      <a:pt x="0" y="0"/>
                    </a:cubicBezTo>
                    <a:cubicBezTo>
                      <a:pt x="-434668" y="434667"/>
                      <a:pt x="-434668" y="1139403"/>
                      <a:pt x="0" y="1574070"/>
                    </a:cubicBezTo>
                    <a:cubicBezTo>
                      <a:pt x="149565" y="1723636"/>
                      <a:pt x="331107" y="1821737"/>
                      <a:pt x="522925" y="1867116"/>
                    </a:cubicBezTo>
                    <a:lnTo>
                      <a:pt x="522925" y="3149101"/>
                    </a:lnTo>
                    <a:lnTo>
                      <a:pt x="1051145" y="3149101"/>
                    </a:lnTo>
                    <a:lnTo>
                      <a:pt x="1051145" y="1867115"/>
                    </a:lnTo>
                    <a:cubicBezTo>
                      <a:pt x="1242964" y="1821737"/>
                      <a:pt x="1424505" y="1723636"/>
                      <a:pt x="1574070" y="1574070"/>
                    </a:cubicBezTo>
                    <a:cubicBezTo>
                      <a:pt x="2008738" y="1139403"/>
                      <a:pt x="2008738" y="434667"/>
                      <a:pt x="15740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900" dirty="0"/>
              </a:p>
            </p:txBody>
          </p:sp>
          <p:sp>
            <p:nvSpPr>
              <p:cNvPr id="11" name="Round Same Side Corner Rectangle 13">
                <a:extLst>
                  <a:ext uri="{FF2B5EF4-FFF2-40B4-BE49-F238E27FC236}">
                    <a16:creationId xmlns:a16="http://schemas.microsoft.com/office/drawing/2014/main" id="{8DBCBD97-3257-419C-87C7-50FEF1630A9D}"/>
                  </a:ext>
                </a:extLst>
              </p:cNvPr>
              <p:cNvSpPr/>
              <p:nvPr/>
            </p:nvSpPr>
            <p:spPr>
              <a:xfrm rot="13500000" flipH="1">
                <a:off x="299369" y="4293587"/>
                <a:ext cx="528162" cy="30184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900" dirty="0"/>
              </a:p>
            </p:txBody>
          </p:sp>
        </p:grpSp>
        <p:grpSp>
          <p:nvGrpSpPr>
            <p:cNvPr id="5" name="Group 62">
              <a:extLst>
                <a:ext uri="{FF2B5EF4-FFF2-40B4-BE49-F238E27FC236}">
                  <a16:creationId xmlns:a16="http://schemas.microsoft.com/office/drawing/2014/main" id="{C7582410-D27F-4996-BD73-F352C0BB3BFC}"/>
                </a:ext>
              </a:extLst>
            </p:cNvPr>
            <p:cNvGrpSpPr/>
            <p:nvPr/>
          </p:nvGrpSpPr>
          <p:grpSpPr>
            <a:xfrm>
              <a:off x="-301346" y="798533"/>
              <a:ext cx="2131281" cy="1453434"/>
              <a:chOff x="-301346" y="798533"/>
              <a:chExt cx="2131281" cy="1453434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16F26AE1-D5B1-4643-984D-46DB410BFF8A}"/>
                  </a:ext>
                </a:extLst>
              </p:cNvPr>
              <p:cNvSpPr/>
              <p:nvPr/>
            </p:nvSpPr>
            <p:spPr>
              <a:xfrm rot="2062115">
                <a:off x="729413" y="1132447"/>
                <a:ext cx="1100522" cy="1119520"/>
              </a:xfrm>
              <a:custGeom>
                <a:avLst/>
                <a:gdLst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519208 h 1119520"/>
                  <a:gd name="connsiteX16" fmla="*/ 53230 w 1117102"/>
                  <a:gd name="connsiteY16" fmla="*/ 504961 h 1119520"/>
                  <a:gd name="connsiteX17" fmla="*/ 163187 w 1117102"/>
                  <a:gd name="connsiteY17" fmla="*/ 352712 h 1119520"/>
                  <a:gd name="connsiteX18" fmla="*/ 280970 w 1117102"/>
                  <a:gd name="connsiteY18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580 w 1117102"/>
                  <a:gd name="connsiteY14" fmla="*/ 519208 h 1119520"/>
                  <a:gd name="connsiteX15" fmla="*/ 53230 w 1117102"/>
                  <a:gd name="connsiteY15" fmla="*/ 504961 h 1119520"/>
                  <a:gd name="connsiteX16" fmla="*/ 163187 w 1117102"/>
                  <a:gd name="connsiteY16" fmla="*/ 352712 h 1119520"/>
                  <a:gd name="connsiteX17" fmla="*/ 280970 w 1117102"/>
                  <a:gd name="connsiteY17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64390 w 1100522"/>
                  <a:gd name="connsiteY0" fmla="*/ 263948 h 1119520"/>
                  <a:gd name="connsiteX1" fmla="*/ 689808 w 1100522"/>
                  <a:gd name="connsiteY1" fmla="*/ 20162 h 1119520"/>
                  <a:gd name="connsiteX2" fmla="*/ 759287 w 1100522"/>
                  <a:gd name="connsiteY2" fmla="*/ 4813 h 1119520"/>
                  <a:gd name="connsiteX3" fmla="*/ 790240 w 1100522"/>
                  <a:gd name="connsiteY3" fmla="*/ 75346 h 1119520"/>
                  <a:gd name="connsiteX4" fmla="*/ 572341 w 1100522"/>
                  <a:gd name="connsiteY4" fmla="*/ 372448 h 1119520"/>
                  <a:gd name="connsiteX5" fmla="*/ 921951 w 1100522"/>
                  <a:gd name="connsiteY5" fmla="*/ 341435 h 1119520"/>
                  <a:gd name="connsiteX6" fmla="*/ 1009353 w 1100522"/>
                  <a:gd name="connsiteY6" fmla="*/ 516239 h 1119520"/>
                  <a:gd name="connsiteX7" fmla="*/ 1017811 w 1100522"/>
                  <a:gd name="connsiteY7" fmla="*/ 702321 h 1119520"/>
                  <a:gd name="connsiteX8" fmla="*/ 998075 w 1100522"/>
                  <a:gd name="connsiteY8" fmla="*/ 913779 h 1119520"/>
                  <a:gd name="connsiteX9" fmla="*/ 989617 w 1100522"/>
                  <a:gd name="connsiteY9" fmla="*/ 1054750 h 1119520"/>
                  <a:gd name="connsiteX10" fmla="*/ 242468 w 1100522"/>
                  <a:gd name="connsiteY10" fmla="*/ 1066027 h 1119520"/>
                  <a:gd name="connsiteX11" fmla="*/ 6911 w 1100522"/>
                  <a:gd name="connsiteY11" fmla="*/ 992277 h 1119520"/>
                  <a:gd name="connsiteX12" fmla="*/ 0 w 1100522"/>
                  <a:gd name="connsiteY12" fmla="*/ 519208 h 1119520"/>
                  <a:gd name="connsiteX13" fmla="*/ 36650 w 1100522"/>
                  <a:gd name="connsiteY13" fmla="*/ 504961 h 1119520"/>
                  <a:gd name="connsiteX14" fmla="*/ 146607 w 1100522"/>
                  <a:gd name="connsiteY14" fmla="*/ 352712 h 1119520"/>
                  <a:gd name="connsiteX15" fmla="*/ 264390 w 1100522"/>
                  <a:gd name="connsiteY15" fmla="*/ 263948 h 111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0522" h="1119520">
                    <a:moveTo>
                      <a:pt x="264390" y="263948"/>
                    </a:moveTo>
                    <a:cubicBezTo>
                      <a:pt x="381257" y="190131"/>
                      <a:pt x="502300" y="148084"/>
                      <a:pt x="689808" y="20162"/>
                    </a:cubicBezTo>
                    <a:cubicBezTo>
                      <a:pt x="726679" y="1841"/>
                      <a:pt x="735351" y="-5755"/>
                      <a:pt x="759287" y="4813"/>
                    </a:cubicBezTo>
                    <a:cubicBezTo>
                      <a:pt x="781648" y="17423"/>
                      <a:pt x="787052" y="43633"/>
                      <a:pt x="790240" y="75346"/>
                    </a:cubicBezTo>
                    <a:cubicBezTo>
                      <a:pt x="775103" y="234834"/>
                      <a:pt x="383440" y="362110"/>
                      <a:pt x="572341" y="372448"/>
                    </a:cubicBezTo>
                    <a:cubicBezTo>
                      <a:pt x="705794" y="359291"/>
                      <a:pt x="777220" y="346134"/>
                      <a:pt x="921951" y="341435"/>
                    </a:cubicBezTo>
                    <a:cubicBezTo>
                      <a:pt x="1053524" y="343314"/>
                      <a:pt x="1075140" y="426957"/>
                      <a:pt x="1009353" y="516239"/>
                    </a:cubicBezTo>
                    <a:cubicBezTo>
                      <a:pt x="1092056" y="520938"/>
                      <a:pt x="1160663" y="649692"/>
                      <a:pt x="1017811" y="702321"/>
                    </a:cubicBezTo>
                    <a:cubicBezTo>
                      <a:pt x="1154083" y="786904"/>
                      <a:pt x="1076080" y="894043"/>
                      <a:pt x="998075" y="913779"/>
                    </a:cubicBezTo>
                    <a:cubicBezTo>
                      <a:pt x="1063862" y="972986"/>
                      <a:pt x="1056344" y="1018097"/>
                      <a:pt x="989617" y="1054750"/>
                    </a:cubicBezTo>
                    <a:cubicBezTo>
                      <a:pt x="841597" y="1115838"/>
                      <a:pt x="459094" y="1158129"/>
                      <a:pt x="242468" y="1066027"/>
                    </a:cubicBezTo>
                    <a:cubicBezTo>
                      <a:pt x="142822" y="1031908"/>
                      <a:pt x="78047" y="996188"/>
                      <a:pt x="6911" y="992277"/>
                    </a:cubicBezTo>
                    <a:lnTo>
                      <a:pt x="0" y="519208"/>
                    </a:lnTo>
                    <a:cubicBezTo>
                      <a:pt x="9193" y="517763"/>
                      <a:pt x="20149" y="513929"/>
                      <a:pt x="36650" y="504961"/>
                    </a:cubicBezTo>
                    <a:cubicBezTo>
                      <a:pt x="57325" y="453272"/>
                      <a:pt x="83170" y="410510"/>
                      <a:pt x="146607" y="352712"/>
                    </a:cubicBezTo>
                    <a:cubicBezTo>
                      <a:pt x="186942" y="316689"/>
                      <a:pt x="225434" y="288554"/>
                      <a:pt x="264390" y="263948"/>
                    </a:cubicBezTo>
                    <a:close/>
                  </a:path>
                </a:pathLst>
              </a:custGeom>
              <a:solidFill>
                <a:srgbClr val="F4B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" name="Rectangle 55">
                <a:extLst>
                  <a:ext uri="{FF2B5EF4-FFF2-40B4-BE49-F238E27FC236}">
                    <a16:creationId xmlns:a16="http://schemas.microsoft.com/office/drawing/2014/main" id="{10607543-2702-4761-8C24-6511DF8AB62A}"/>
                  </a:ext>
                </a:extLst>
              </p:cNvPr>
              <p:cNvSpPr/>
              <p:nvPr/>
            </p:nvSpPr>
            <p:spPr>
              <a:xfrm rot="2088680">
                <a:off x="500187" y="1191785"/>
                <a:ext cx="251778" cy="561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Rectangle 56">
                <a:extLst>
                  <a:ext uri="{FF2B5EF4-FFF2-40B4-BE49-F238E27FC236}">
                    <a16:creationId xmlns:a16="http://schemas.microsoft.com/office/drawing/2014/main" id="{518BD7F6-4E47-4D97-B29C-3F3985A31FC8}"/>
                  </a:ext>
                </a:extLst>
              </p:cNvPr>
              <p:cNvSpPr/>
              <p:nvPr/>
            </p:nvSpPr>
            <p:spPr>
              <a:xfrm rot="2088680">
                <a:off x="-301346" y="798533"/>
                <a:ext cx="895191" cy="730615"/>
              </a:xfrm>
              <a:custGeom>
                <a:avLst/>
                <a:gdLst/>
                <a:ahLst/>
                <a:cxnLst/>
                <a:rect l="l" t="t" r="r" b="b"/>
                <a:pathLst>
                  <a:path w="895191" h="730615">
                    <a:moveTo>
                      <a:pt x="0" y="0"/>
                    </a:moveTo>
                    <a:lnTo>
                      <a:pt x="895191" y="0"/>
                    </a:lnTo>
                    <a:lnTo>
                      <a:pt x="895191" y="730615"/>
                    </a:lnTo>
                    <a:lnTo>
                      <a:pt x="508005" y="73061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" name="Oval 58">
                <a:extLst>
                  <a:ext uri="{FF2B5EF4-FFF2-40B4-BE49-F238E27FC236}">
                    <a16:creationId xmlns:a16="http://schemas.microsoft.com/office/drawing/2014/main" id="{0AD1DC93-43E8-4D65-B95B-1387F5E529BB}"/>
                  </a:ext>
                </a:extLst>
              </p:cNvPr>
              <p:cNvSpPr/>
              <p:nvPr/>
            </p:nvSpPr>
            <p:spPr>
              <a:xfrm>
                <a:off x="490431" y="1573495"/>
                <a:ext cx="94897" cy="9489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4D2EC-E974-42D1-A6C9-5E044AC225AD}"/>
              </a:ext>
            </a:extLst>
          </p:cNvPr>
          <p:cNvSpPr/>
          <p:nvPr/>
        </p:nvSpPr>
        <p:spPr>
          <a:xfrm>
            <a:off x="3131840" y="442543"/>
            <a:ext cx="31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Prévention </a:t>
            </a:r>
            <a:r>
              <a:rPr lang="fr-FR" sz="2400" b="1" dirty="0">
                <a:solidFill>
                  <a:srgbClr val="1C7DE1"/>
                </a:solidFill>
              </a:rPr>
              <a:t>primaire</a:t>
            </a:r>
            <a:r>
              <a:rPr lang="fr-FR" sz="2400" b="1" dirty="0"/>
              <a:t>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AB30745-E715-4F25-BBC9-CE5563DD2EEF}"/>
              </a:ext>
            </a:extLst>
          </p:cNvPr>
          <p:cNvSpPr txBox="1">
            <a:spLocks/>
          </p:cNvSpPr>
          <p:nvPr/>
        </p:nvSpPr>
        <p:spPr>
          <a:xfrm>
            <a:off x="1171303" y="1380195"/>
            <a:ext cx="6686550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b="1" dirty="0">
                <a:solidFill>
                  <a:srgbClr val="1C7DE1"/>
                </a:solidFill>
              </a:rPr>
              <a:t>Primaire </a:t>
            </a:r>
            <a:r>
              <a:rPr lang="fr-FR" sz="1400" b="1" dirty="0">
                <a:solidFill>
                  <a:schemeClr val="tx1"/>
                </a:solidFill>
              </a:rPr>
              <a:t>: c'est </a:t>
            </a:r>
            <a:r>
              <a:rPr lang="fr-FR" sz="1400" b="1" dirty="0">
                <a:solidFill>
                  <a:srgbClr val="FF0000"/>
                </a:solidFill>
              </a:rPr>
              <a:t>LA</a:t>
            </a:r>
            <a:r>
              <a:rPr lang="fr-FR" sz="1400" b="1" dirty="0">
                <a:solidFill>
                  <a:schemeClr val="tx1"/>
                </a:solidFill>
              </a:rPr>
              <a:t> prévention. </a:t>
            </a:r>
          </a:p>
          <a:p>
            <a:pPr marL="0" indent="0">
              <a:buNone/>
            </a:pPr>
            <a:endParaRPr lang="fr-FR" sz="1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400" b="1" i="1" dirty="0">
                <a:solidFill>
                  <a:schemeClr val="tx1"/>
                </a:solidFill>
              </a:rPr>
              <a:t>Elle vise à </a:t>
            </a:r>
            <a:r>
              <a:rPr lang="fr-FR" sz="1400" b="1" i="1" dirty="0">
                <a:solidFill>
                  <a:schemeClr val="accent1">
                    <a:lumMod val="75000"/>
                  </a:schemeClr>
                </a:solidFill>
              </a:rPr>
              <a:t>éliminer</a:t>
            </a:r>
            <a:r>
              <a:rPr lang="fr-FR" sz="1400" b="1" i="1" dirty="0">
                <a:solidFill>
                  <a:schemeClr val="tx1"/>
                </a:solidFill>
              </a:rPr>
              <a:t> (à défaut, réduire) les risques professionnels </a:t>
            </a:r>
            <a:r>
              <a:rPr lang="fr-FR" sz="1400" b="1" i="1" dirty="0">
                <a:solidFill>
                  <a:schemeClr val="accent1">
                    <a:lumMod val="75000"/>
                  </a:schemeClr>
                </a:solidFill>
              </a:rPr>
              <a:t>avant l’apparition des troubles </a:t>
            </a:r>
            <a:r>
              <a:rPr lang="fr-FR" sz="1400" b="1" i="1" dirty="0">
                <a:solidFill>
                  <a:schemeClr val="tx1"/>
                </a:solidFill>
              </a:rPr>
              <a:t>et conséquences néfastes sur la santé physique et mentale.</a:t>
            </a:r>
          </a:p>
          <a:p>
            <a:pPr marL="0" indent="0">
              <a:buNone/>
            </a:pPr>
            <a:endParaRPr lang="fr-FR" sz="1400" b="1" i="1" dirty="0">
              <a:solidFill>
                <a:srgbClr val="1C7DE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/>
              <a:t>La prévention primaire </a:t>
            </a:r>
            <a:r>
              <a:rPr lang="fr-FR" sz="1400" b="1" dirty="0">
                <a:solidFill>
                  <a:srgbClr val="1C7DE1"/>
                </a:solidFill>
              </a:rPr>
              <a:t>agit donc sur les facteurs de risques </a:t>
            </a:r>
            <a:r>
              <a:rPr lang="fr-FR" sz="1400" dirty="0"/>
              <a:t>dans l’</a:t>
            </a:r>
            <a:r>
              <a:rPr lang="fr-FR" sz="1400" b="1" dirty="0">
                <a:solidFill>
                  <a:srgbClr val="1C7DE1"/>
                </a:solidFill>
              </a:rPr>
              <a:t>organisation</a:t>
            </a:r>
            <a:r>
              <a:rPr lang="fr-FR" sz="14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/>
              <a:t>Son approche est </a:t>
            </a:r>
            <a:r>
              <a:rPr lang="fr-FR" sz="1400" b="1" dirty="0">
                <a:solidFill>
                  <a:srgbClr val="1C7DE1"/>
                </a:solidFill>
              </a:rPr>
              <a:t>collective</a:t>
            </a:r>
            <a:r>
              <a:rPr lang="fr-FR" sz="1400" dirty="0"/>
              <a:t>.</a:t>
            </a:r>
          </a:p>
          <a:p>
            <a:endParaRPr lang="fr-FR" sz="13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7C2BA1-F731-4E19-A323-2B2814CBF290}"/>
              </a:ext>
            </a:extLst>
          </p:cNvPr>
          <p:cNvSpPr txBox="1"/>
          <p:nvPr/>
        </p:nvSpPr>
        <p:spPr>
          <a:xfrm>
            <a:off x="196927" y="182948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72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6CB486B-02DB-4339-B474-D548C8B4C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53" y="4743896"/>
            <a:ext cx="399604" cy="3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intérieur, fenêtre, homme, debout&#10;&#10;Description générée automatiquement">
            <a:extLst>
              <a:ext uri="{FF2B5EF4-FFF2-40B4-BE49-F238E27FC236}">
                <a16:creationId xmlns:a16="http://schemas.microsoft.com/office/drawing/2014/main" id="{DD9C2374-F321-41DC-BBE6-536B98FC977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r="11146"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AC3B870-7303-4B9A-9BD3-FB970E336CD3}"/>
              </a:ext>
            </a:extLst>
          </p:cNvPr>
          <p:cNvGrpSpPr/>
          <p:nvPr/>
        </p:nvGrpSpPr>
        <p:grpSpPr>
          <a:xfrm>
            <a:off x="-180527" y="843558"/>
            <a:ext cx="2016224" cy="899451"/>
            <a:chOff x="-301346" y="798533"/>
            <a:chExt cx="3251570" cy="1535345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B488D6D1-6DEF-4EAB-9F46-CFEC5C144FE4}"/>
                </a:ext>
              </a:extLst>
            </p:cNvPr>
            <p:cNvGrpSpPr/>
            <p:nvPr/>
          </p:nvGrpSpPr>
          <p:grpSpPr>
            <a:xfrm rot="21417331">
              <a:off x="862556" y="813112"/>
              <a:ext cx="2087668" cy="1520766"/>
              <a:chOff x="247435" y="2414619"/>
              <a:chExt cx="3149101" cy="2293969"/>
            </a:xfrm>
          </p:grpSpPr>
          <p:sp>
            <p:nvSpPr>
              <p:cNvPr id="10" name="Rectangle 12">
                <a:extLst>
                  <a:ext uri="{FF2B5EF4-FFF2-40B4-BE49-F238E27FC236}">
                    <a16:creationId xmlns:a16="http://schemas.microsoft.com/office/drawing/2014/main" id="{AA5448FB-BF3A-4252-9BDD-5E3E893B1E18}"/>
                  </a:ext>
                </a:extLst>
              </p:cNvPr>
              <p:cNvSpPr/>
              <p:nvPr/>
            </p:nvSpPr>
            <p:spPr>
              <a:xfrm rot="2700000" flipH="1">
                <a:off x="1034951" y="1627103"/>
                <a:ext cx="1574070" cy="3149101"/>
              </a:xfrm>
              <a:custGeom>
                <a:avLst/>
                <a:gdLst/>
                <a:ahLst/>
                <a:cxnLst/>
                <a:rect l="l" t="t" r="r" b="b"/>
                <a:pathLst>
                  <a:path w="1574070" h="3149101">
                    <a:moveTo>
                      <a:pt x="1396232" y="177838"/>
                    </a:moveTo>
                    <a:cubicBezTo>
                      <a:pt x="1732682" y="514288"/>
                      <a:pt x="1732682" y="1059782"/>
                      <a:pt x="1396232" y="1396232"/>
                    </a:cubicBezTo>
                    <a:cubicBezTo>
                      <a:pt x="1059782" y="1732681"/>
                      <a:pt x="514289" y="1732681"/>
                      <a:pt x="177839" y="1396232"/>
                    </a:cubicBezTo>
                    <a:cubicBezTo>
                      <a:pt x="-158611" y="1059782"/>
                      <a:pt x="-158611" y="514288"/>
                      <a:pt x="177839" y="177838"/>
                    </a:cubicBezTo>
                    <a:cubicBezTo>
                      <a:pt x="514289" y="-158611"/>
                      <a:pt x="1059782" y="-158611"/>
                      <a:pt x="1396232" y="177838"/>
                    </a:cubicBezTo>
                    <a:close/>
                    <a:moveTo>
                      <a:pt x="1574070" y="0"/>
                    </a:moveTo>
                    <a:cubicBezTo>
                      <a:pt x="1139403" y="-434668"/>
                      <a:pt x="434668" y="-434668"/>
                      <a:pt x="0" y="0"/>
                    </a:cubicBezTo>
                    <a:cubicBezTo>
                      <a:pt x="-434668" y="434667"/>
                      <a:pt x="-434668" y="1139403"/>
                      <a:pt x="0" y="1574070"/>
                    </a:cubicBezTo>
                    <a:cubicBezTo>
                      <a:pt x="149565" y="1723636"/>
                      <a:pt x="331107" y="1821737"/>
                      <a:pt x="522925" y="1867116"/>
                    </a:cubicBezTo>
                    <a:lnTo>
                      <a:pt x="522925" y="3149101"/>
                    </a:lnTo>
                    <a:lnTo>
                      <a:pt x="1051145" y="3149101"/>
                    </a:lnTo>
                    <a:lnTo>
                      <a:pt x="1051145" y="1867115"/>
                    </a:lnTo>
                    <a:cubicBezTo>
                      <a:pt x="1242964" y="1821737"/>
                      <a:pt x="1424505" y="1723636"/>
                      <a:pt x="1574070" y="1574070"/>
                    </a:cubicBezTo>
                    <a:cubicBezTo>
                      <a:pt x="2008738" y="1139403"/>
                      <a:pt x="2008738" y="434667"/>
                      <a:pt x="15740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900" dirty="0"/>
              </a:p>
            </p:txBody>
          </p:sp>
          <p:sp>
            <p:nvSpPr>
              <p:cNvPr id="11" name="Round Same Side Corner Rectangle 13">
                <a:extLst>
                  <a:ext uri="{FF2B5EF4-FFF2-40B4-BE49-F238E27FC236}">
                    <a16:creationId xmlns:a16="http://schemas.microsoft.com/office/drawing/2014/main" id="{8DBCBD97-3257-419C-87C7-50FEF1630A9D}"/>
                  </a:ext>
                </a:extLst>
              </p:cNvPr>
              <p:cNvSpPr/>
              <p:nvPr/>
            </p:nvSpPr>
            <p:spPr>
              <a:xfrm rot="13500000" flipH="1">
                <a:off x="299369" y="4293587"/>
                <a:ext cx="528162" cy="30184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900" dirty="0"/>
              </a:p>
            </p:txBody>
          </p:sp>
        </p:grpSp>
        <p:grpSp>
          <p:nvGrpSpPr>
            <p:cNvPr id="5" name="Group 62">
              <a:extLst>
                <a:ext uri="{FF2B5EF4-FFF2-40B4-BE49-F238E27FC236}">
                  <a16:creationId xmlns:a16="http://schemas.microsoft.com/office/drawing/2014/main" id="{C7582410-D27F-4996-BD73-F352C0BB3BFC}"/>
                </a:ext>
              </a:extLst>
            </p:cNvPr>
            <p:cNvGrpSpPr/>
            <p:nvPr/>
          </p:nvGrpSpPr>
          <p:grpSpPr>
            <a:xfrm>
              <a:off x="-301346" y="798533"/>
              <a:ext cx="2131281" cy="1453434"/>
              <a:chOff x="-301346" y="798533"/>
              <a:chExt cx="2131281" cy="1453434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16F26AE1-D5B1-4643-984D-46DB410BFF8A}"/>
                  </a:ext>
                </a:extLst>
              </p:cNvPr>
              <p:cNvSpPr/>
              <p:nvPr/>
            </p:nvSpPr>
            <p:spPr>
              <a:xfrm rot="2062115">
                <a:off x="729413" y="1132447"/>
                <a:ext cx="1100522" cy="1119520"/>
              </a:xfrm>
              <a:custGeom>
                <a:avLst/>
                <a:gdLst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519208 h 1119520"/>
                  <a:gd name="connsiteX16" fmla="*/ 53230 w 1117102"/>
                  <a:gd name="connsiteY16" fmla="*/ 504961 h 1119520"/>
                  <a:gd name="connsiteX17" fmla="*/ 163187 w 1117102"/>
                  <a:gd name="connsiteY17" fmla="*/ 352712 h 1119520"/>
                  <a:gd name="connsiteX18" fmla="*/ 280970 w 1117102"/>
                  <a:gd name="connsiteY18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580 w 1117102"/>
                  <a:gd name="connsiteY14" fmla="*/ 519208 h 1119520"/>
                  <a:gd name="connsiteX15" fmla="*/ 53230 w 1117102"/>
                  <a:gd name="connsiteY15" fmla="*/ 504961 h 1119520"/>
                  <a:gd name="connsiteX16" fmla="*/ 163187 w 1117102"/>
                  <a:gd name="connsiteY16" fmla="*/ 352712 h 1119520"/>
                  <a:gd name="connsiteX17" fmla="*/ 280970 w 1117102"/>
                  <a:gd name="connsiteY17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64390 w 1100522"/>
                  <a:gd name="connsiteY0" fmla="*/ 263948 h 1119520"/>
                  <a:gd name="connsiteX1" fmla="*/ 689808 w 1100522"/>
                  <a:gd name="connsiteY1" fmla="*/ 20162 h 1119520"/>
                  <a:gd name="connsiteX2" fmla="*/ 759287 w 1100522"/>
                  <a:gd name="connsiteY2" fmla="*/ 4813 h 1119520"/>
                  <a:gd name="connsiteX3" fmla="*/ 790240 w 1100522"/>
                  <a:gd name="connsiteY3" fmla="*/ 75346 h 1119520"/>
                  <a:gd name="connsiteX4" fmla="*/ 572341 w 1100522"/>
                  <a:gd name="connsiteY4" fmla="*/ 372448 h 1119520"/>
                  <a:gd name="connsiteX5" fmla="*/ 921951 w 1100522"/>
                  <a:gd name="connsiteY5" fmla="*/ 341435 h 1119520"/>
                  <a:gd name="connsiteX6" fmla="*/ 1009353 w 1100522"/>
                  <a:gd name="connsiteY6" fmla="*/ 516239 h 1119520"/>
                  <a:gd name="connsiteX7" fmla="*/ 1017811 w 1100522"/>
                  <a:gd name="connsiteY7" fmla="*/ 702321 h 1119520"/>
                  <a:gd name="connsiteX8" fmla="*/ 998075 w 1100522"/>
                  <a:gd name="connsiteY8" fmla="*/ 913779 h 1119520"/>
                  <a:gd name="connsiteX9" fmla="*/ 989617 w 1100522"/>
                  <a:gd name="connsiteY9" fmla="*/ 1054750 h 1119520"/>
                  <a:gd name="connsiteX10" fmla="*/ 242468 w 1100522"/>
                  <a:gd name="connsiteY10" fmla="*/ 1066027 h 1119520"/>
                  <a:gd name="connsiteX11" fmla="*/ 6911 w 1100522"/>
                  <a:gd name="connsiteY11" fmla="*/ 992277 h 1119520"/>
                  <a:gd name="connsiteX12" fmla="*/ 0 w 1100522"/>
                  <a:gd name="connsiteY12" fmla="*/ 519208 h 1119520"/>
                  <a:gd name="connsiteX13" fmla="*/ 36650 w 1100522"/>
                  <a:gd name="connsiteY13" fmla="*/ 504961 h 1119520"/>
                  <a:gd name="connsiteX14" fmla="*/ 146607 w 1100522"/>
                  <a:gd name="connsiteY14" fmla="*/ 352712 h 1119520"/>
                  <a:gd name="connsiteX15" fmla="*/ 264390 w 1100522"/>
                  <a:gd name="connsiteY15" fmla="*/ 263948 h 111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0522" h="1119520">
                    <a:moveTo>
                      <a:pt x="264390" y="263948"/>
                    </a:moveTo>
                    <a:cubicBezTo>
                      <a:pt x="381257" y="190131"/>
                      <a:pt x="502300" y="148084"/>
                      <a:pt x="689808" y="20162"/>
                    </a:cubicBezTo>
                    <a:cubicBezTo>
                      <a:pt x="726679" y="1841"/>
                      <a:pt x="735351" y="-5755"/>
                      <a:pt x="759287" y="4813"/>
                    </a:cubicBezTo>
                    <a:cubicBezTo>
                      <a:pt x="781648" y="17423"/>
                      <a:pt x="787052" y="43633"/>
                      <a:pt x="790240" y="75346"/>
                    </a:cubicBezTo>
                    <a:cubicBezTo>
                      <a:pt x="775103" y="234834"/>
                      <a:pt x="383440" y="362110"/>
                      <a:pt x="572341" y="372448"/>
                    </a:cubicBezTo>
                    <a:cubicBezTo>
                      <a:pt x="705794" y="359291"/>
                      <a:pt x="777220" y="346134"/>
                      <a:pt x="921951" y="341435"/>
                    </a:cubicBezTo>
                    <a:cubicBezTo>
                      <a:pt x="1053524" y="343314"/>
                      <a:pt x="1075140" y="426957"/>
                      <a:pt x="1009353" y="516239"/>
                    </a:cubicBezTo>
                    <a:cubicBezTo>
                      <a:pt x="1092056" y="520938"/>
                      <a:pt x="1160663" y="649692"/>
                      <a:pt x="1017811" y="702321"/>
                    </a:cubicBezTo>
                    <a:cubicBezTo>
                      <a:pt x="1154083" y="786904"/>
                      <a:pt x="1076080" y="894043"/>
                      <a:pt x="998075" y="913779"/>
                    </a:cubicBezTo>
                    <a:cubicBezTo>
                      <a:pt x="1063862" y="972986"/>
                      <a:pt x="1056344" y="1018097"/>
                      <a:pt x="989617" y="1054750"/>
                    </a:cubicBezTo>
                    <a:cubicBezTo>
                      <a:pt x="841597" y="1115838"/>
                      <a:pt x="459094" y="1158129"/>
                      <a:pt x="242468" y="1066027"/>
                    </a:cubicBezTo>
                    <a:cubicBezTo>
                      <a:pt x="142822" y="1031908"/>
                      <a:pt x="78047" y="996188"/>
                      <a:pt x="6911" y="992277"/>
                    </a:cubicBezTo>
                    <a:lnTo>
                      <a:pt x="0" y="519208"/>
                    </a:lnTo>
                    <a:cubicBezTo>
                      <a:pt x="9193" y="517763"/>
                      <a:pt x="20149" y="513929"/>
                      <a:pt x="36650" y="504961"/>
                    </a:cubicBezTo>
                    <a:cubicBezTo>
                      <a:pt x="57325" y="453272"/>
                      <a:pt x="83170" y="410510"/>
                      <a:pt x="146607" y="352712"/>
                    </a:cubicBezTo>
                    <a:cubicBezTo>
                      <a:pt x="186942" y="316689"/>
                      <a:pt x="225434" y="288554"/>
                      <a:pt x="264390" y="263948"/>
                    </a:cubicBezTo>
                    <a:close/>
                  </a:path>
                </a:pathLst>
              </a:custGeom>
              <a:solidFill>
                <a:srgbClr val="F4B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" name="Rectangle 55">
                <a:extLst>
                  <a:ext uri="{FF2B5EF4-FFF2-40B4-BE49-F238E27FC236}">
                    <a16:creationId xmlns:a16="http://schemas.microsoft.com/office/drawing/2014/main" id="{10607543-2702-4761-8C24-6511DF8AB62A}"/>
                  </a:ext>
                </a:extLst>
              </p:cNvPr>
              <p:cNvSpPr/>
              <p:nvPr/>
            </p:nvSpPr>
            <p:spPr>
              <a:xfrm rot="2088680">
                <a:off x="500187" y="1191785"/>
                <a:ext cx="251778" cy="561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Rectangle 56">
                <a:extLst>
                  <a:ext uri="{FF2B5EF4-FFF2-40B4-BE49-F238E27FC236}">
                    <a16:creationId xmlns:a16="http://schemas.microsoft.com/office/drawing/2014/main" id="{518BD7F6-4E47-4D97-B29C-3F3985A31FC8}"/>
                  </a:ext>
                </a:extLst>
              </p:cNvPr>
              <p:cNvSpPr/>
              <p:nvPr/>
            </p:nvSpPr>
            <p:spPr>
              <a:xfrm rot="2088680">
                <a:off x="-301346" y="798533"/>
                <a:ext cx="895191" cy="730615"/>
              </a:xfrm>
              <a:custGeom>
                <a:avLst/>
                <a:gdLst/>
                <a:ahLst/>
                <a:cxnLst/>
                <a:rect l="l" t="t" r="r" b="b"/>
                <a:pathLst>
                  <a:path w="895191" h="730615">
                    <a:moveTo>
                      <a:pt x="0" y="0"/>
                    </a:moveTo>
                    <a:lnTo>
                      <a:pt x="895191" y="0"/>
                    </a:lnTo>
                    <a:lnTo>
                      <a:pt x="895191" y="730615"/>
                    </a:lnTo>
                    <a:lnTo>
                      <a:pt x="508005" y="73061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" name="Oval 58">
                <a:extLst>
                  <a:ext uri="{FF2B5EF4-FFF2-40B4-BE49-F238E27FC236}">
                    <a16:creationId xmlns:a16="http://schemas.microsoft.com/office/drawing/2014/main" id="{0AD1DC93-43E8-4D65-B95B-1387F5E529BB}"/>
                  </a:ext>
                </a:extLst>
              </p:cNvPr>
              <p:cNvSpPr/>
              <p:nvPr/>
            </p:nvSpPr>
            <p:spPr>
              <a:xfrm>
                <a:off x="490431" y="1573495"/>
                <a:ext cx="94897" cy="9489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4D2EC-E974-42D1-A6C9-5E044AC225AD}"/>
              </a:ext>
            </a:extLst>
          </p:cNvPr>
          <p:cNvSpPr/>
          <p:nvPr/>
        </p:nvSpPr>
        <p:spPr>
          <a:xfrm>
            <a:off x="2987824" y="658480"/>
            <a:ext cx="3368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Prévention </a:t>
            </a:r>
            <a:r>
              <a:rPr lang="fr-FR" sz="2400" b="1" dirty="0">
                <a:solidFill>
                  <a:srgbClr val="F07624"/>
                </a:solidFill>
              </a:rPr>
              <a:t>secondaire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AB30745-E715-4F25-BBC9-CE5563DD2EEF}"/>
              </a:ext>
            </a:extLst>
          </p:cNvPr>
          <p:cNvSpPr txBox="1">
            <a:spLocks/>
          </p:cNvSpPr>
          <p:nvPr/>
        </p:nvSpPr>
        <p:spPr>
          <a:xfrm>
            <a:off x="1465102" y="1313726"/>
            <a:ext cx="6686550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b="1" u="sng" dirty="0">
                <a:solidFill>
                  <a:srgbClr val="E7A153"/>
                </a:solidFill>
              </a:rPr>
              <a:t>Secondaire</a:t>
            </a:r>
            <a:r>
              <a:rPr lang="fr-FR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dirty="0"/>
              <a:t>: Elle est mise en place lorsque les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conséquences néfastes ont été identifiées</a:t>
            </a:r>
            <a:r>
              <a:rPr lang="fr-FR" sz="1400" dirty="0"/>
              <a:t>. Elle vise à </a:t>
            </a:r>
            <a:r>
              <a:rPr lang="fr-FR" sz="1400" b="1" dirty="0">
                <a:solidFill>
                  <a:srgbClr val="F07624"/>
                </a:solidFill>
              </a:rPr>
              <a:t>retrouver des conditions de production favorables</a:t>
            </a:r>
            <a:r>
              <a:rPr lang="fr-FR" sz="1400" dirty="0"/>
              <a:t>.</a:t>
            </a:r>
          </a:p>
          <a:p>
            <a:pPr marL="0" indent="0">
              <a:buNone/>
            </a:pPr>
            <a:r>
              <a:rPr lang="fr-FR" sz="1400" dirty="0"/>
              <a:t>La prévention secondaire est étroitement liée à la 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mesure</a:t>
            </a:r>
            <a:r>
              <a:rPr lang="fr-FR" sz="1400" dirty="0"/>
              <a:t> : </a:t>
            </a:r>
          </a:p>
          <a:p>
            <a:pPr>
              <a:buClr>
                <a:srgbClr val="F07624"/>
              </a:buClr>
            </a:pPr>
            <a:r>
              <a:rPr lang="fr-FR" sz="1400" dirty="0"/>
              <a:t>de l’</a:t>
            </a:r>
            <a:r>
              <a:rPr lang="fr-FR" sz="1400" b="1" dirty="0">
                <a:solidFill>
                  <a:srgbClr val="E62949"/>
                </a:solidFill>
              </a:rPr>
              <a:t>environnement</a:t>
            </a:r>
            <a:r>
              <a:rPr lang="fr-FR" sz="1400" dirty="0"/>
              <a:t> de travail, </a:t>
            </a:r>
          </a:p>
          <a:p>
            <a:pPr>
              <a:buClr>
                <a:srgbClr val="F07624"/>
              </a:buClr>
            </a:pPr>
            <a:r>
              <a:rPr lang="fr-FR" sz="1400" dirty="0"/>
              <a:t>de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l’état de santé de salariés</a:t>
            </a:r>
            <a:r>
              <a:rPr lang="fr-FR" sz="1400" dirty="0"/>
              <a:t>, </a:t>
            </a:r>
          </a:p>
          <a:p>
            <a:pPr>
              <a:buClr>
                <a:srgbClr val="F07624"/>
              </a:buClr>
            </a:pPr>
            <a:r>
              <a:rPr lang="fr-FR" sz="1400" dirty="0"/>
              <a:t>et à des 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actions</a:t>
            </a:r>
            <a:r>
              <a:rPr lang="fr-FR" sz="1400" dirty="0"/>
              <a:t> (formations, groupes d’échange de pratique…) visant à </a:t>
            </a:r>
            <a:r>
              <a:rPr lang="fr-FR" sz="1400" b="1" dirty="0">
                <a:solidFill>
                  <a:srgbClr val="F07624"/>
                </a:solidFill>
              </a:rPr>
              <a:t>éviter l’aggravation des situations ou l’apparition de nouveau cas</a:t>
            </a:r>
            <a:r>
              <a:rPr lang="fr-FR" sz="1400" dirty="0"/>
              <a:t>.</a:t>
            </a:r>
          </a:p>
          <a:p>
            <a:endParaRPr lang="fr-FR" sz="13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7C2BA1-F731-4E19-A323-2B2814CBF290}"/>
              </a:ext>
            </a:extLst>
          </p:cNvPr>
          <p:cNvSpPr txBox="1"/>
          <p:nvPr/>
        </p:nvSpPr>
        <p:spPr>
          <a:xfrm>
            <a:off x="196927" y="182948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73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6CB486B-02DB-4339-B474-D548C8B4C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53" y="4743896"/>
            <a:ext cx="399604" cy="399604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604C040-756B-4232-A12F-0157B14F121F}"/>
              </a:ext>
            </a:extLst>
          </p:cNvPr>
          <p:cNvCxnSpPr/>
          <p:nvPr/>
        </p:nvCxnSpPr>
        <p:spPr>
          <a:xfrm>
            <a:off x="5464252" y="2139702"/>
            <a:ext cx="735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8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D9C2374-F321-41DC-BBE6-536B98FC977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000" y="3441899"/>
            <a:ext cx="2520000" cy="168994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AC3B870-7303-4B9A-9BD3-FB970E336CD3}"/>
              </a:ext>
            </a:extLst>
          </p:cNvPr>
          <p:cNvGrpSpPr/>
          <p:nvPr/>
        </p:nvGrpSpPr>
        <p:grpSpPr>
          <a:xfrm>
            <a:off x="-180527" y="843558"/>
            <a:ext cx="2016224" cy="899451"/>
            <a:chOff x="-301346" y="798533"/>
            <a:chExt cx="3251570" cy="1535345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B488D6D1-6DEF-4EAB-9F46-CFEC5C144FE4}"/>
                </a:ext>
              </a:extLst>
            </p:cNvPr>
            <p:cNvGrpSpPr/>
            <p:nvPr/>
          </p:nvGrpSpPr>
          <p:grpSpPr>
            <a:xfrm rot="21417331">
              <a:off x="862556" y="813112"/>
              <a:ext cx="2087668" cy="1520766"/>
              <a:chOff x="247435" y="2414619"/>
              <a:chExt cx="3149101" cy="2293969"/>
            </a:xfrm>
          </p:grpSpPr>
          <p:sp>
            <p:nvSpPr>
              <p:cNvPr id="10" name="Rectangle 12">
                <a:extLst>
                  <a:ext uri="{FF2B5EF4-FFF2-40B4-BE49-F238E27FC236}">
                    <a16:creationId xmlns:a16="http://schemas.microsoft.com/office/drawing/2014/main" id="{AA5448FB-BF3A-4252-9BDD-5E3E893B1E18}"/>
                  </a:ext>
                </a:extLst>
              </p:cNvPr>
              <p:cNvSpPr/>
              <p:nvPr/>
            </p:nvSpPr>
            <p:spPr>
              <a:xfrm rot="2700000" flipH="1">
                <a:off x="1034951" y="1627103"/>
                <a:ext cx="1574070" cy="3149101"/>
              </a:xfrm>
              <a:custGeom>
                <a:avLst/>
                <a:gdLst/>
                <a:ahLst/>
                <a:cxnLst/>
                <a:rect l="l" t="t" r="r" b="b"/>
                <a:pathLst>
                  <a:path w="1574070" h="3149101">
                    <a:moveTo>
                      <a:pt x="1396232" y="177838"/>
                    </a:moveTo>
                    <a:cubicBezTo>
                      <a:pt x="1732682" y="514288"/>
                      <a:pt x="1732682" y="1059782"/>
                      <a:pt x="1396232" y="1396232"/>
                    </a:cubicBezTo>
                    <a:cubicBezTo>
                      <a:pt x="1059782" y="1732681"/>
                      <a:pt x="514289" y="1732681"/>
                      <a:pt x="177839" y="1396232"/>
                    </a:cubicBezTo>
                    <a:cubicBezTo>
                      <a:pt x="-158611" y="1059782"/>
                      <a:pt x="-158611" y="514288"/>
                      <a:pt x="177839" y="177838"/>
                    </a:cubicBezTo>
                    <a:cubicBezTo>
                      <a:pt x="514289" y="-158611"/>
                      <a:pt x="1059782" y="-158611"/>
                      <a:pt x="1396232" y="177838"/>
                    </a:cubicBezTo>
                    <a:close/>
                    <a:moveTo>
                      <a:pt x="1574070" y="0"/>
                    </a:moveTo>
                    <a:cubicBezTo>
                      <a:pt x="1139403" y="-434668"/>
                      <a:pt x="434668" y="-434668"/>
                      <a:pt x="0" y="0"/>
                    </a:cubicBezTo>
                    <a:cubicBezTo>
                      <a:pt x="-434668" y="434667"/>
                      <a:pt x="-434668" y="1139403"/>
                      <a:pt x="0" y="1574070"/>
                    </a:cubicBezTo>
                    <a:cubicBezTo>
                      <a:pt x="149565" y="1723636"/>
                      <a:pt x="331107" y="1821737"/>
                      <a:pt x="522925" y="1867116"/>
                    </a:cubicBezTo>
                    <a:lnTo>
                      <a:pt x="522925" y="3149101"/>
                    </a:lnTo>
                    <a:lnTo>
                      <a:pt x="1051145" y="3149101"/>
                    </a:lnTo>
                    <a:lnTo>
                      <a:pt x="1051145" y="1867115"/>
                    </a:lnTo>
                    <a:cubicBezTo>
                      <a:pt x="1242964" y="1821737"/>
                      <a:pt x="1424505" y="1723636"/>
                      <a:pt x="1574070" y="1574070"/>
                    </a:cubicBezTo>
                    <a:cubicBezTo>
                      <a:pt x="2008738" y="1139403"/>
                      <a:pt x="2008738" y="434667"/>
                      <a:pt x="15740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900" dirty="0"/>
              </a:p>
            </p:txBody>
          </p:sp>
          <p:sp>
            <p:nvSpPr>
              <p:cNvPr id="11" name="Round Same Side Corner Rectangle 13">
                <a:extLst>
                  <a:ext uri="{FF2B5EF4-FFF2-40B4-BE49-F238E27FC236}">
                    <a16:creationId xmlns:a16="http://schemas.microsoft.com/office/drawing/2014/main" id="{8DBCBD97-3257-419C-87C7-50FEF1630A9D}"/>
                  </a:ext>
                </a:extLst>
              </p:cNvPr>
              <p:cNvSpPr/>
              <p:nvPr/>
            </p:nvSpPr>
            <p:spPr>
              <a:xfrm rot="13500000" flipH="1">
                <a:off x="299369" y="4293587"/>
                <a:ext cx="528162" cy="30184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900" dirty="0"/>
              </a:p>
            </p:txBody>
          </p:sp>
        </p:grpSp>
        <p:grpSp>
          <p:nvGrpSpPr>
            <p:cNvPr id="5" name="Group 62">
              <a:extLst>
                <a:ext uri="{FF2B5EF4-FFF2-40B4-BE49-F238E27FC236}">
                  <a16:creationId xmlns:a16="http://schemas.microsoft.com/office/drawing/2014/main" id="{C7582410-D27F-4996-BD73-F352C0BB3BFC}"/>
                </a:ext>
              </a:extLst>
            </p:cNvPr>
            <p:cNvGrpSpPr/>
            <p:nvPr/>
          </p:nvGrpSpPr>
          <p:grpSpPr>
            <a:xfrm>
              <a:off x="-301346" y="798533"/>
              <a:ext cx="2131281" cy="1453434"/>
              <a:chOff x="-301346" y="798533"/>
              <a:chExt cx="2131281" cy="1453434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16F26AE1-D5B1-4643-984D-46DB410BFF8A}"/>
                  </a:ext>
                </a:extLst>
              </p:cNvPr>
              <p:cNvSpPr/>
              <p:nvPr/>
            </p:nvSpPr>
            <p:spPr>
              <a:xfrm rot="2062115">
                <a:off x="729413" y="1132447"/>
                <a:ext cx="1100522" cy="1119520"/>
              </a:xfrm>
              <a:custGeom>
                <a:avLst/>
                <a:gdLst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519208 h 1119520"/>
                  <a:gd name="connsiteX16" fmla="*/ 53230 w 1117102"/>
                  <a:gd name="connsiteY16" fmla="*/ 504961 h 1119520"/>
                  <a:gd name="connsiteX17" fmla="*/ 163187 w 1117102"/>
                  <a:gd name="connsiteY17" fmla="*/ 352712 h 1119520"/>
                  <a:gd name="connsiteX18" fmla="*/ 280970 w 1117102"/>
                  <a:gd name="connsiteY18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580 w 1117102"/>
                  <a:gd name="connsiteY14" fmla="*/ 519208 h 1119520"/>
                  <a:gd name="connsiteX15" fmla="*/ 53230 w 1117102"/>
                  <a:gd name="connsiteY15" fmla="*/ 504961 h 1119520"/>
                  <a:gd name="connsiteX16" fmla="*/ 163187 w 1117102"/>
                  <a:gd name="connsiteY16" fmla="*/ 352712 h 1119520"/>
                  <a:gd name="connsiteX17" fmla="*/ 280970 w 1117102"/>
                  <a:gd name="connsiteY17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64390 w 1100522"/>
                  <a:gd name="connsiteY0" fmla="*/ 263948 h 1119520"/>
                  <a:gd name="connsiteX1" fmla="*/ 689808 w 1100522"/>
                  <a:gd name="connsiteY1" fmla="*/ 20162 h 1119520"/>
                  <a:gd name="connsiteX2" fmla="*/ 759287 w 1100522"/>
                  <a:gd name="connsiteY2" fmla="*/ 4813 h 1119520"/>
                  <a:gd name="connsiteX3" fmla="*/ 790240 w 1100522"/>
                  <a:gd name="connsiteY3" fmla="*/ 75346 h 1119520"/>
                  <a:gd name="connsiteX4" fmla="*/ 572341 w 1100522"/>
                  <a:gd name="connsiteY4" fmla="*/ 372448 h 1119520"/>
                  <a:gd name="connsiteX5" fmla="*/ 921951 w 1100522"/>
                  <a:gd name="connsiteY5" fmla="*/ 341435 h 1119520"/>
                  <a:gd name="connsiteX6" fmla="*/ 1009353 w 1100522"/>
                  <a:gd name="connsiteY6" fmla="*/ 516239 h 1119520"/>
                  <a:gd name="connsiteX7" fmla="*/ 1017811 w 1100522"/>
                  <a:gd name="connsiteY7" fmla="*/ 702321 h 1119520"/>
                  <a:gd name="connsiteX8" fmla="*/ 998075 w 1100522"/>
                  <a:gd name="connsiteY8" fmla="*/ 913779 h 1119520"/>
                  <a:gd name="connsiteX9" fmla="*/ 989617 w 1100522"/>
                  <a:gd name="connsiteY9" fmla="*/ 1054750 h 1119520"/>
                  <a:gd name="connsiteX10" fmla="*/ 242468 w 1100522"/>
                  <a:gd name="connsiteY10" fmla="*/ 1066027 h 1119520"/>
                  <a:gd name="connsiteX11" fmla="*/ 6911 w 1100522"/>
                  <a:gd name="connsiteY11" fmla="*/ 992277 h 1119520"/>
                  <a:gd name="connsiteX12" fmla="*/ 0 w 1100522"/>
                  <a:gd name="connsiteY12" fmla="*/ 519208 h 1119520"/>
                  <a:gd name="connsiteX13" fmla="*/ 36650 w 1100522"/>
                  <a:gd name="connsiteY13" fmla="*/ 504961 h 1119520"/>
                  <a:gd name="connsiteX14" fmla="*/ 146607 w 1100522"/>
                  <a:gd name="connsiteY14" fmla="*/ 352712 h 1119520"/>
                  <a:gd name="connsiteX15" fmla="*/ 264390 w 1100522"/>
                  <a:gd name="connsiteY15" fmla="*/ 263948 h 111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0522" h="1119520">
                    <a:moveTo>
                      <a:pt x="264390" y="263948"/>
                    </a:moveTo>
                    <a:cubicBezTo>
                      <a:pt x="381257" y="190131"/>
                      <a:pt x="502300" y="148084"/>
                      <a:pt x="689808" y="20162"/>
                    </a:cubicBezTo>
                    <a:cubicBezTo>
                      <a:pt x="726679" y="1841"/>
                      <a:pt x="735351" y="-5755"/>
                      <a:pt x="759287" y="4813"/>
                    </a:cubicBezTo>
                    <a:cubicBezTo>
                      <a:pt x="781648" y="17423"/>
                      <a:pt x="787052" y="43633"/>
                      <a:pt x="790240" y="75346"/>
                    </a:cubicBezTo>
                    <a:cubicBezTo>
                      <a:pt x="775103" y="234834"/>
                      <a:pt x="383440" y="362110"/>
                      <a:pt x="572341" y="372448"/>
                    </a:cubicBezTo>
                    <a:cubicBezTo>
                      <a:pt x="705794" y="359291"/>
                      <a:pt x="777220" y="346134"/>
                      <a:pt x="921951" y="341435"/>
                    </a:cubicBezTo>
                    <a:cubicBezTo>
                      <a:pt x="1053524" y="343314"/>
                      <a:pt x="1075140" y="426957"/>
                      <a:pt x="1009353" y="516239"/>
                    </a:cubicBezTo>
                    <a:cubicBezTo>
                      <a:pt x="1092056" y="520938"/>
                      <a:pt x="1160663" y="649692"/>
                      <a:pt x="1017811" y="702321"/>
                    </a:cubicBezTo>
                    <a:cubicBezTo>
                      <a:pt x="1154083" y="786904"/>
                      <a:pt x="1076080" y="894043"/>
                      <a:pt x="998075" y="913779"/>
                    </a:cubicBezTo>
                    <a:cubicBezTo>
                      <a:pt x="1063862" y="972986"/>
                      <a:pt x="1056344" y="1018097"/>
                      <a:pt x="989617" y="1054750"/>
                    </a:cubicBezTo>
                    <a:cubicBezTo>
                      <a:pt x="841597" y="1115838"/>
                      <a:pt x="459094" y="1158129"/>
                      <a:pt x="242468" y="1066027"/>
                    </a:cubicBezTo>
                    <a:cubicBezTo>
                      <a:pt x="142822" y="1031908"/>
                      <a:pt x="78047" y="996188"/>
                      <a:pt x="6911" y="992277"/>
                    </a:cubicBezTo>
                    <a:lnTo>
                      <a:pt x="0" y="519208"/>
                    </a:lnTo>
                    <a:cubicBezTo>
                      <a:pt x="9193" y="517763"/>
                      <a:pt x="20149" y="513929"/>
                      <a:pt x="36650" y="504961"/>
                    </a:cubicBezTo>
                    <a:cubicBezTo>
                      <a:pt x="57325" y="453272"/>
                      <a:pt x="83170" y="410510"/>
                      <a:pt x="146607" y="352712"/>
                    </a:cubicBezTo>
                    <a:cubicBezTo>
                      <a:pt x="186942" y="316689"/>
                      <a:pt x="225434" y="288554"/>
                      <a:pt x="264390" y="263948"/>
                    </a:cubicBezTo>
                    <a:close/>
                  </a:path>
                </a:pathLst>
              </a:custGeom>
              <a:solidFill>
                <a:srgbClr val="F4B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7" name="Rectangle 55">
                <a:extLst>
                  <a:ext uri="{FF2B5EF4-FFF2-40B4-BE49-F238E27FC236}">
                    <a16:creationId xmlns:a16="http://schemas.microsoft.com/office/drawing/2014/main" id="{10607543-2702-4761-8C24-6511DF8AB62A}"/>
                  </a:ext>
                </a:extLst>
              </p:cNvPr>
              <p:cNvSpPr/>
              <p:nvPr/>
            </p:nvSpPr>
            <p:spPr>
              <a:xfrm rot="2088680">
                <a:off x="500187" y="1191785"/>
                <a:ext cx="251778" cy="561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Rectangle 56">
                <a:extLst>
                  <a:ext uri="{FF2B5EF4-FFF2-40B4-BE49-F238E27FC236}">
                    <a16:creationId xmlns:a16="http://schemas.microsoft.com/office/drawing/2014/main" id="{518BD7F6-4E47-4D97-B29C-3F3985A31FC8}"/>
                  </a:ext>
                </a:extLst>
              </p:cNvPr>
              <p:cNvSpPr/>
              <p:nvPr/>
            </p:nvSpPr>
            <p:spPr>
              <a:xfrm rot="2088680">
                <a:off x="-301346" y="798533"/>
                <a:ext cx="895191" cy="730615"/>
              </a:xfrm>
              <a:custGeom>
                <a:avLst/>
                <a:gdLst/>
                <a:ahLst/>
                <a:cxnLst/>
                <a:rect l="l" t="t" r="r" b="b"/>
                <a:pathLst>
                  <a:path w="895191" h="730615">
                    <a:moveTo>
                      <a:pt x="0" y="0"/>
                    </a:moveTo>
                    <a:lnTo>
                      <a:pt x="895191" y="0"/>
                    </a:lnTo>
                    <a:lnTo>
                      <a:pt x="895191" y="730615"/>
                    </a:lnTo>
                    <a:lnTo>
                      <a:pt x="508005" y="73061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" name="Oval 58">
                <a:extLst>
                  <a:ext uri="{FF2B5EF4-FFF2-40B4-BE49-F238E27FC236}">
                    <a16:creationId xmlns:a16="http://schemas.microsoft.com/office/drawing/2014/main" id="{0AD1DC93-43E8-4D65-B95B-1387F5E529BB}"/>
                  </a:ext>
                </a:extLst>
              </p:cNvPr>
              <p:cNvSpPr/>
              <p:nvPr/>
            </p:nvSpPr>
            <p:spPr>
              <a:xfrm>
                <a:off x="490431" y="1573495"/>
                <a:ext cx="94897" cy="9489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4D2EC-E974-42D1-A6C9-5E044AC225AD}"/>
              </a:ext>
            </a:extLst>
          </p:cNvPr>
          <p:cNvSpPr/>
          <p:nvPr/>
        </p:nvSpPr>
        <p:spPr>
          <a:xfrm>
            <a:off x="2987824" y="658480"/>
            <a:ext cx="2770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Prévention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tertiaire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AB30745-E715-4F25-BBC9-CE5563DD2EEF}"/>
              </a:ext>
            </a:extLst>
          </p:cNvPr>
          <p:cNvSpPr txBox="1">
            <a:spLocks/>
          </p:cNvSpPr>
          <p:nvPr/>
        </p:nvSpPr>
        <p:spPr>
          <a:xfrm>
            <a:off x="1465102" y="1313726"/>
            <a:ext cx="6686550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b="1" u="sng" dirty="0">
                <a:solidFill>
                  <a:srgbClr val="FF0000"/>
                </a:solidFill>
              </a:rPr>
              <a:t>Tertiaire</a:t>
            </a:r>
            <a:r>
              <a:rPr lang="fr-FR" sz="1400" dirty="0"/>
              <a:t> : </a:t>
            </a:r>
          </a:p>
          <a:p>
            <a:pPr marL="0" indent="0">
              <a:buNone/>
            </a:pPr>
            <a:r>
              <a:rPr lang="fr-FR" sz="1400" dirty="0"/>
              <a:t>La prévention tertiaire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agit sur les conséquences du trouble </a:t>
            </a:r>
            <a:r>
              <a:rPr lang="fr-FR" sz="1400" dirty="0"/>
              <a:t>et s’inscrit dans une logique de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réparation individuelle</a:t>
            </a:r>
            <a:r>
              <a:rPr lang="fr-FR" sz="1400" dirty="0"/>
              <a:t>. </a:t>
            </a:r>
          </a:p>
          <a:p>
            <a:endParaRPr lang="fr-FR" sz="13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7C2BA1-F731-4E19-A323-2B2814CBF290}"/>
              </a:ext>
            </a:extLst>
          </p:cNvPr>
          <p:cNvSpPr txBox="1"/>
          <p:nvPr/>
        </p:nvSpPr>
        <p:spPr>
          <a:xfrm>
            <a:off x="196927" y="182948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74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6CB486B-02DB-4339-B474-D548C8B4C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53" y="4743896"/>
            <a:ext cx="399604" cy="399604"/>
          </a:xfrm>
          <a:prstGeom prst="rect">
            <a:avLst/>
          </a:prstGeom>
        </p:spPr>
      </p:pic>
      <p:sp>
        <p:nvSpPr>
          <p:cNvPr id="17" name="Explosion : 14 points 16">
            <a:extLst>
              <a:ext uri="{FF2B5EF4-FFF2-40B4-BE49-F238E27FC236}">
                <a16:creationId xmlns:a16="http://schemas.microsoft.com/office/drawing/2014/main" id="{E210A401-2505-4ED5-B52A-4C40C61D9425}"/>
              </a:ext>
            </a:extLst>
          </p:cNvPr>
          <p:cNvSpPr/>
          <p:nvPr/>
        </p:nvSpPr>
        <p:spPr>
          <a:xfrm>
            <a:off x="5019263" y="2006686"/>
            <a:ext cx="2861477" cy="184718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Réparation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65767A2-CCB2-4585-9A0E-C645F5853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52" y="2432958"/>
            <a:ext cx="1533867" cy="1150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364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intérieur, assis, table, fruit&#10;&#10;Description générée automatiquement">
            <a:extLst>
              <a:ext uri="{FF2B5EF4-FFF2-40B4-BE49-F238E27FC236}">
                <a16:creationId xmlns:a16="http://schemas.microsoft.com/office/drawing/2014/main" id="{285AE20D-8D98-4053-870C-4C5F78A726DF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" b="7866"/>
          <a:stretch>
            <a:fillRect/>
          </a:stretch>
        </p:blipFill>
        <p:spPr>
          <a:xfrm>
            <a:off x="7938" y="-11113"/>
            <a:ext cx="9144000" cy="5143501"/>
          </a:xfrm>
        </p:spPr>
      </p:pic>
      <p:sp>
        <p:nvSpPr>
          <p:cNvPr id="5" name="Rectangle 4"/>
          <p:cNvSpPr/>
          <p:nvPr/>
        </p:nvSpPr>
        <p:spPr>
          <a:xfrm>
            <a:off x="7938" y="3535159"/>
            <a:ext cx="9144000" cy="461666"/>
          </a:xfrm>
          <a:prstGeom prst="rect">
            <a:avLst/>
          </a:prstGeom>
          <a:solidFill>
            <a:srgbClr val="1C7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Quiz 5 : Sécurité en entreprise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rgbClr val="1C7D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rgbClr val="1C7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C7D046-26FC-476D-A08F-EBE04E82237C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75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6238CC0-4462-496F-8FB1-00D9A70B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7FDE35-64E1-4376-BD01-B80C0E972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108" y="3079376"/>
            <a:ext cx="2820566" cy="1398281"/>
          </a:xfrm>
          <a:prstGeom prst="rect">
            <a:avLst/>
          </a:prstGeom>
          <a:ln>
            <a:solidFill>
              <a:srgbClr val="1C7DE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DAF7ADE-B049-4230-9845-3C758C500E9D}"/>
              </a:ext>
            </a:extLst>
          </p:cNvPr>
          <p:cNvSpPr txBox="1"/>
          <p:nvPr/>
        </p:nvSpPr>
        <p:spPr>
          <a:xfrm>
            <a:off x="1579469" y="2150304"/>
            <a:ext cx="6000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https://www.askabox.fr/liste-139417-Te0ctaoOrI0.html</a:t>
            </a:r>
          </a:p>
        </p:txBody>
      </p:sp>
    </p:spTree>
    <p:extLst>
      <p:ext uri="{BB962C8B-B14F-4D97-AF65-F5344CB8AC3E}">
        <p14:creationId xmlns:p14="http://schemas.microsoft.com/office/powerpoint/2010/main" val="36358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17E93-6D38-4DEC-BA64-B81C7418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Définir des plans d’action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F52B4-4D8C-4F0D-9D7A-1556C21888D5}"/>
              </a:ext>
            </a:extLst>
          </p:cNvPr>
          <p:cNvSpPr txBox="1">
            <a:spLocks/>
          </p:cNvSpPr>
          <p:nvPr/>
        </p:nvSpPr>
        <p:spPr>
          <a:xfrm>
            <a:off x="1902152" y="1470991"/>
            <a:ext cx="6686550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350" b="1" dirty="0"/>
              <a:t>Brainstorming pour la prochaine séance </a:t>
            </a:r>
            <a:r>
              <a:rPr lang="fr-FR" sz="1350" dirty="0"/>
              <a:t>: les </a:t>
            </a:r>
            <a:r>
              <a:rPr lang="fr-FR" sz="1350" b="1" dirty="0">
                <a:solidFill>
                  <a:srgbClr val="1C7DE1"/>
                </a:solidFill>
              </a:rPr>
              <a:t>leviers d’action QSE de l’analyse à la prévention</a:t>
            </a:r>
            <a:r>
              <a:rPr lang="fr-FR" sz="1350" dirty="0"/>
              <a:t>.</a:t>
            </a:r>
          </a:p>
          <a:p>
            <a:pPr marL="0" indent="0">
              <a:buNone/>
            </a:pPr>
            <a:endParaRPr lang="fr-FR" sz="1350" dirty="0"/>
          </a:p>
          <a:p>
            <a:pPr marL="0" indent="0">
              <a:buNone/>
            </a:pPr>
            <a:endParaRPr lang="fr-FR" sz="1350" dirty="0"/>
          </a:p>
          <a:p>
            <a:r>
              <a:rPr lang="fr-FR" sz="1350" dirty="0"/>
              <a:t>Chaque étudiant est prié d’identifier les </a:t>
            </a:r>
            <a:r>
              <a:rPr lang="fr-FR" sz="1350" b="1" dirty="0"/>
              <a:t>documents pertinents </a:t>
            </a:r>
            <a:r>
              <a:rPr lang="fr-FR" sz="1350" dirty="0"/>
              <a:t>pour le choix des </a:t>
            </a:r>
            <a:r>
              <a:rPr lang="fr-FR" sz="1350" b="1" dirty="0">
                <a:solidFill>
                  <a:srgbClr val="FF0000"/>
                </a:solidFill>
              </a:rPr>
              <a:t>outils et méthodes</a:t>
            </a:r>
            <a:r>
              <a:rPr lang="fr-FR" sz="1350" dirty="0"/>
              <a:t>. </a:t>
            </a:r>
          </a:p>
          <a:p>
            <a:endParaRPr lang="fr-FR" sz="1350" dirty="0"/>
          </a:p>
          <a:p>
            <a:r>
              <a:rPr lang="fr-FR" sz="1350" dirty="0"/>
              <a:t>Adaptés à son </a:t>
            </a:r>
            <a:r>
              <a:rPr lang="fr-FR" sz="1350" b="1" dirty="0">
                <a:solidFill>
                  <a:srgbClr val="1C7DE1"/>
                </a:solidFill>
              </a:rPr>
              <a:t>environnement professionnel </a:t>
            </a:r>
            <a:r>
              <a:rPr lang="fr-FR" sz="1350" dirty="0"/>
              <a:t>(dans chaque dimension de la QSE).</a:t>
            </a:r>
          </a:p>
          <a:p>
            <a:pPr marL="0" indent="0" algn="ctr">
              <a:buNone/>
            </a:pPr>
            <a:endParaRPr lang="fr-FR" sz="1350" dirty="0"/>
          </a:p>
          <a:p>
            <a:pPr marL="0" indent="0" algn="ctr">
              <a:buNone/>
            </a:pPr>
            <a:r>
              <a:rPr lang="fr-FR" sz="1350" b="1" dirty="0">
                <a:solidFill>
                  <a:srgbClr val="FF0000"/>
                </a:solidFill>
              </a:rPr>
              <a:t>Soit :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780A41-4803-46B6-9741-684838B0C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800"/>
            <a:ext cx="2071688" cy="20716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9E0E8F-BFE7-4AC1-97F2-EBD9B99B3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331" y="4437823"/>
            <a:ext cx="705677" cy="70567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D6F08AE-3C46-4531-85CE-9F5E2301FD3A}"/>
              </a:ext>
            </a:extLst>
          </p:cNvPr>
          <p:cNvSpPr txBox="1"/>
          <p:nvPr/>
        </p:nvSpPr>
        <p:spPr>
          <a:xfrm rot="20843425">
            <a:off x="864705" y="1202424"/>
            <a:ext cx="1659835" cy="300082"/>
          </a:xfrm>
          <a:prstGeom prst="rect">
            <a:avLst/>
          </a:prstGeom>
          <a:scene3d>
            <a:camera prst="perspectiveAbove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Exercice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9DDAC4-B0DE-4FDC-A818-3611417F8008}"/>
              </a:ext>
            </a:extLst>
          </p:cNvPr>
          <p:cNvSpPr txBox="1"/>
          <p:nvPr/>
        </p:nvSpPr>
        <p:spPr>
          <a:xfrm>
            <a:off x="469741" y="6368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69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389" y="14203"/>
            <a:ext cx="7742312" cy="5133490"/>
          </a:xfrm>
        </p:spPr>
      </p:pic>
      <p:sp>
        <p:nvSpPr>
          <p:cNvPr id="5" name="Rectangle 4"/>
          <p:cNvSpPr/>
          <p:nvPr/>
        </p:nvSpPr>
        <p:spPr>
          <a:xfrm>
            <a:off x="-20810" y="1859961"/>
            <a:ext cx="917271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2588449" y="1985019"/>
            <a:ext cx="415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Le formalisme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277" y="345616"/>
            <a:ext cx="1257409" cy="68585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5F834B8-C2AE-4562-BDE7-7355894E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D7F4918E-F2CA-46CB-9660-5A63F7EBEEF1}"/>
              </a:ext>
            </a:extLst>
          </p:cNvPr>
          <p:cNvSpPr txBox="1"/>
          <p:nvPr/>
        </p:nvSpPr>
        <p:spPr>
          <a:xfrm>
            <a:off x="-40915" y="2077353"/>
            <a:ext cx="297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QUALITE-SANTE-ENVIRONNEMENT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BE7D10-9CD3-4BFD-8FCC-0B0B5BFCBB21}"/>
              </a:ext>
            </a:extLst>
          </p:cNvPr>
          <p:cNvSpPr txBox="1"/>
          <p:nvPr/>
        </p:nvSpPr>
        <p:spPr>
          <a:xfrm>
            <a:off x="35559" y="29738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5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hlinkClick r:id="rId2"/>
            <a:extLst>
              <a:ext uri="{FF2B5EF4-FFF2-40B4-BE49-F238E27FC236}">
                <a16:creationId xmlns:a16="http://schemas.microsoft.com/office/drawing/2014/main" id="{EFCA521D-FD03-4E32-BEFB-3679953E7DBD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000" y="3651870"/>
            <a:ext cx="2520000" cy="1416198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D5044A-5D9D-4991-A5D2-F2DA66E4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415" y="1005567"/>
            <a:ext cx="667570" cy="6675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157716-47F6-4DBB-96FE-6339E111F10B}"/>
              </a:ext>
            </a:extLst>
          </p:cNvPr>
          <p:cNvSpPr/>
          <p:nvPr/>
        </p:nvSpPr>
        <p:spPr>
          <a:xfrm>
            <a:off x="3539208" y="1609701"/>
            <a:ext cx="491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L’évaluation des risques</a:t>
            </a:r>
            <a:r>
              <a:rPr lang="fr-FR" sz="1600" dirty="0"/>
              <a:t>,</a:t>
            </a:r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742950" lvl="1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Le </a:t>
            </a:r>
            <a:r>
              <a:rPr lang="fr-FR" sz="1600" b="1" dirty="0">
                <a:solidFill>
                  <a:srgbClr val="FF0000"/>
                </a:solidFill>
              </a:rPr>
              <a:t>DUER</a:t>
            </a:r>
            <a:r>
              <a:rPr lang="fr-FR" sz="1600" dirty="0"/>
              <a:t>,</a:t>
            </a:r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1200150" lvl="2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Le 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</a:rPr>
              <a:t>plan d’actions de prévention</a:t>
            </a:r>
            <a:r>
              <a:rPr lang="fr-FR" sz="1600" dirty="0"/>
              <a:t>,</a:t>
            </a:r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1657350" lvl="3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Le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Règlement Intérieur</a:t>
            </a:r>
            <a:r>
              <a:rPr lang="fr-FR" sz="1600" dirty="0"/>
              <a:t>,</a:t>
            </a:r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114550" lvl="4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FF0000"/>
                </a:solidFill>
              </a:rPr>
              <a:t>Les mesures d’urgence </a:t>
            </a:r>
            <a:r>
              <a:rPr lang="fr-FR" sz="1600" dirty="0"/>
              <a:t>…</a:t>
            </a:r>
          </a:p>
          <a:p>
            <a:pPr marL="285750" indent="-285750">
              <a:buClr>
                <a:srgbClr val="F07624"/>
              </a:buClr>
              <a:buFont typeface="Wingdings" panose="05000000000000000000" pitchFamily="2" charset="2"/>
              <a:buChar char="Ø"/>
            </a:pPr>
            <a:endParaRPr lang="fr-FR" sz="160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8708BEB-8D78-4AC0-B5BA-2E9B4E4207D4}"/>
              </a:ext>
            </a:extLst>
          </p:cNvPr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9F2296-06E0-4820-866F-D697DCDDCBA9}"/>
              </a:ext>
            </a:extLst>
          </p:cNvPr>
          <p:cNvSpPr/>
          <p:nvPr/>
        </p:nvSpPr>
        <p:spPr>
          <a:xfrm>
            <a:off x="1907704" y="236126"/>
            <a:ext cx="6318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Le 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C7DE1"/>
                </a:solidFill>
                <a:effectLst/>
                <a:uLnTx/>
                <a:uFillTx/>
                <a:latin typeface="Arial"/>
                <a:cs typeface="Arial" pitchFamily="34" charset="0"/>
              </a:rPr>
              <a:t>formalisme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 requis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2BB286-2BDC-489B-A8E0-D924AF181C3A}"/>
              </a:ext>
            </a:extLst>
          </p:cNvPr>
          <p:cNvSpPr txBox="1"/>
          <p:nvPr/>
        </p:nvSpPr>
        <p:spPr>
          <a:xfrm>
            <a:off x="469741" y="6368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78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E79C02-FBC5-4361-8972-BA14DE79EB4A}"/>
              </a:ext>
            </a:extLst>
          </p:cNvPr>
          <p:cNvSpPr txBox="1"/>
          <p:nvPr/>
        </p:nvSpPr>
        <p:spPr>
          <a:xfrm>
            <a:off x="0" y="3267149"/>
            <a:ext cx="43924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En France, le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document unique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ou document unique d'évaluation des risques professionnels (DU/DUERP), a été créé par le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  <a:hlinkClick r:id="rId5" tooltip="Décret en Fra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décret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   n° 2001-1016 du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  <a:hlinkClick r:id="rId6" tooltip="5 novemb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  <a:hlinkClick r:id="rId7" tooltip="Novembre 20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novembre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  <a:hlinkClick r:id="rId8" tooltip="20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2001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en application des articles       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L4121-2 et L4121-3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du Code du Travail. </a:t>
            </a:r>
          </a:p>
        </p:txBody>
      </p:sp>
    </p:spTree>
    <p:extLst>
      <p:ext uri="{BB962C8B-B14F-4D97-AF65-F5344CB8AC3E}">
        <p14:creationId xmlns:p14="http://schemas.microsoft.com/office/powerpoint/2010/main" val="8268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3F1BF-5887-4C67-A05B-E8665D8E9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98599"/>
            <a:ext cx="7524328" cy="566531"/>
          </a:xfrm>
        </p:spPr>
        <p:txBody>
          <a:bodyPr/>
          <a:lstStyle/>
          <a:p>
            <a:r>
              <a:rPr lang="fr-FR" dirty="0"/>
              <a:t>Le </a:t>
            </a:r>
            <a:r>
              <a:rPr lang="fr-FR" dirty="0">
                <a:solidFill>
                  <a:srgbClr val="E62949"/>
                </a:solidFill>
              </a:rPr>
              <a:t>document unique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4C53DC-BFC6-426F-AE5F-CE97C419C10D}"/>
              </a:ext>
            </a:extLst>
          </p:cNvPr>
          <p:cNvSpPr txBox="1">
            <a:spLocks/>
          </p:cNvSpPr>
          <p:nvPr/>
        </p:nvSpPr>
        <p:spPr>
          <a:xfrm>
            <a:off x="1072603" y="921178"/>
            <a:ext cx="7886700" cy="39011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500" dirty="0"/>
              <a:t>L'élaboration et la mise à jour de </a:t>
            </a:r>
            <a:r>
              <a:rPr lang="fr-FR" sz="1500" b="1" dirty="0">
                <a:solidFill>
                  <a:srgbClr val="FF0000"/>
                </a:solidFill>
              </a:rPr>
              <a:t>ce document s'imposent à tout employeur dont l'entreprise emploie au moins un salarié</a:t>
            </a:r>
            <a:r>
              <a:rPr lang="fr-FR" sz="1500" dirty="0"/>
              <a:t>.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FR" sz="1300" dirty="0"/>
              <a:t>Cet outil est destiné à transcrire les résultats de la </a:t>
            </a:r>
            <a:r>
              <a:rPr lang="fr-FR" sz="1300" b="1" dirty="0">
                <a:solidFill>
                  <a:schemeClr val="accent1">
                    <a:lumMod val="75000"/>
                  </a:schemeClr>
                </a:solidFill>
              </a:rPr>
              <a:t>démarche de prévention </a:t>
            </a:r>
            <a:r>
              <a:rPr lang="fr-FR" sz="1300" dirty="0"/>
              <a:t>des risques professionnels. </a:t>
            </a:r>
          </a:p>
          <a:p>
            <a:pPr algn="just"/>
            <a:endParaRPr lang="fr-FR" sz="1500" dirty="0"/>
          </a:p>
          <a:p>
            <a:pPr algn="just"/>
            <a:r>
              <a:rPr lang="fr-FR" sz="1500" dirty="0"/>
              <a:t>Le document unique doit être </a:t>
            </a:r>
            <a:r>
              <a:rPr lang="fr-FR" sz="1500" b="1" dirty="0">
                <a:solidFill>
                  <a:srgbClr val="FF0000"/>
                </a:solidFill>
              </a:rPr>
              <a:t>mis à jour au minimum une fois par an </a:t>
            </a:r>
            <a:r>
              <a:rPr lang="fr-FR" sz="1500" dirty="0"/>
              <a:t>et lors de tout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changement de situation</a:t>
            </a:r>
            <a:r>
              <a:rPr lang="fr-FR" sz="1500" dirty="0"/>
              <a:t>.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fr-FR" sz="1300" dirty="0"/>
              <a:t>Il doit également être revu après chaque </a:t>
            </a:r>
            <a:r>
              <a:rPr lang="fr-FR" sz="1300" b="1" dirty="0">
                <a:solidFill>
                  <a:srgbClr val="FF0000"/>
                </a:solidFill>
                <a:hlinkClick r:id="rId2" tooltip="Accident du travai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accident du travail</a:t>
            </a:r>
            <a:r>
              <a:rPr lang="fr-FR" sz="1300" dirty="0"/>
              <a:t>. </a:t>
            </a:r>
          </a:p>
          <a:p>
            <a:pPr algn="just"/>
            <a:endParaRPr lang="fr-FR" sz="1500" dirty="0"/>
          </a:p>
          <a:p>
            <a:pPr marL="0" indent="0" algn="just">
              <a:buNone/>
            </a:pPr>
            <a:r>
              <a:rPr lang="fr-FR" sz="1500" b="1" i="1" dirty="0"/>
              <a:t>Ce document est mis à </a:t>
            </a:r>
            <a:r>
              <a:rPr lang="fr-FR" sz="1500" b="1" i="1" dirty="0">
                <a:solidFill>
                  <a:srgbClr val="1C7DE1"/>
                </a:solidFill>
              </a:rPr>
              <a:t>la disposition des salariés</a:t>
            </a:r>
            <a:r>
              <a:rPr lang="fr-FR" sz="1500" b="1" i="1" dirty="0"/>
              <a:t>, du </a:t>
            </a:r>
            <a:r>
              <a:rPr lang="fr-FR" sz="1500" b="1" i="1" dirty="0">
                <a:solidFill>
                  <a:srgbClr val="1C7DE1"/>
                </a:solidFill>
              </a:rPr>
              <a:t>médecin du travail</a:t>
            </a:r>
            <a:r>
              <a:rPr lang="fr-FR" sz="1500" b="1" i="1" dirty="0"/>
              <a:t>, de </a:t>
            </a:r>
            <a:r>
              <a:rPr lang="fr-FR" sz="1500" b="1" i="1" dirty="0">
                <a:solidFill>
                  <a:srgbClr val="1C7DE1"/>
                </a:solidFill>
              </a:rPr>
              <a:t>l'inspecteur du travail </a:t>
            </a:r>
            <a:r>
              <a:rPr lang="fr-FR" sz="1500" b="1" i="1" dirty="0"/>
              <a:t>et des agents des </a:t>
            </a:r>
            <a:r>
              <a:rPr lang="fr-FR" sz="1500" b="1" i="1" dirty="0">
                <a:solidFill>
                  <a:srgbClr val="1C7DE1"/>
                </a:solidFill>
              </a:rPr>
              <a:t>services de prévention</a:t>
            </a:r>
            <a:r>
              <a:rPr lang="fr-FR" sz="1500" b="1" i="1" dirty="0"/>
              <a:t>.</a:t>
            </a:r>
          </a:p>
          <a:p>
            <a:pPr marL="0" indent="0" algn="just">
              <a:buNone/>
            </a:pPr>
            <a:endParaRPr lang="fr-FR" sz="1500" dirty="0"/>
          </a:p>
          <a:p>
            <a:pPr marL="0" indent="0" algn="just">
              <a:buNone/>
            </a:pPr>
            <a:r>
              <a:rPr lang="fr-FR" sz="1500" dirty="0"/>
              <a:t>		Il intègre en annexe les éléments sur la 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</a:rPr>
              <a:t>pénibilité</a:t>
            </a:r>
            <a:r>
              <a:rPr lang="fr-FR" sz="1500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E525EC-6456-4E5D-85F3-1F59DAD5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31345"/>
            <a:ext cx="399604" cy="3996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3779213-7BC9-4476-957E-8E55B0624967}"/>
              </a:ext>
            </a:extLst>
          </p:cNvPr>
          <p:cNvSpPr txBox="1"/>
          <p:nvPr/>
        </p:nvSpPr>
        <p:spPr>
          <a:xfrm>
            <a:off x="329032" y="3818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79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50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1C7DE1"/>
                </a:solidFill>
              </a:rPr>
              <a:t>Phase </a:t>
            </a:r>
            <a:r>
              <a:rPr lang="fr-FR" dirty="0"/>
              <a:t>d’épuisement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435" y="2414619"/>
            <a:ext cx="3149101" cy="2293969"/>
            <a:chOff x="247435" y="2414619"/>
            <a:chExt cx="3149101" cy="2293969"/>
          </a:xfrm>
        </p:grpSpPr>
        <p:sp>
          <p:nvSpPr>
            <p:cNvPr id="13" name="Rectangle 12"/>
            <p:cNvSpPr/>
            <p:nvPr/>
          </p:nvSpPr>
          <p:spPr>
            <a:xfrm rot="2700000" flipH="1">
              <a:off x="1034951" y="1627103"/>
              <a:ext cx="1574070" cy="3149101"/>
            </a:xfrm>
            <a:custGeom>
              <a:avLst/>
              <a:gdLst/>
              <a:ahLst/>
              <a:cxnLst/>
              <a:rect l="l" t="t" r="r" b="b"/>
              <a:pathLst>
                <a:path w="1574070" h="3149101">
                  <a:moveTo>
                    <a:pt x="1396232" y="177838"/>
                  </a:moveTo>
                  <a:cubicBezTo>
                    <a:pt x="1732682" y="514288"/>
                    <a:pt x="1732682" y="1059782"/>
                    <a:pt x="1396232" y="1396232"/>
                  </a:cubicBezTo>
                  <a:cubicBezTo>
                    <a:pt x="1059782" y="1732681"/>
                    <a:pt x="514289" y="1732681"/>
                    <a:pt x="177839" y="1396232"/>
                  </a:cubicBezTo>
                  <a:cubicBezTo>
                    <a:pt x="-158611" y="1059782"/>
                    <a:pt x="-158611" y="514288"/>
                    <a:pt x="177839" y="177838"/>
                  </a:cubicBezTo>
                  <a:cubicBezTo>
                    <a:pt x="514289" y="-158611"/>
                    <a:pt x="1059782" y="-158611"/>
                    <a:pt x="1396232" y="177838"/>
                  </a:cubicBezTo>
                  <a:close/>
                  <a:moveTo>
                    <a:pt x="1574070" y="0"/>
                  </a:moveTo>
                  <a:cubicBezTo>
                    <a:pt x="1139403" y="-434668"/>
                    <a:pt x="434668" y="-434668"/>
                    <a:pt x="0" y="0"/>
                  </a:cubicBezTo>
                  <a:cubicBezTo>
                    <a:pt x="-434668" y="434667"/>
                    <a:pt x="-434668" y="1139403"/>
                    <a:pt x="0" y="1574070"/>
                  </a:cubicBezTo>
                  <a:cubicBezTo>
                    <a:pt x="149565" y="1723636"/>
                    <a:pt x="331107" y="1821737"/>
                    <a:pt x="522925" y="1867116"/>
                  </a:cubicBezTo>
                  <a:lnTo>
                    <a:pt x="522925" y="3149101"/>
                  </a:lnTo>
                  <a:lnTo>
                    <a:pt x="1051145" y="3149101"/>
                  </a:lnTo>
                  <a:lnTo>
                    <a:pt x="1051145" y="1867115"/>
                  </a:lnTo>
                  <a:cubicBezTo>
                    <a:pt x="1242964" y="1821737"/>
                    <a:pt x="1424505" y="1723636"/>
                    <a:pt x="1574070" y="1574070"/>
                  </a:cubicBezTo>
                  <a:cubicBezTo>
                    <a:pt x="2008738" y="1139403"/>
                    <a:pt x="2008738" y="434667"/>
                    <a:pt x="1574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3500000" flipH="1">
              <a:off x="299369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315" name="Picture 3" descr="D:\KBM-정애\014-Fullppt\PNG이미지\지구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41" y="2076375"/>
            <a:ext cx="1236428" cy="12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2466748" y="1509064"/>
            <a:ext cx="656698" cy="65669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Oval 20"/>
          <p:cNvSpPr/>
          <p:nvPr/>
        </p:nvSpPr>
        <p:spPr>
          <a:xfrm>
            <a:off x="2964380" y="2618927"/>
            <a:ext cx="656698" cy="65669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30149" y="867976"/>
            <a:ext cx="8838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 la situation stressante se prolonge ou s'intensifie, l’organisme entre en phase d’</a:t>
            </a:r>
            <a:r>
              <a:rPr kumimoji="0" lang="fr-FR" sz="1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épuisement</a:t>
            </a:r>
            <a:endParaRPr kumimoji="0" lang="fr-FR" sz="1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39431" y="1594464"/>
            <a:ext cx="614277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Dans cette situation, les capacités de l’organisme sont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E62949"/>
                </a:solidFill>
                <a:effectLst/>
                <a:uLnTx/>
                <a:uFillTx/>
                <a:latin typeface="Arial"/>
                <a:cs typeface="+mn-cs"/>
              </a:rPr>
              <a:t>débordées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589298" y="1662980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55373" y="2783693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3B5DC5-4CCB-4341-8DD7-4444900B5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0" y="4680469"/>
            <a:ext cx="715205" cy="4630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5E9E42-4026-47DD-9273-EE6D30FFB5C3}"/>
              </a:ext>
            </a:extLst>
          </p:cNvPr>
          <p:cNvSpPr txBox="1"/>
          <p:nvPr/>
        </p:nvSpPr>
        <p:spPr>
          <a:xfrm>
            <a:off x="107503" y="1212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035D94-4B36-4DD5-84E9-B8FEB69D8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4" y="1417894"/>
            <a:ext cx="1374942" cy="9741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D8ADA2D-65C6-4FAB-AEA0-946163155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3434318"/>
            <a:ext cx="472163" cy="629551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B703E89-DA03-4000-A5BC-975AB2A02F38}"/>
              </a:ext>
            </a:extLst>
          </p:cNvPr>
          <p:cNvSpPr txBox="1"/>
          <p:nvPr/>
        </p:nvSpPr>
        <p:spPr>
          <a:xfrm>
            <a:off x="236173" y="4105953"/>
            <a:ext cx="8816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600" i="1" dirty="0"/>
              <a:t>L'organisme est submergé d'hormones activatrices qui peuvent devenir </a:t>
            </a:r>
            <a:r>
              <a:rPr lang="fr-FR" sz="1600" b="1" i="1" dirty="0">
                <a:solidFill>
                  <a:srgbClr val="FF0000"/>
                </a:solidFill>
              </a:rPr>
              <a:t>toxiques </a:t>
            </a:r>
            <a:r>
              <a:rPr lang="fr-FR" sz="1600" i="1" dirty="0"/>
              <a:t>pour la santé.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0DD8B4D-E3DC-4602-B79E-F52D3A6D4FAC}"/>
              </a:ext>
            </a:extLst>
          </p:cNvPr>
          <p:cNvSpPr txBox="1"/>
          <p:nvPr/>
        </p:nvSpPr>
        <p:spPr>
          <a:xfrm>
            <a:off x="3670982" y="2768304"/>
            <a:ext cx="6086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L’autorégulation des glucocorticoïdes devient </a:t>
            </a:r>
          </a:p>
          <a:p>
            <a:r>
              <a:rPr lang="fr-FR" b="1" dirty="0">
                <a:solidFill>
                  <a:srgbClr val="F07624"/>
                </a:solidFill>
              </a:rPr>
              <a:t>inefficiente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86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5" grpId="0"/>
      <p:bldP spid="2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26F32-F035-4D47-823D-ED871AF5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582" y="128927"/>
            <a:ext cx="7524328" cy="884466"/>
          </a:xfrm>
        </p:spPr>
        <p:txBody>
          <a:bodyPr/>
          <a:lstStyle/>
          <a:p>
            <a:r>
              <a:rPr lang="fr-FR" sz="3200" dirty="0"/>
              <a:t>Quelques exemples de </a:t>
            </a:r>
            <a:r>
              <a:rPr lang="fr-FR" sz="3200" dirty="0">
                <a:solidFill>
                  <a:srgbClr val="E62949"/>
                </a:solidFill>
              </a:rPr>
              <a:t>DUER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A443ED-883D-4527-AD50-EB1826BF10A8}"/>
              </a:ext>
            </a:extLst>
          </p:cNvPr>
          <p:cNvSpPr txBox="1">
            <a:spLocks/>
          </p:cNvSpPr>
          <p:nvPr/>
        </p:nvSpPr>
        <p:spPr>
          <a:xfrm>
            <a:off x="1941908" y="1275606"/>
            <a:ext cx="6686550" cy="28332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50" dirty="0">
                <a:hlinkClick r:id="rId2"/>
              </a:rPr>
              <a:t>ASMT 65 </a:t>
            </a:r>
            <a:r>
              <a:rPr lang="fr-FR" sz="1350" dirty="0"/>
              <a:t>(</a:t>
            </a:r>
            <a:r>
              <a:rPr lang="fr-FR" sz="1350" dirty="0">
                <a:solidFill>
                  <a:srgbClr val="3F3F3F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Association de </a:t>
            </a:r>
            <a:r>
              <a:rPr lang="fr-FR" sz="1350" dirty="0">
                <a:solidFill>
                  <a:srgbClr val="1C7DE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Santé et de Médecine au Travail</a:t>
            </a:r>
            <a:r>
              <a:rPr lang="fr-FR" sz="1350" dirty="0"/>
              <a:t>),</a:t>
            </a:r>
          </a:p>
          <a:p>
            <a:r>
              <a:rPr lang="fr-FR" sz="1350" dirty="0">
                <a:hlinkClick r:id="rId4"/>
              </a:rPr>
              <a:t>Gest 05</a:t>
            </a:r>
            <a:r>
              <a:rPr lang="fr-FR" sz="1350" dirty="0"/>
              <a:t>,</a:t>
            </a:r>
          </a:p>
          <a:p>
            <a:r>
              <a:rPr lang="fr-FR" sz="1350" dirty="0">
                <a:hlinkClick r:id="rId5" action="ppaction://hlinkfile"/>
              </a:rPr>
              <a:t>Wikicréa</a:t>
            </a:r>
            <a:r>
              <a:rPr lang="fr-FR" sz="1350" dirty="0"/>
              <a:t>,</a:t>
            </a:r>
          </a:p>
          <a:p>
            <a:r>
              <a:rPr lang="fr-FR" sz="1350" dirty="0"/>
              <a:t>Etc…</a:t>
            </a:r>
          </a:p>
          <a:p>
            <a:pPr marL="0" indent="0">
              <a:buNone/>
            </a:pPr>
            <a:endParaRPr lang="fr-FR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CB30D0-CC72-4EBD-908A-2EA4731A0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635646"/>
            <a:ext cx="2630092" cy="32976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FC345F-3CFF-4385-A184-C18F064E8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54" y="4651513"/>
            <a:ext cx="399604" cy="3996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4EA2194-C752-4518-B623-43FED51F2911}"/>
              </a:ext>
            </a:extLst>
          </p:cNvPr>
          <p:cNvSpPr txBox="1"/>
          <p:nvPr/>
        </p:nvSpPr>
        <p:spPr>
          <a:xfrm>
            <a:off x="469741" y="636865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80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FAA52C3-1FAB-4873-BAB8-2362DD520A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6" y="2571750"/>
            <a:ext cx="1440160" cy="5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DB2833-391F-4397-BD42-579CA79610D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912" y="54403"/>
            <a:ext cx="6846416" cy="5143501"/>
          </a:xfrm>
        </p:spPr>
      </p:pic>
      <p:sp>
        <p:nvSpPr>
          <p:cNvPr id="5" name="Rectangle 4"/>
          <p:cNvSpPr/>
          <p:nvPr/>
        </p:nvSpPr>
        <p:spPr>
          <a:xfrm>
            <a:off x="7900" y="1851669"/>
            <a:ext cx="9144000" cy="711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46892" y="11875"/>
            <a:ext cx="1650216" cy="812260"/>
          </a:xfrm>
          <a:prstGeom prst="triangl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4041648" y="111834"/>
            <a:ext cx="1060704" cy="5543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5816" y="1899296"/>
            <a:ext cx="415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Séance 2</a:t>
            </a:r>
            <a:endParaRPr lang="ko-KR" alt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226573-407D-4719-8004-C2BEDDD0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277" y="345616"/>
            <a:ext cx="1257409" cy="68585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7813C01-C18C-40D1-8359-C84318BD25A6}"/>
              </a:ext>
            </a:extLst>
          </p:cNvPr>
          <p:cNvSpPr txBox="1"/>
          <p:nvPr/>
        </p:nvSpPr>
        <p:spPr>
          <a:xfrm>
            <a:off x="240850" y="3383652"/>
            <a:ext cx="51562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MATIERE : QSE</a:t>
            </a:r>
          </a:p>
          <a:p>
            <a:r>
              <a:rPr lang="fr-FR" sz="1400" dirty="0"/>
              <a:t>ANNEE SCOLAIRE : 2020-2021 </a:t>
            </a:r>
          </a:p>
          <a:p>
            <a:r>
              <a:rPr lang="fr-FR" sz="1400" dirty="0"/>
              <a:t>CENTRE : ISTEF</a:t>
            </a:r>
          </a:p>
          <a:p>
            <a:r>
              <a:rPr lang="fr-FR" sz="1400" dirty="0"/>
              <a:t>SECTION(S) / GROUPE(S) : GARH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BE7D10-9CD3-4BFD-8FCC-0B0B5BFCBB21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81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0D9841-BCF7-478B-87D1-464C075C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18120"/>
            <a:ext cx="520061" cy="520061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13098704-8E8F-4965-93BC-A320EFE268D6}"/>
              </a:ext>
            </a:extLst>
          </p:cNvPr>
          <p:cNvSpPr txBox="1"/>
          <p:nvPr/>
        </p:nvSpPr>
        <p:spPr>
          <a:xfrm>
            <a:off x="-40915" y="2077353"/>
            <a:ext cx="297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QUALITE-SANTE-ENVIRONNEMENT</a:t>
            </a:r>
          </a:p>
        </p:txBody>
      </p:sp>
    </p:spTree>
    <p:extLst>
      <p:ext uri="{BB962C8B-B14F-4D97-AF65-F5344CB8AC3E}">
        <p14:creationId xmlns:p14="http://schemas.microsoft.com/office/powerpoint/2010/main" val="151572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4B07B-B178-40AD-B1BA-3D025DBF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924" y="101147"/>
            <a:ext cx="7524328" cy="884466"/>
          </a:xfrm>
        </p:spPr>
        <p:txBody>
          <a:bodyPr/>
          <a:lstStyle/>
          <a:p>
            <a:r>
              <a:rPr lang="fr-FR" dirty="0"/>
              <a:t>Présentation séance 9/12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5820F9-1D42-425B-88EA-FAA61468ADF0}"/>
              </a:ext>
            </a:extLst>
          </p:cNvPr>
          <p:cNvSpPr txBox="1">
            <a:spLocks/>
          </p:cNvSpPr>
          <p:nvPr/>
        </p:nvSpPr>
        <p:spPr>
          <a:xfrm>
            <a:off x="1907704" y="1112114"/>
            <a:ext cx="6899659" cy="34038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350" u="sng" dirty="0"/>
              <a:t>Objectif</a:t>
            </a:r>
            <a:r>
              <a:rPr lang="fr-FR" sz="1350" dirty="0"/>
              <a:t> : </a:t>
            </a:r>
            <a:r>
              <a:rPr lang="fr-FR" sz="1350" b="1" dirty="0">
                <a:solidFill>
                  <a:srgbClr val="1C7DE1"/>
                </a:solidFill>
              </a:rPr>
              <a:t>être capable d’utiliser les éléments de la norme ISO 45001 de 2015</a:t>
            </a:r>
          </a:p>
          <a:p>
            <a:pPr marL="0" indent="0">
              <a:buNone/>
            </a:pPr>
            <a:endParaRPr lang="fr-FR" sz="1350" u="sng" dirty="0"/>
          </a:p>
          <a:p>
            <a:pPr marL="0" indent="0">
              <a:buNone/>
            </a:pPr>
            <a:r>
              <a:rPr lang="fr-FR" sz="1350" u="sng" dirty="0"/>
              <a:t>Durée</a:t>
            </a:r>
            <a:r>
              <a:rPr lang="fr-FR" sz="1350" dirty="0"/>
              <a:t> : 4 heures</a:t>
            </a:r>
          </a:p>
          <a:p>
            <a:pPr marL="0" indent="0">
              <a:buNone/>
            </a:pPr>
            <a:r>
              <a:rPr lang="fr-FR" sz="1350" u="sng" dirty="0"/>
              <a:t>Public</a:t>
            </a:r>
            <a:r>
              <a:rPr lang="fr-FR" sz="1350" dirty="0"/>
              <a:t> : GARH</a:t>
            </a:r>
          </a:p>
          <a:p>
            <a:pPr marL="0" indent="0">
              <a:buNone/>
            </a:pPr>
            <a:endParaRPr lang="fr-FR" sz="1350" dirty="0"/>
          </a:p>
          <a:p>
            <a:pPr marL="0" indent="0">
              <a:buNone/>
            </a:pPr>
            <a:r>
              <a:rPr lang="fr-FR" sz="1350" u="sng" dirty="0"/>
              <a:t>Contenu</a:t>
            </a:r>
            <a:r>
              <a:rPr lang="fr-FR" sz="1350" dirty="0"/>
              <a:t> 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b="1" dirty="0">
                <a:solidFill>
                  <a:schemeClr val="accent1">
                    <a:lumMod val="75000"/>
                  </a:schemeClr>
                </a:solidFill>
              </a:rPr>
              <a:t>évaluation des risques</a:t>
            </a:r>
            <a:r>
              <a:rPr lang="fr-FR" sz="1350" dirty="0"/>
              <a:t>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Analyser une </a:t>
            </a:r>
            <a:r>
              <a:rPr lang="fr-FR" sz="1350" b="1" dirty="0">
                <a:solidFill>
                  <a:srgbClr val="1C7DE1"/>
                </a:solidFill>
              </a:rPr>
              <a:t>situation de travail</a:t>
            </a:r>
            <a:r>
              <a:rPr lang="fr-FR" sz="1350" dirty="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Définir des </a:t>
            </a:r>
            <a:r>
              <a:rPr lang="fr-FR" sz="1350" b="1" dirty="0">
                <a:solidFill>
                  <a:srgbClr val="1C7DE1"/>
                </a:solidFill>
              </a:rPr>
              <a:t>plans d’action </a:t>
            </a:r>
            <a:r>
              <a:rPr lang="fr-FR" sz="1350" dirty="0"/>
              <a:t>…</a:t>
            </a:r>
          </a:p>
          <a:p>
            <a:pPr marL="0" indent="0">
              <a:buNone/>
            </a:pPr>
            <a:endParaRPr lang="fr-FR" sz="1350" dirty="0"/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8E197CAB-E300-4868-BF13-E54DC869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756" y="2040289"/>
            <a:ext cx="2286000" cy="1714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5DAC9C-B5FD-4083-9B33-0381C1005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741978"/>
            <a:ext cx="399604" cy="3996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FA110E2-4FC3-4E42-86E9-293F4D10477F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82</a:t>
            </a:fld>
            <a:endParaRPr lang="fr-FR" dirty="0"/>
          </a:p>
        </p:txBody>
      </p:sp>
      <p:pic>
        <p:nvPicPr>
          <p:cNvPr id="8" name="Image 7">
            <a:hlinkClick r:id="rId5" action="ppaction://hlinksldjump"/>
            <a:extLst>
              <a:ext uri="{FF2B5EF4-FFF2-40B4-BE49-F238E27FC236}">
                <a16:creationId xmlns:a16="http://schemas.microsoft.com/office/drawing/2014/main" id="{1F01D2A2-60B9-48D7-86A4-233C1EB5E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6" y="2040961"/>
            <a:ext cx="1793914" cy="1274123"/>
          </a:xfrm>
          <a:prstGeom prst="rect">
            <a:avLst/>
          </a:prstGeom>
          <a:ln>
            <a:solidFill>
              <a:srgbClr val="F07624"/>
            </a:solidFill>
          </a:ln>
        </p:spPr>
      </p:pic>
    </p:spTree>
    <p:extLst>
      <p:ext uri="{BB962C8B-B14F-4D97-AF65-F5344CB8AC3E}">
        <p14:creationId xmlns:p14="http://schemas.microsoft.com/office/powerpoint/2010/main" val="3883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F0965-ECEB-402E-9586-BA738C72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72A175-43A7-4955-8CF8-22D4DB3D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22" y="1428750"/>
            <a:ext cx="2933557" cy="308063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61563BE-34DA-44D5-BE99-CD0596FE40EE}"/>
              </a:ext>
            </a:extLst>
          </p:cNvPr>
          <p:cNvSpPr txBox="1">
            <a:spLocks/>
          </p:cNvSpPr>
          <p:nvPr/>
        </p:nvSpPr>
        <p:spPr>
          <a:xfrm>
            <a:off x="6117918" y="2571750"/>
            <a:ext cx="2933557" cy="3367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350" b="1" dirty="0">
                <a:solidFill>
                  <a:schemeClr val="accent1">
                    <a:lumMod val="75000"/>
                  </a:schemeClr>
                </a:solidFill>
              </a:rPr>
              <a:t>Une bonne journée à tous !</a:t>
            </a:r>
          </a:p>
          <a:p>
            <a:endParaRPr lang="fr-FR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92520D-567D-4991-82B6-918D47AB382A}"/>
              </a:ext>
            </a:extLst>
          </p:cNvPr>
          <p:cNvSpPr txBox="1"/>
          <p:nvPr/>
        </p:nvSpPr>
        <p:spPr>
          <a:xfrm>
            <a:off x="296730" y="193031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83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6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CE112-C79D-4273-816C-4C0B96B1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952" y="264705"/>
            <a:ext cx="7524328" cy="884466"/>
          </a:xfrm>
        </p:spPr>
        <p:txBody>
          <a:bodyPr/>
          <a:lstStyle/>
          <a:p>
            <a:r>
              <a:rPr lang="fr-FR" dirty="0"/>
              <a:t>6. Origine des risques</a:t>
            </a:r>
            <a:endParaRPr lang="fr-FR" dirty="0">
              <a:highlight>
                <a:srgbClr val="00FFFF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4EFD52-6F50-4B6D-864D-71BD5F05F7C9}"/>
              </a:ext>
            </a:extLst>
          </p:cNvPr>
          <p:cNvSpPr txBox="1">
            <a:spLocks/>
          </p:cNvSpPr>
          <p:nvPr/>
        </p:nvSpPr>
        <p:spPr>
          <a:xfrm>
            <a:off x="1613952" y="1201062"/>
            <a:ext cx="6689661" cy="38192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Intensité et temps </a:t>
            </a:r>
            <a:r>
              <a:rPr lang="fr-FR" sz="1800" dirty="0"/>
              <a:t>de travail,</a:t>
            </a:r>
          </a:p>
          <a:p>
            <a:endParaRPr lang="fr-FR" sz="1800" dirty="0"/>
          </a:p>
          <a:p>
            <a:r>
              <a:rPr lang="fr-FR" sz="1800" b="1" dirty="0">
                <a:solidFill>
                  <a:srgbClr val="FF0000"/>
                </a:solidFill>
              </a:rPr>
              <a:t>Exigences</a:t>
            </a:r>
            <a:r>
              <a:rPr lang="fr-FR" sz="1800" dirty="0"/>
              <a:t> émotionnelles,</a:t>
            </a:r>
          </a:p>
          <a:p>
            <a:endParaRPr lang="fr-FR" sz="1800" dirty="0"/>
          </a:p>
          <a:p>
            <a:r>
              <a:rPr lang="fr-FR" sz="1800" dirty="0"/>
              <a:t>Manque d’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autonomie</a:t>
            </a:r>
            <a:r>
              <a:rPr lang="fr-FR" sz="1800" dirty="0"/>
              <a:t>,</a:t>
            </a:r>
          </a:p>
          <a:p>
            <a:endParaRPr lang="fr-FR" sz="1800" dirty="0"/>
          </a:p>
          <a:p>
            <a:r>
              <a:rPr lang="fr-FR" sz="1800" dirty="0"/>
              <a:t>Rapports sociaux au travail </a:t>
            </a:r>
            <a:r>
              <a:rPr lang="fr-FR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dégradés</a:t>
            </a:r>
            <a:r>
              <a:rPr lang="fr-FR" sz="1800" dirty="0"/>
              <a:t>,</a:t>
            </a:r>
          </a:p>
          <a:p>
            <a:endParaRPr lang="fr-FR" sz="1800" dirty="0"/>
          </a:p>
          <a:p>
            <a:r>
              <a:rPr lang="fr-FR" sz="1800" b="1" dirty="0">
                <a:solidFill>
                  <a:srgbClr val="FF0000"/>
                </a:solidFill>
              </a:rPr>
              <a:t>Conflits de valeurs</a:t>
            </a:r>
            <a:r>
              <a:rPr lang="fr-FR" sz="1800" dirty="0"/>
              <a:t>,</a:t>
            </a:r>
          </a:p>
          <a:p>
            <a:endParaRPr lang="fr-FR" sz="1800" dirty="0"/>
          </a:p>
          <a:p>
            <a:r>
              <a:rPr lang="fr-FR" sz="1800" dirty="0"/>
              <a:t>Insécurité de la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situation de travail</a:t>
            </a:r>
            <a:r>
              <a:rPr lang="fr-FR" sz="1800" dirty="0"/>
              <a:t>.</a:t>
            </a:r>
          </a:p>
        </p:txBody>
      </p:sp>
      <p:pic>
        <p:nvPicPr>
          <p:cNvPr id="7" name="Image 6">
            <a:hlinkClick r:id="rId2" action="ppaction://hlinksldjump"/>
            <a:extLst>
              <a:ext uri="{FF2B5EF4-FFF2-40B4-BE49-F238E27FC236}">
                <a16:creationId xmlns:a16="http://schemas.microsoft.com/office/drawing/2014/main" id="{9187BD95-F3BD-446C-B9F8-0EEE598B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51" y="4680054"/>
            <a:ext cx="448017" cy="45096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2112F03-F17D-46D6-832D-88FE40B984E6}"/>
              </a:ext>
            </a:extLst>
          </p:cNvPr>
          <p:cNvSpPr txBox="1"/>
          <p:nvPr/>
        </p:nvSpPr>
        <p:spPr>
          <a:xfrm>
            <a:off x="459559" y="522272"/>
            <a:ext cx="602862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fld id="{99678D04-9BC4-4E50-9C3F-E05A51C68C0D}" type="slidenum">
              <a:rPr lang="fr-FR" smtClean="0"/>
              <a:pPr algn="ctr"/>
              <a:t>9</a:t>
            </a:fld>
            <a:endParaRPr lang="fr-FR" dirty="0"/>
          </a:p>
        </p:txBody>
      </p:sp>
      <p:sp>
        <p:nvSpPr>
          <p:cNvPr id="8" name="ZoneTexte 7">
            <a:hlinkClick r:id="rId4"/>
            <a:extLst>
              <a:ext uri="{FF2B5EF4-FFF2-40B4-BE49-F238E27FC236}">
                <a16:creationId xmlns:a16="http://schemas.microsoft.com/office/drawing/2014/main" id="{FA979266-11E1-4976-A7F7-58C6E4D409F2}"/>
              </a:ext>
            </a:extLst>
          </p:cNvPr>
          <p:cNvSpPr txBox="1"/>
          <p:nvPr/>
        </p:nvSpPr>
        <p:spPr>
          <a:xfrm rot="20717217">
            <a:off x="149264" y="1766217"/>
            <a:ext cx="188096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/>
              <a:t>nuage de mots</a:t>
            </a:r>
          </a:p>
        </p:txBody>
      </p:sp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D05CB3E0-A369-4624-8E86-ABB4CE257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1921908"/>
            <a:ext cx="2316235" cy="1299684"/>
          </a:xfrm>
          <a:prstGeom prst="rect">
            <a:avLst/>
          </a:prstGeom>
          <a:ln>
            <a:solidFill>
              <a:srgbClr val="F076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A993EE6-B77E-46FA-B6B6-DC94550C244E}"/>
              </a:ext>
            </a:extLst>
          </p:cNvPr>
          <p:cNvGrpSpPr/>
          <p:nvPr/>
        </p:nvGrpSpPr>
        <p:grpSpPr>
          <a:xfrm rot="21152110">
            <a:off x="7785862" y="486213"/>
            <a:ext cx="848046" cy="833229"/>
            <a:chOff x="2445407" y="2212338"/>
            <a:chExt cx="2405779" cy="234735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5693506-7A70-4A28-9603-43A6A9B5B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61" y="2573725"/>
              <a:ext cx="2257425" cy="198596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2F87B6C-BA0A-49BE-B46F-0050A8EE499B}"/>
                </a:ext>
              </a:extLst>
            </p:cNvPr>
            <p:cNvSpPr txBox="1"/>
            <p:nvPr/>
          </p:nvSpPr>
          <p:spPr>
            <a:xfrm rot="17957411">
              <a:off x="1739162" y="2918583"/>
              <a:ext cx="2198293" cy="7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rgbClr val="FF0000"/>
                  </a:solidFill>
                </a:rPr>
                <a:t>À</a:t>
              </a:r>
              <a:r>
                <a:rPr lang="fr-FR" sz="1200" b="1" i="1" dirty="0">
                  <a:solidFill>
                    <a:srgbClr val="FF0000"/>
                  </a:solidFill>
                </a:rPr>
                <a:t> </a:t>
              </a:r>
              <a:r>
                <a:rPr lang="fr-FR" sz="1000" b="1" i="1" dirty="0">
                  <a:solidFill>
                    <a:srgbClr val="FF0000"/>
                  </a:solidFill>
                </a:rPr>
                <a:t>retenir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4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11382</TotalTime>
  <Words>4129</Words>
  <Application>Microsoft Office PowerPoint</Application>
  <PresentationFormat>Affichage à l'écran (16:9)</PresentationFormat>
  <Paragraphs>657</Paragraphs>
  <Slides>83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83</vt:i4>
      </vt:variant>
    </vt:vector>
  </HeadingPairs>
  <TitlesOfParts>
    <vt:vector size="92" baseType="lpstr">
      <vt:lpstr>맑은 고딕</vt:lpstr>
      <vt:lpstr>Arial</vt:lpstr>
      <vt:lpstr>Calibri</vt:lpstr>
      <vt:lpstr>Century Gothic</vt:lpstr>
      <vt:lpstr>Wingdings</vt:lpstr>
      <vt:lpstr>Wingdings 3</vt:lpstr>
      <vt:lpstr>Cover and End Slide Master</vt:lpstr>
      <vt:lpstr>Contents Slide Master</vt:lpstr>
      <vt:lpstr>Section Break Slide Master</vt:lpstr>
      <vt:lpstr>Qualité-Sécurité-Environnement</vt:lpstr>
      <vt:lpstr>Suivi Moodle</vt:lpstr>
      <vt:lpstr>Présentation PowerPoint</vt:lpstr>
      <vt:lpstr>Présentation PowerPoint</vt:lpstr>
      <vt:lpstr>Mais c’est quoi le stress ?</vt:lpstr>
      <vt:lpstr>Phase d’alarme</vt:lpstr>
      <vt:lpstr>Phase de résistance</vt:lpstr>
      <vt:lpstr>Phase d’épuisement</vt:lpstr>
      <vt:lpstr>6. Origine des risques</vt:lpstr>
      <vt:lpstr>Les 9 principes généraux de prévention (repris au Code du Travail)</vt:lpstr>
      <vt:lpstr>Article L 4121-2 du Code du Travail</vt:lpstr>
      <vt:lpstr>Les démarches de prévention des risques</vt:lpstr>
      <vt:lpstr>Démarche INRS :</vt:lpstr>
      <vt:lpstr>Outils INRS :</vt:lpstr>
      <vt:lpstr>La démarche de l’ANACT 1/2</vt:lpstr>
      <vt:lpstr>La démarche de l’ANACT 2/2</vt:lpstr>
      <vt:lpstr>L’action sur les conditions de travail et la démarche de  prévention</vt:lpstr>
      <vt:lpstr>Présentation PowerPoint</vt:lpstr>
      <vt:lpstr>Obligations de l’employeur</vt:lpstr>
      <vt:lpstr>EvRP</vt:lpstr>
      <vt:lpstr>Le document unique</vt:lpstr>
      <vt:lpstr>Quelques exemples de DUER</vt:lpstr>
      <vt:lpstr>Responsabilités de l’employeur </vt:lpstr>
      <vt:lpstr>Présentation de la séance 8</vt:lpstr>
      <vt:lpstr>Présentation PowerPoint</vt:lpstr>
      <vt:lpstr>Présentation PowerPoint</vt:lpstr>
      <vt:lpstr>Présentation PowerPoint</vt:lpstr>
      <vt:lpstr>Présentation PowerPoint</vt:lpstr>
      <vt:lpstr>Définitions de l’ergonomie</vt:lpstr>
      <vt:lpstr>Apports de l’ergonomie</vt:lpstr>
      <vt:lpstr>1) L'ergonomie physique</vt:lpstr>
      <vt:lpstr>2) L'ergonomie cognitive </vt:lpstr>
      <vt:lpstr>3) L'ergonomie organisationnelle</vt:lpstr>
      <vt:lpstr>Présentation PowerPoint</vt:lpstr>
      <vt:lpstr>Présentation PowerPoint</vt:lpstr>
      <vt:lpstr>Présentation PowerPoint</vt:lpstr>
      <vt:lpstr>Les types de risques</vt:lpstr>
      <vt:lpstr>Les risques professionnels : définitions danger et risque</vt:lpstr>
      <vt:lpstr>Les 18 familles de risques professionnels (INRS) 1/2</vt:lpstr>
      <vt:lpstr>Les 18 familles de risques professionnels (INRS) 2/2</vt:lpstr>
      <vt:lpstr>Présentation PowerPoint</vt:lpstr>
      <vt:lpstr>Présentation PowerPoint</vt:lpstr>
      <vt:lpstr>Présentation PowerPoint</vt:lpstr>
      <vt:lpstr>Pourquoi évaluer les risque HSE ?</vt:lpstr>
      <vt:lpstr>Présentation PowerPoint</vt:lpstr>
      <vt:lpstr>Présentation PowerPoint</vt:lpstr>
      <vt:lpstr>L’EvRP</vt:lpstr>
      <vt:lpstr>L’EvRP</vt:lpstr>
      <vt:lpstr>Analyser les risques</vt:lpstr>
      <vt:lpstr>Les outils de l’analyse des risques</vt:lpstr>
      <vt:lpstr>Les bases en SWOT et Pestel</vt:lpstr>
      <vt:lpstr>Présentation PowerPoint</vt:lpstr>
      <vt:lpstr>Exemple de grille de criticité</vt:lpstr>
      <vt:lpstr>Méthode Ishikawa (arête de poisson)</vt:lpstr>
      <vt:lpstr>Méthode ITAMaMi : recueil d’informations … Comment ??? </vt:lpstr>
      <vt:lpstr>WOCCQ (les conditions de travail)</vt:lpstr>
      <vt:lpstr>Méthodologie croisée</vt:lpstr>
      <vt:lpstr>Présentation PowerPoint</vt:lpstr>
      <vt:lpstr>Analyser un accident</vt:lpstr>
      <vt:lpstr>Présentation PowerPoint</vt:lpstr>
      <vt:lpstr>L’arbre des causes</vt:lpstr>
      <vt:lpstr>Classer les faits</vt:lpstr>
      <vt:lpstr>Présentation PowerPoint</vt:lpstr>
      <vt:lpstr>Présentation PowerPoint</vt:lpstr>
      <vt:lpstr>Présentation PowerPoint</vt:lpstr>
      <vt:lpstr>Présentation PowerPoint</vt:lpstr>
      <vt:lpstr>Préparer un plan de prévention</vt:lpstr>
      <vt:lpstr>Préparer un plan de prévention</vt:lpstr>
      <vt:lpstr>Les étapes de la démarche de l’INRS : évaluation</vt:lpstr>
      <vt:lpstr>Les étapes de la démarche de l’INRS : action</vt:lpstr>
      <vt:lpstr>Les 3 niveaux de prévention :</vt:lpstr>
      <vt:lpstr>Présentation PowerPoint</vt:lpstr>
      <vt:lpstr>Présentation PowerPoint</vt:lpstr>
      <vt:lpstr>Présentation PowerPoint</vt:lpstr>
      <vt:lpstr>Présentation PowerPoint</vt:lpstr>
      <vt:lpstr>Définir des plans d’action</vt:lpstr>
      <vt:lpstr>Présentation PowerPoint</vt:lpstr>
      <vt:lpstr>Présentation PowerPoint</vt:lpstr>
      <vt:lpstr>Le document unique</vt:lpstr>
      <vt:lpstr>Quelques exemples de DUER</vt:lpstr>
      <vt:lpstr>Présentation PowerPoint</vt:lpstr>
      <vt:lpstr>Présentation séance 9/12</vt:lpstr>
      <vt:lpstr>Merci de votre attention.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Laure RENCUREL</cp:lastModifiedBy>
  <cp:revision>361</cp:revision>
  <dcterms:created xsi:type="dcterms:W3CDTF">2016-12-01T00:32:25Z</dcterms:created>
  <dcterms:modified xsi:type="dcterms:W3CDTF">2021-05-07T08:31:49Z</dcterms:modified>
</cp:coreProperties>
</file>