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6" r:id="rId2"/>
  </p:sldMasterIdLst>
  <p:notesMasterIdLst>
    <p:notesMasterId r:id="rId29"/>
  </p:notesMasterIdLst>
  <p:handoutMasterIdLst>
    <p:handoutMasterId r:id="rId30"/>
  </p:handoutMasterIdLst>
  <p:sldIdLst>
    <p:sldId id="2574" r:id="rId3"/>
    <p:sldId id="2603" r:id="rId4"/>
    <p:sldId id="2324" r:id="rId5"/>
    <p:sldId id="2360" r:id="rId6"/>
    <p:sldId id="2359" r:id="rId7"/>
    <p:sldId id="2363" r:id="rId8"/>
    <p:sldId id="2362" r:id="rId9"/>
    <p:sldId id="2361" r:id="rId10"/>
    <p:sldId id="2570" r:id="rId11"/>
    <p:sldId id="2571" r:id="rId12"/>
    <p:sldId id="2572" r:id="rId13"/>
    <p:sldId id="2573" r:id="rId14"/>
    <p:sldId id="2604" r:id="rId15"/>
    <p:sldId id="2605" r:id="rId16"/>
    <p:sldId id="2366" r:id="rId17"/>
    <p:sldId id="2365" r:id="rId18"/>
    <p:sldId id="2606" r:id="rId19"/>
    <p:sldId id="261" r:id="rId20"/>
    <p:sldId id="2364" r:id="rId21"/>
    <p:sldId id="2369" r:id="rId22"/>
    <p:sldId id="2368" r:id="rId23"/>
    <p:sldId id="2607" r:id="rId24"/>
    <p:sldId id="2372" r:id="rId25"/>
    <p:sldId id="2566" r:id="rId26"/>
    <p:sldId id="2608" r:id="rId27"/>
    <p:sldId id="2568" r:id="rId28"/>
  </p:sldIdLst>
  <p:sldSz cx="9144000" cy="5143500" type="screen16x9"/>
  <p:notesSz cx="6797675" cy="9926638"/>
  <p:defaultTextStyle>
    <a:defPPr>
      <a:defRPr lang="fr-FR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56D"/>
    <a:srgbClr val="FFFFFF"/>
    <a:srgbClr val="404040"/>
    <a:srgbClr val="FFBFBF"/>
    <a:srgbClr val="FFCDD1"/>
    <a:srgbClr val="C00000"/>
    <a:srgbClr val="0679EB"/>
    <a:srgbClr val="70AD47"/>
    <a:srgbClr val="FF4040"/>
    <a:srgbClr val="0F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A028A-A73D-4904-AB28-BBE3C9A30F8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B8679A-D453-4077-893C-9EB0256A1E38}">
      <dgm:prSet phldrT="[Texte]" custT="1"/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fr-FR" sz="1800" dirty="0">
              <a:solidFill>
                <a:schemeClr val="bg1"/>
              </a:solidFill>
            </a:rPr>
            <a:t>Pérenniser les performances industrielles (OTD, OQD…)</a:t>
          </a:r>
        </a:p>
      </dgm:t>
    </dgm:pt>
    <dgm:pt modelId="{2C929CF3-C660-4113-8A25-77242BD7E957}" type="parTrans" cxnId="{8D75B4F7-809C-45A4-80EB-63293A26549E}">
      <dgm:prSet/>
      <dgm:spPr/>
      <dgm:t>
        <a:bodyPr/>
        <a:lstStyle/>
        <a:p>
          <a:endParaRPr lang="fr-FR"/>
        </a:p>
      </dgm:t>
    </dgm:pt>
    <dgm:pt modelId="{2D810703-D38A-4EC7-BD85-F1CCC742A7D3}" type="sibTrans" cxnId="{8D75B4F7-809C-45A4-80EB-63293A26549E}">
      <dgm:prSet/>
      <dgm:spPr/>
      <dgm:t>
        <a:bodyPr/>
        <a:lstStyle/>
        <a:p>
          <a:endParaRPr lang="fr-FR"/>
        </a:p>
      </dgm:t>
    </dgm:pt>
    <dgm:pt modelId="{2F47E0D2-FAAB-42B8-B2CB-1C7A5D0CAECD}">
      <dgm:prSet phldrT="[Texte]" custT="1"/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fr-FR" sz="1800" dirty="0">
              <a:solidFill>
                <a:schemeClr val="bg1"/>
              </a:solidFill>
            </a:rPr>
            <a:t>Améliorer la compétitivité et viser l’excellence opérationnelle</a:t>
          </a:r>
        </a:p>
      </dgm:t>
    </dgm:pt>
    <dgm:pt modelId="{AA1F6B59-A7D5-4295-96E5-494593E18B85}" type="parTrans" cxnId="{D70EE9B6-6266-402B-8428-89217B2B0AE8}">
      <dgm:prSet/>
      <dgm:spPr/>
      <dgm:t>
        <a:bodyPr/>
        <a:lstStyle/>
        <a:p>
          <a:endParaRPr lang="fr-FR"/>
        </a:p>
      </dgm:t>
    </dgm:pt>
    <dgm:pt modelId="{685C7BE0-BCE9-4AA0-98D5-24409AB00E78}" type="sibTrans" cxnId="{D70EE9B6-6266-402B-8428-89217B2B0AE8}">
      <dgm:prSet/>
      <dgm:spPr/>
      <dgm:t>
        <a:bodyPr/>
        <a:lstStyle/>
        <a:p>
          <a:endParaRPr lang="fr-FR"/>
        </a:p>
      </dgm:t>
    </dgm:pt>
    <dgm:pt modelId="{B6866E49-CAD1-4CF8-A936-1C2E63831F1D}">
      <dgm:prSet phldrT="[Texte]" custT="1"/>
      <dgm:spPr>
        <a:solidFill>
          <a:srgbClr val="FF0000">
            <a:alpha val="50000"/>
          </a:srgbClr>
        </a:solidFill>
        <a:ln>
          <a:noFill/>
        </a:ln>
      </dgm:spPr>
      <dgm:t>
        <a:bodyPr/>
        <a:lstStyle/>
        <a:p>
          <a:r>
            <a:rPr lang="fr-FR" sz="1800" dirty="0">
              <a:solidFill>
                <a:schemeClr val="bg1"/>
              </a:solidFill>
            </a:rPr>
            <a:t>Engager les talents dans la culture de l’amélioration continue</a:t>
          </a:r>
        </a:p>
      </dgm:t>
    </dgm:pt>
    <dgm:pt modelId="{1F0D7230-E012-4043-9B3C-62D1144FD5D5}" type="parTrans" cxnId="{AF2918B3-47B4-469C-970F-1FBF7EAE4CDF}">
      <dgm:prSet/>
      <dgm:spPr/>
      <dgm:t>
        <a:bodyPr/>
        <a:lstStyle/>
        <a:p>
          <a:endParaRPr lang="fr-FR"/>
        </a:p>
      </dgm:t>
    </dgm:pt>
    <dgm:pt modelId="{AD75F393-A73C-4E2B-8E19-667300C155CE}" type="sibTrans" cxnId="{AF2918B3-47B4-469C-970F-1FBF7EAE4CDF}">
      <dgm:prSet/>
      <dgm:spPr/>
      <dgm:t>
        <a:bodyPr/>
        <a:lstStyle/>
        <a:p>
          <a:endParaRPr lang="fr-FR"/>
        </a:p>
      </dgm:t>
    </dgm:pt>
    <dgm:pt modelId="{F731F90F-DD6E-4C36-B8E2-1C52CB865B2F}" type="pres">
      <dgm:prSet presAssocID="{361A028A-A73D-4904-AB28-BBE3C9A30F80}" presName="Name0" presStyleCnt="0">
        <dgm:presLayoutVars>
          <dgm:dir/>
          <dgm:resizeHandles val="exact"/>
        </dgm:presLayoutVars>
      </dgm:prSet>
      <dgm:spPr/>
    </dgm:pt>
    <dgm:pt modelId="{C23B7731-7525-48E4-82BC-7292E675DE8A}" type="pres">
      <dgm:prSet presAssocID="{DFB8679A-D453-4077-893C-9EB0256A1E38}" presName="Name5" presStyleLbl="vennNode1" presStyleIdx="0" presStyleCnt="3">
        <dgm:presLayoutVars>
          <dgm:bulletEnabled val="1"/>
        </dgm:presLayoutVars>
      </dgm:prSet>
      <dgm:spPr/>
    </dgm:pt>
    <dgm:pt modelId="{8E8DB31F-086E-4AB8-A952-4011D8541ED1}" type="pres">
      <dgm:prSet presAssocID="{2D810703-D38A-4EC7-BD85-F1CCC742A7D3}" presName="space" presStyleCnt="0"/>
      <dgm:spPr/>
    </dgm:pt>
    <dgm:pt modelId="{052AF4A4-11D9-475C-B772-ED8244883CBA}" type="pres">
      <dgm:prSet presAssocID="{2F47E0D2-FAAB-42B8-B2CB-1C7A5D0CAECD}" presName="Name5" presStyleLbl="vennNode1" presStyleIdx="1" presStyleCnt="3">
        <dgm:presLayoutVars>
          <dgm:bulletEnabled val="1"/>
        </dgm:presLayoutVars>
      </dgm:prSet>
      <dgm:spPr/>
    </dgm:pt>
    <dgm:pt modelId="{FAAE5603-BDC1-40A4-BECB-910DF48C0C8B}" type="pres">
      <dgm:prSet presAssocID="{685C7BE0-BCE9-4AA0-98D5-24409AB00E78}" presName="space" presStyleCnt="0"/>
      <dgm:spPr/>
    </dgm:pt>
    <dgm:pt modelId="{660727B4-EAC9-483B-B9B8-6735554E2FAF}" type="pres">
      <dgm:prSet presAssocID="{B6866E49-CAD1-4CF8-A936-1C2E63831F1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AF2918B3-47B4-469C-970F-1FBF7EAE4CDF}" srcId="{361A028A-A73D-4904-AB28-BBE3C9A30F80}" destId="{B6866E49-CAD1-4CF8-A936-1C2E63831F1D}" srcOrd="2" destOrd="0" parTransId="{1F0D7230-E012-4043-9B3C-62D1144FD5D5}" sibTransId="{AD75F393-A73C-4E2B-8E19-667300C155CE}"/>
    <dgm:cxn modelId="{CEEC03B4-4A3D-426E-91BE-6F7A6EFA3125}" type="presOf" srcId="{2F47E0D2-FAAB-42B8-B2CB-1C7A5D0CAECD}" destId="{052AF4A4-11D9-475C-B772-ED8244883CBA}" srcOrd="0" destOrd="0" presId="urn:microsoft.com/office/officeart/2005/8/layout/venn3"/>
    <dgm:cxn modelId="{D70EE9B6-6266-402B-8428-89217B2B0AE8}" srcId="{361A028A-A73D-4904-AB28-BBE3C9A30F80}" destId="{2F47E0D2-FAAB-42B8-B2CB-1C7A5D0CAECD}" srcOrd="1" destOrd="0" parTransId="{AA1F6B59-A7D5-4295-96E5-494593E18B85}" sibTransId="{685C7BE0-BCE9-4AA0-98D5-24409AB00E78}"/>
    <dgm:cxn modelId="{1006D1D5-55B2-4AE1-AF55-8F0CB18BDA3B}" type="presOf" srcId="{361A028A-A73D-4904-AB28-BBE3C9A30F80}" destId="{F731F90F-DD6E-4C36-B8E2-1C52CB865B2F}" srcOrd="0" destOrd="0" presId="urn:microsoft.com/office/officeart/2005/8/layout/venn3"/>
    <dgm:cxn modelId="{5C2118D9-156B-4870-9C1F-6E3CA32626B0}" type="presOf" srcId="{DFB8679A-D453-4077-893C-9EB0256A1E38}" destId="{C23B7731-7525-48E4-82BC-7292E675DE8A}" srcOrd="0" destOrd="0" presId="urn:microsoft.com/office/officeart/2005/8/layout/venn3"/>
    <dgm:cxn modelId="{78071AF6-650F-41C9-95A5-D1D0048EA36C}" type="presOf" srcId="{B6866E49-CAD1-4CF8-A936-1C2E63831F1D}" destId="{660727B4-EAC9-483B-B9B8-6735554E2FAF}" srcOrd="0" destOrd="0" presId="urn:microsoft.com/office/officeart/2005/8/layout/venn3"/>
    <dgm:cxn modelId="{8D75B4F7-809C-45A4-80EB-63293A26549E}" srcId="{361A028A-A73D-4904-AB28-BBE3C9A30F80}" destId="{DFB8679A-D453-4077-893C-9EB0256A1E38}" srcOrd="0" destOrd="0" parTransId="{2C929CF3-C660-4113-8A25-77242BD7E957}" sibTransId="{2D810703-D38A-4EC7-BD85-F1CCC742A7D3}"/>
    <dgm:cxn modelId="{F3E4CE49-B8D9-491F-B86B-00521B3938BC}" type="presParOf" srcId="{F731F90F-DD6E-4C36-B8E2-1C52CB865B2F}" destId="{C23B7731-7525-48E4-82BC-7292E675DE8A}" srcOrd="0" destOrd="0" presId="urn:microsoft.com/office/officeart/2005/8/layout/venn3"/>
    <dgm:cxn modelId="{66EF57D8-0774-4F27-A36E-12B28A71C7BE}" type="presParOf" srcId="{F731F90F-DD6E-4C36-B8E2-1C52CB865B2F}" destId="{8E8DB31F-086E-4AB8-A952-4011D8541ED1}" srcOrd="1" destOrd="0" presId="urn:microsoft.com/office/officeart/2005/8/layout/venn3"/>
    <dgm:cxn modelId="{8B3E57F5-B651-4DA3-877E-8CB28333FB3D}" type="presParOf" srcId="{F731F90F-DD6E-4C36-B8E2-1C52CB865B2F}" destId="{052AF4A4-11D9-475C-B772-ED8244883CBA}" srcOrd="2" destOrd="0" presId="urn:microsoft.com/office/officeart/2005/8/layout/venn3"/>
    <dgm:cxn modelId="{CFC65BCA-15A8-49DA-B4CD-D001D4F6D992}" type="presParOf" srcId="{F731F90F-DD6E-4C36-B8E2-1C52CB865B2F}" destId="{FAAE5603-BDC1-40A4-BECB-910DF48C0C8B}" srcOrd="3" destOrd="0" presId="urn:microsoft.com/office/officeart/2005/8/layout/venn3"/>
    <dgm:cxn modelId="{C6416C7D-B686-4854-A262-85AADBF053E5}" type="presParOf" srcId="{F731F90F-DD6E-4C36-B8E2-1C52CB865B2F}" destId="{660727B4-EAC9-483B-B9B8-6735554E2F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7731-7525-48E4-82BC-7292E675DE8A}">
      <dsp:nvSpPr>
        <dsp:cNvPr id="0" name=""/>
        <dsp:cNvSpPr/>
      </dsp:nvSpPr>
      <dsp:spPr>
        <a:xfrm>
          <a:off x="2612" y="815586"/>
          <a:ext cx="2284914" cy="2284914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46" tIns="22860" rIns="12574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</a:rPr>
            <a:t>Pérenniser les performances industrielles (OTD, OQD…)</a:t>
          </a:r>
        </a:p>
      </dsp:txBody>
      <dsp:txXfrm>
        <a:off x="337230" y="1150204"/>
        <a:ext cx="1615678" cy="1615678"/>
      </dsp:txXfrm>
    </dsp:sp>
    <dsp:sp modelId="{052AF4A4-11D9-475C-B772-ED8244883CBA}">
      <dsp:nvSpPr>
        <dsp:cNvPr id="0" name=""/>
        <dsp:cNvSpPr/>
      </dsp:nvSpPr>
      <dsp:spPr>
        <a:xfrm>
          <a:off x="1830544" y="815586"/>
          <a:ext cx="2284914" cy="2284914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46" tIns="22860" rIns="12574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</a:rPr>
            <a:t>Améliorer la compétitivité et viser l’excellence opérationnelle</a:t>
          </a:r>
        </a:p>
      </dsp:txBody>
      <dsp:txXfrm>
        <a:off x="2165162" y="1150204"/>
        <a:ext cx="1615678" cy="1615678"/>
      </dsp:txXfrm>
    </dsp:sp>
    <dsp:sp modelId="{660727B4-EAC9-483B-B9B8-6735554E2FAF}">
      <dsp:nvSpPr>
        <dsp:cNvPr id="0" name=""/>
        <dsp:cNvSpPr/>
      </dsp:nvSpPr>
      <dsp:spPr>
        <a:xfrm>
          <a:off x="3658476" y="815586"/>
          <a:ext cx="2284914" cy="2284914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46" tIns="22860" rIns="12574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</a:rPr>
            <a:t>Engager les talents dans la culture de l’amélioration continue</a:t>
          </a:r>
        </a:p>
      </dsp:txBody>
      <dsp:txXfrm>
        <a:off x="3993094" y="1150204"/>
        <a:ext cx="1615678" cy="1615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36B9-CE19-714B-B0FF-061C6D704BB4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4A8E-6823-B54C-8908-8B4F0C846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7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50CD-0E3E-4A93-B063-00F85827BC72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B066-90A4-45B4-9248-057A725D6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8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59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37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39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61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815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85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5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159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474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356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 3</a:t>
            </a:r>
            <a:r>
              <a:rPr lang="fr-FR" baseline="30000" dirty="0"/>
              <a:t> premières</a:t>
            </a:r>
            <a:r>
              <a:rPr lang="fr-FR" dirty="0"/>
              <a:t> </a:t>
            </a:r>
          </a:p>
          <a:p>
            <a:r>
              <a:rPr lang="fr-FR" dirty="0"/>
              <a:t>DB 2 dernières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4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440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08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448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 et DB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82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31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988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9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6EDF7-AA78-4516-86F7-19DCA973979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37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36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3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85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88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611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9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D995B-5316-44B6-899A-9C83C75F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660AC4-2F8C-439E-9D83-EE7D4990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6C0F2B-1F10-4FD4-9EA3-0AC860FE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3D1A7-2C17-4B9E-9D42-807EBAE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B2408-E0B7-43A1-A1F0-5B5A170A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92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311BD-B35F-4B1A-96E5-67AA65CE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264A1C-7ED3-454B-9BBE-191D814C4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DF1DB8-D667-4658-AE56-CCAB7763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CD4FE-E17D-45EE-9309-8DA87FE6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E779F-C730-4C63-87AC-EC19BC4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3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EC800B-1607-4523-B707-9E5940DBB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0EA78-3CD0-49EE-8644-B0C2117D2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49AC9-0C55-4310-A8D6-55D5C7E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76109-673D-4362-87D7-7678B7DD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03754-2A88-4D66-9742-9F096BD9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8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BDA660-A027-467F-87C7-6CA675D9E42C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93EF436-447C-4D3D-92A5-F95F1E595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053" b="7376"/>
          <a:stretch/>
        </p:blipFill>
        <p:spPr>
          <a:xfrm>
            <a:off x="1" y="4697493"/>
            <a:ext cx="9144000" cy="44600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DA86BEE-98E5-47B6-A0D8-D6A74DF306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88971"/>
          <a:stretch/>
        </p:blipFill>
        <p:spPr>
          <a:xfrm>
            <a:off x="0" y="0"/>
            <a:ext cx="9144000" cy="540144"/>
          </a:xfrm>
          <a:prstGeom prst="rect">
            <a:avLst/>
          </a:prstGeom>
        </p:spPr>
      </p:pic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C7597492-374C-4C67-9950-928A9FFB3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6385"/>
            <a:ext cx="7886700" cy="3736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id="{955C9B11-525A-4735-87EA-CB7805BF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/>
              <a:t>28/01/2021</a:t>
            </a:r>
            <a:endParaRPr lang="en-US" sz="800" dirty="0"/>
          </a:p>
        </p:txBody>
      </p:sp>
      <p:sp>
        <p:nvSpPr>
          <p:cNvPr id="28" name="Espace réservé du pied de page 4">
            <a:extLst>
              <a:ext uri="{FF2B5EF4-FFF2-40B4-BE49-F238E27FC236}">
                <a16:creationId xmlns:a16="http://schemas.microsoft.com/office/drawing/2014/main" id="{CE67BA47-2446-4609-8B13-B5662CA6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 err="1"/>
              <a:t>Stratégie</a:t>
            </a:r>
            <a:r>
              <a:rPr lang="en-US" dirty="0"/>
              <a:t> et DOPA</a:t>
            </a:r>
            <a:endParaRPr lang="en-US" sz="800" dirty="0"/>
          </a:p>
        </p:txBody>
      </p:sp>
      <p:grpSp>
        <p:nvGrpSpPr>
          <p:cNvPr id="29" name="Grouper 14">
            <a:extLst>
              <a:ext uri="{FF2B5EF4-FFF2-40B4-BE49-F238E27FC236}">
                <a16:creationId xmlns:a16="http://schemas.microsoft.com/office/drawing/2014/main" id="{8D809695-4CAD-4D96-BABD-FFD8FED3AA5F}"/>
              </a:ext>
            </a:extLst>
          </p:cNvPr>
          <p:cNvGrpSpPr/>
          <p:nvPr userDrawn="1"/>
        </p:nvGrpSpPr>
        <p:grpSpPr>
          <a:xfrm>
            <a:off x="0" y="544612"/>
            <a:ext cx="2541274" cy="165870"/>
            <a:chOff x="569331" y="1686108"/>
            <a:chExt cx="3960740" cy="0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E4A3AEB-D5C9-4E2C-A35E-779B41101B5B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C802E5B4-FCFD-4C7F-8810-68B2781E8D3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41D7A90-AE57-4F74-BAD2-69EEA0CBC788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r 14">
            <a:extLst>
              <a:ext uri="{FF2B5EF4-FFF2-40B4-BE49-F238E27FC236}">
                <a16:creationId xmlns:a16="http://schemas.microsoft.com/office/drawing/2014/main" id="{9684561B-2C86-4BC3-B6C4-AC83A0DA3870}"/>
              </a:ext>
            </a:extLst>
          </p:cNvPr>
          <p:cNvGrpSpPr/>
          <p:nvPr userDrawn="1"/>
        </p:nvGrpSpPr>
        <p:grpSpPr>
          <a:xfrm>
            <a:off x="6602727" y="4699240"/>
            <a:ext cx="2541274" cy="0"/>
            <a:chOff x="569331" y="1686108"/>
            <a:chExt cx="3960740" cy="0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B3674AE9-3F40-407B-8D77-78E35F7066F0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D85252E4-6FB5-406E-93A2-273775409C9C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F3C50D27-2450-4060-82B6-82945C9430F0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F095A921-263F-428B-9449-B39A1A704A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42" y="4625316"/>
            <a:ext cx="1321309" cy="586065"/>
          </a:xfrm>
          <a:prstGeom prst="rect">
            <a:avLst/>
          </a:prstGeom>
        </p:spPr>
      </p:pic>
      <p:sp>
        <p:nvSpPr>
          <p:cNvPr id="38" name="Titre 1">
            <a:extLst>
              <a:ext uri="{FF2B5EF4-FFF2-40B4-BE49-F238E27FC236}">
                <a16:creationId xmlns:a16="http://schemas.microsoft.com/office/drawing/2014/main" id="{C9DDEF8A-0475-4317-B76C-2D65D968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-92336"/>
            <a:ext cx="8689421" cy="7068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927BA5C-49AB-4A90-9C82-BEC6C5A57D6B}"/>
              </a:ext>
            </a:extLst>
          </p:cNvPr>
          <p:cNvSpPr txBox="1"/>
          <p:nvPr userDrawn="1"/>
        </p:nvSpPr>
        <p:spPr>
          <a:xfrm>
            <a:off x="7532971" y="4818221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324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110495-C6A3-45BA-9725-A12D0D984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8397AE-C6E8-44B2-9528-4CF29E513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2" y="4574868"/>
            <a:ext cx="1321309" cy="5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518" b="7376"/>
          <a:stretch/>
        </p:blipFill>
        <p:spPr>
          <a:xfrm>
            <a:off x="0" y="4632723"/>
            <a:ext cx="9144000" cy="5107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1694"/>
          <a:stretch/>
        </p:blipFill>
        <p:spPr>
          <a:xfrm>
            <a:off x="0" y="1272"/>
            <a:ext cx="9144000" cy="89648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145"/>
            <a:ext cx="7886700" cy="337818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9C14C-C054-4725-A0E4-5471F8E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D23F-96BF-47D6-AC0E-DF949CAEF702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B3C9B-2899-465C-AE49-5099BAE8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er 14">
            <a:extLst>
              <a:ext uri="{FF2B5EF4-FFF2-40B4-BE49-F238E27FC236}">
                <a16:creationId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897759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3618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3114C1B7-1B2B-4D64-84C3-D1E2E798D2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2" y="4574868"/>
            <a:ext cx="1321309" cy="586065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140990"/>
            <a:ext cx="8689421" cy="706850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20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1" b="1" i="0">
                <a:solidFill>
                  <a:schemeClr val="bg1"/>
                </a:solidFill>
                <a:latin typeface="Frutiger-BoldCn"/>
                <a:cs typeface="Frutiger-Bold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472" y="1183005"/>
            <a:ext cx="3980007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71970" y="1333895"/>
            <a:ext cx="3265714" cy="12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3" b="1" i="0">
                <a:solidFill>
                  <a:srgbClr val="D82A42"/>
                </a:solidFill>
                <a:latin typeface="Frutiger-BoldCn"/>
                <a:cs typeface="Frutiger-BoldC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25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094BE-7B0F-44B2-9359-42C40D36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CD6AE-8925-4A40-A937-12BDC0CD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8ABE7-7789-4171-8764-09D1B8B9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B59CB-ECC6-41A7-AB44-D1598912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65E29-6EA4-4BC9-8C40-6863A093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55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E39FB-C869-4F68-9134-AA6B9D4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1F6DA8-7FEE-41F5-9EF5-B93BE2A3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0453D-D864-4371-8645-74D3DBC3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E737C-445B-40D1-9DEE-BE27625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EA544-67AF-44DA-B0C8-CAA7705F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78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A3CD0-DA11-456B-82A5-C277363A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66CA1-A58C-462A-8960-4EC5CF178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AC8CE8-D578-49CD-BAA5-53AA8711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D9C11-77AA-4918-9CA9-F14E974A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49A281-37E9-43D4-9A4E-000CCC3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769AF1-675B-4ACA-A402-415F3E83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06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BAF56-3EC2-46EF-B721-E274C47D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9E93DC-A8F8-42B3-9450-3E20DCAC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FCA70-A606-4306-B625-C67E57A1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B120A3-B31D-484E-9FA9-818E08A14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6FEBC5-873F-4C25-8E72-644730284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D0488D-9274-4DC5-B4F6-25230F1F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A82B3E-5962-4AB4-B821-3B462DEB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0058AE-B726-41FC-B5E0-7FC6B915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3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D7A08-B5C8-47FE-9139-3E8EE91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210D3D-8C15-424E-BD47-BBFD88F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114D1-D1A0-477B-89DE-AED3CFE5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15C0CB-BC19-4F8B-BDFC-62C9E030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66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39376-25A4-4F67-AAEB-846CEBF0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DDC372-C685-4FAD-8851-B09E9060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EA84F1-D308-468F-AAF9-ACA61F5D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70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DC4BA-8672-4BE0-8F35-AA2607B4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B3FA06-A0BF-42E0-8876-302D2629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97C678-8B67-43E7-AF7F-F19C73562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8FDD48-C25F-414B-AF1D-0F33C3AB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B1751E-5CA1-4E2F-808A-163DFD82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F6308B-D749-4526-B832-ACBEC216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0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42701-EF8B-4F99-86FC-24C5CF2E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41853A-ABCE-4CC8-AF2C-D5F99661A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871AA2-079B-45ED-8AC4-A5EE130EB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C651C6-0144-4C77-A981-77E9D7E7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6EF09-5EF6-4948-9A16-840807B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AF05A-5244-48E1-B2CF-0840D71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45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2DB39F-E808-455C-B749-E328AA93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D8A86-6C58-4B1C-8838-BBD6447E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6D38E-27FE-439A-B8AA-84D3ED53B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3701-B6B5-46FA-8556-21A99C292A2E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91CC8-B128-444D-A44C-5C4FBA5F4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CCED9E-22C0-46A6-BF89-848AB6A7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75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B8E6FC6-4D98-4116-93AF-3CBFD4F59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437146"/>
              </p:ext>
            </p:extLst>
          </p:nvPr>
        </p:nvGraphicFramePr>
        <p:xfrm>
          <a:off x="1598999" y="1276201"/>
          <a:ext cx="5946004" cy="391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1" y="98152"/>
            <a:ext cx="9070580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1200" cap="none" spc="38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WEBINAR FORMATION </a:t>
            </a:r>
            <a:r>
              <a:rPr lang="fr-FR" sz="3700" b="1" spc="38" dirty="0">
                <a:ln w="9525" cmpd="sng">
                  <a:noFill/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CERTIFIANTE </a:t>
            </a:r>
            <a:r>
              <a:rPr kumimoji="0" lang="fr-FR" sz="3700" b="1" i="0" u="none" strike="noStrike" kern="1200" cap="none" spc="38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SPACE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841973" y="827339"/>
            <a:ext cx="7460056" cy="1061261"/>
          </a:xfrm>
          <a:prstGeom prst="rect">
            <a:avLst/>
          </a:prstGeom>
          <a:solidFill>
            <a:srgbClr val="CCCCCC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3600" dirty="0">
                <a:solidFill>
                  <a:srgbClr val="2F466F"/>
                </a:solidFill>
                <a:latin typeface="Helvetica"/>
                <a:cs typeface="Helvetica"/>
              </a:rPr>
              <a:t>Piloter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2F466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et animer l’amélioration continue des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466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activit</a:t>
            </a:r>
            <a:r>
              <a:rPr lang="fr-FR" sz="3600" dirty="0" err="1">
                <a:solidFill>
                  <a:srgbClr val="2F466F"/>
                </a:solidFill>
                <a:latin typeface="Helvetica"/>
                <a:cs typeface="Helvetica"/>
              </a:rPr>
              <a:t>és</a:t>
            </a:r>
            <a:r>
              <a:rPr lang="fr-FR" sz="3600" dirty="0">
                <a:solidFill>
                  <a:srgbClr val="2F466F"/>
                </a:solidFill>
                <a:latin typeface="Helvetica"/>
                <a:cs typeface="Helvetica"/>
              </a:rPr>
              <a:t> industrielles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2F466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à coins arrondis 7">
            <a:extLst>
              <a:ext uri="{FF2B5EF4-FFF2-40B4-BE49-F238E27FC236}">
                <a16:creationId xmlns:a16="http://schemas.microsoft.com/office/drawing/2014/main" id="{759C5F2F-FCAC-4EFA-BAE7-41F4650B48D5}"/>
              </a:ext>
            </a:extLst>
          </p:cNvPr>
          <p:cNvSpPr/>
          <p:nvPr/>
        </p:nvSpPr>
        <p:spPr>
          <a:xfrm>
            <a:off x="96801" y="4492014"/>
            <a:ext cx="5535256" cy="553337"/>
          </a:xfrm>
          <a:prstGeom prst="roundRect">
            <a:avLst/>
          </a:prstGeom>
          <a:solidFill>
            <a:schemeClr val="bg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2F46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Mardi 14 décembre de 16h30 à 17h30</a:t>
            </a:r>
          </a:p>
        </p:txBody>
      </p:sp>
    </p:spTree>
    <p:extLst>
      <p:ext uri="{BB962C8B-B14F-4D97-AF65-F5344CB8AC3E}">
        <p14:creationId xmlns:p14="http://schemas.microsoft.com/office/powerpoint/2010/main" val="176613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AB0FF31-1C2B-4F9A-8E51-85D78DAA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Mise en œuvre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8C44FE-2C8B-43C2-9659-92E938A8094E}"/>
              </a:ext>
            </a:extLst>
          </p:cNvPr>
          <p:cNvSpPr txBox="1"/>
          <p:nvPr/>
        </p:nvSpPr>
        <p:spPr>
          <a:xfrm>
            <a:off x="615256" y="2833828"/>
            <a:ext cx="168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Organisation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850A5D-8CCC-40ED-9898-79A445B994D1}"/>
              </a:ext>
            </a:extLst>
          </p:cNvPr>
          <p:cNvSpPr txBox="1"/>
          <p:nvPr/>
        </p:nvSpPr>
        <p:spPr>
          <a:xfrm>
            <a:off x="2225075" y="1459257"/>
            <a:ext cx="168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Informations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22BA9D-8E4C-4475-B1C3-6D689103756B}"/>
              </a:ext>
            </a:extLst>
          </p:cNvPr>
          <p:cNvSpPr txBox="1"/>
          <p:nvPr/>
        </p:nvSpPr>
        <p:spPr>
          <a:xfrm>
            <a:off x="799098" y="4049580"/>
            <a:ext cx="168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Formations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AFAB13-F327-4A13-908C-1329821C4041}"/>
              </a:ext>
            </a:extLst>
          </p:cNvPr>
          <p:cNvSpPr txBox="1"/>
          <p:nvPr/>
        </p:nvSpPr>
        <p:spPr>
          <a:xfrm>
            <a:off x="4202182" y="3030783"/>
            <a:ext cx="168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Objectifs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8C1282-93D8-4E0B-BED8-83A47E531773}"/>
              </a:ext>
            </a:extLst>
          </p:cNvPr>
          <p:cNvSpPr txBox="1"/>
          <p:nvPr/>
        </p:nvSpPr>
        <p:spPr>
          <a:xfrm>
            <a:off x="6908063" y="1639568"/>
            <a:ext cx="1683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Suivi de réalisations et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reporting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86285D-3BC8-4F35-99C2-2891F997A989}"/>
              </a:ext>
            </a:extLst>
          </p:cNvPr>
          <p:cNvSpPr txBox="1"/>
          <p:nvPr/>
        </p:nvSpPr>
        <p:spPr>
          <a:xfrm>
            <a:off x="143925" y="1095098"/>
            <a:ext cx="1144560" cy="1015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Decisions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Axes retenus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aphique 19" descr="Brainstorming de groupe">
            <a:extLst>
              <a:ext uri="{FF2B5EF4-FFF2-40B4-BE49-F238E27FC236}">
                <a16:creationId xmlns:a16="http://schemas.microsoft.com/office/drawing/2014/main" id="{5436F23C-73B0-4774-B493-857D1343A831}"/>
              </a:ext>
            </a:extLst>
          </p:cNvPr>
          <p:cNvGrpSpPr/>
          <p:nvPr/>
        </p:nvGrpSpPr>
        <p:grpSpPr>
          <a:xfrm>
            <a:off x="1193636" y="2158145"/>
            <a:ext cx="758789" cy="758789"/>
            <a:chOff x="473848" y="1657350"/>
            <a:chExt cx="914400" cy="914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7A3E5EEE-EBB0-4AF1-9C68-677BE7F8CBE3}"/>
                </a:ext>
              </a:extLst>
            </p:cNvPr>
            <p:cNvSpPr/>
            <p:nvPr/>
          </p:nvSpPr>
          <p:spPr>
            <a:xfrm>
              <a:off x="878088" y="2029301"/>
              <a:ext cx="112490" cy="28575"/>
            </a:xfrm>
            <a:custGeom>
              <a:avLst/>
              <a:gdLst>
                <a:gd name="connsiteX0" fmla="*/ 98203 w 112490"/>
                <a:gd name="connsiteY0" fmla="*/ 0 h 28575"/>
                <a:gd name="connsiteX1" fmla="*/ 14288 w 112490"/>
                <a:gd name="connsiteY1" fmla="*/ 0 h 28575"/>
                <a:gd name="connsiteX2" fmla="*/ 0 w 112490"/>
                <a:gd name="connsiteY2" fmla="*/ 14288 h 28575"/>
                <a:gd name="connsiteX3" fmla="*/ 14288 w 112490"/>
                <a:gd name="connsiteY3" fmla="*/ 28575 h 28575"/>
                <a:gd name="connsiteX4" fmla="*/ 98203 w 112490"/>
                <a:gd name="connsiteY4" fmla="*/ 28575 h 28575"/>
                <a:gd name="connsiteX5" fmla="*/ 112490 w 112490"/>
                <a:gd name="connsiteY5" fmla="*/ 14288 h 28575"/>
                <a:gd name="connsiteX6" fmla="*/ 98203 w 112490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90" h="28575">
                  <a:moveTo>
                    <a:pt x="98203" y="0"/>
                  </a:moveTo>
                  <a:lnTo>
                    <a:pt x="14288" y="0"/>
                  </a:lnTo>
                  <a:cubicBezTo>
                    <a:pt x="6397" y="0"/>
                    <a:pt x="0" y="6397"/>
                    <a:pt x="0" y="14288"/>
                  </a:cubicBezTo>
                  <a:cubicBezTo>
                    <a:pt x="0" y="22178"/>
                    <a:pt x="6397" y="28575"/>
                    <a:pt x="14288" y="28575"/>
                  </a:cubicBezTo>
                  <a:lnTo>
                    <a:pt x="98203" y="28575"/>
                  </a:lnTo>
                  <a:cubicBezTo>
                    <a:pt x="106093" y="28575"/>
                    <a:pt x="112490" y="22178"/>
                    <a:pt x="112490" y="14288"/>
                  </a:cubicBezTo>
                  <a:cubicBezTo>
                    <a:pt x="112490" y="6397"/>
                    <a:pt x="106093" y="0"/>
                    <a:pt x="982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F3E186A-E44E-4E75-B550-1442179DF993}"/>
                </a:ext>
              </a:extLst>
            </p:cNvPr>
            <p:cNvSpPr/>
            <p:nvPr/>
          </p:nvSpPr>
          <p:spPr>
            <a:xfrm>
              <a:off x="903901" y="2076450"/>
              <a:ext cx="60864" cy="28575"/>
            </a:xfrm>
            <a:custGeom>
              <a:avLst/>
              <a:gdLst>
                <a:gd name="connsiteX0" fmla="*/ 30385 w 60864"/>
                <a:gd name="connsiteY0" fmla="*/ 28575 h 28575"/>
                <a:gd name="connsiteX1" fmla="*/ 60865 w 60864"/>
                <a:gd name="connsiteY1" fmla="*/ 0 h 28575"/>
                <a:gd name="connsiteX2" fmla="*/ 0 w 60864"/>
                <a:gd name="connsiteY2" fmla="*/ 0 h 28575"/>
                <a:gd name="connsiteX3" fmla="*/ 30385 w 6086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64" h="28575">
                  <a:moveTo>
                    <a:pt x="30385" y="28575"/>
                  </a:moveTo>
                  <a:cubicBezTo>
                    <a:pt x="46483" y="28560"/>
                    <a:pt x="59811" y="16064"/>
                    <a:pt x="60865" y="0"/>
                  </a:cubicBezTo>
                  <a:lnTo>
                    <a:pt x="0" y="0"/>
                  </a:lnTo>
                  <a:cubicBezTo>
                    <a:pt x="1005" y="16049"/>
                    <a:pt x="14305" y="28556"/>
                    <a:pt x="30385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F439995-52A7-439B-8AD9-D1714E0F8593}"/>
                </a:ext>
              </a:extLst>
            </p:cNvPr>
            <p:cNvSpPr/>
            <p:nvPr/>
          </p:nvSpPr>
          <p:spPr>
            <a:xfrm>
              <a:off x="812557" y="1756790"/>
              <a:ext cx="243554" cy="253460"/>
            </a:xfrm>
            <a:custGeom>
              <a:avLst/>
              <a:gdLst>
                <a:gd name="connsiteX0" fmla="*/ 121729 w 243554"/>
                <a:gd name="connsiteY0" fmla="*/ 0 h 253460"/>
                <a:gd name="connsiteX1" fmla="*/ 121729 w 243554"/>
                <a:gd name="connsiteY1" fmla="*/ 0 h 253460"/>
                <a:gd name="connsiteX2" fmla="*/ 0 w 243554"/>
                <a:gd name="connsiteY2" fmla="*/ 120396 h 253460"/>
                <a:gd name="connsiteX3" fmla="*/ 0 w 243554"/>
                <a:gd name="connsiteY3" fmla="*/ 124587 h 253460"/>
                <a:gd name="connsiteX4" fmla="*/ 8477 w 243554"/>
                <a:gd name="connsiteY4" fmla="*/ 167259 h 253460"/>
                <a:gd name="connsiteX5" fmla="*/ 29623 w 243554"/>
                <a:gd name="connsiteY5" fmla="*/ 201930 h 253460"/>
                <a:gd name="connsiteX6" fmla="*/ 58198 w 243554"/>
                <a:gd name="connsiteY6" fmla="*/ 248222 h 253460"/>
                <a:gd name="connsiteX7" fmla="*/ 66580 w 243554"/>
                <a:gd name="connsiteY7" fmla="*/ 253460 h 253460"/>
                <a:gd name="connsiteX8" fmla="*/ 177070 w 243554"/>
                <a:gd name="connsiteY8" fmla="*/ 253460 h 253460"/>
                <a:gd name="connsiteX9" fmla="*/ 185452 w 243554"/>
                <a:gd name="connsiteY9" fmla="*/ 248222 h 253460"/>
                <a:gd name="connsiteX10" fmla="*/ 214027 w 243554"/>
                <a:gd name="connsiteY10" fmla="*/ 201930 h 253460"/>
                <a:gd name="connsiteX11" fmla="*/ 235077 w 243554"/>
                <a:gd name="connsiteY11" fmla="*/ 167259 h 253460"/>
                <a:gd name="connsiteX12" fmla="*/ 243554 w 243554"/>
                <a:gd name="connsiteY12" fmla="*/ 125063 h 253460"/>
                <a:gd name="connsiteX13" fmla="*/ 243554 w 243554"/>
                <a:gd name="connsiteY13" fmla="*/ 120872 h 253460"/>
                <a:gd name="connsiteX14" fmla="*/ 121729 w 243554"/>
                <a:gd name="connsiteY14" fmla="*/ 0 h 253460"/>
                <a:gd name="connsiteX15" fmla="*/ 215455 w 243554"/>
                <a:gd name="connsiteY15" fmla="*/ 123825 h 253460"/>
                <a:gd name="connsiteX16" fmla="*/ 208788 w 243554"/>
                <a:gd name="connsiteY16" fmla="*/ 156686 h 253460"/>
                <a:gd name="connsiteX17" fmla="*/ 192881 w 243554"/>
                <a:gd name="connsiteY17" fmla="*/ 182404 h 253460"/>
                <a:gd name="connsiteX18" fmla="*/ 165544 w 243554"/>
                <a:gd name="connsiteY18" fmla="*/ 224600 h 253460"/>
                <a:gd name="connsiteX19" fmla="*/ 78010 w 243554"/>
                <a:gd name="connsiteY19" fmla="*/ 224600 h 253460"/>
                <a:gd name="connsiteX20" fmla="*/ 50578 w 243554"/>
                <a:gd name="connsiteY20" fmla="*/ 182404 h 253460"/>
                <a:gd name="connsiteX21" fmla="*/ 34766 w 243554"/>
                <a:gd name="connsiteY21" fmla="*/ 156686 h 253460"/>
                <a:gd name="connsiteX22" fmla="*/ 28099 w 243554"/>
                <a:gd name="connsiteY22" fmla="*/ 123825 h 253460"/>
                <a:gd name="connsiteX23" fmla="*/ 28099 w 243554"/>
                <a:gd name="connsiteY23" fmla="*/ 120396 h 253460"/>
                <a:gd name="connsiteX24" fmla="*/ 121729 w 243554"/>
                <a:gd name="connsiteY24" fmla="*/ 27813 h 253460"/>
                <a:gd name="connsiteX25" fmla="*/ 121729 w 243554"/>
                <a:gd name="connsiteY25" fmla="*/ 27813 h 253460"/>
                <a:gd name="connsiteX26" fmla="*/ 215455 w 243554"/>
                <a:gd name="connsiteY26" fmla="*/ 120396 h 25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554" h="253460">
                  <a:moveTo>
                    <a:pt x="121729" y="0"/>
                  </a:moveTo>
                  <a:lnTo>
                    <a:pt x="121729" y="0"/>
                  </a:lnTo>
                  <a:cubicBezTo>
                    <a:pt x="55207" y="454"/>
                    <a:pt x="1188" y="53882"/>
                    <a:pt x="0" y="120396"/>
                  </a:cubicBezTo>
                  <a:lnTo>
                    <a:pt x="0" y="124587"/>
                  </a:lnTo>
                  <a:cubicBezTo>
                    <a:pt x="323" y="139195"/>
                    <a:pt x="3192" y="153636"/>
                    <a:pt x="8477" y="167259"/>
                  </a:cubicBezTo>
                  <a:cubicBezTo>
                    <a:pt x="13400" y="179985"/>
                    <a:pt x="20562" y="191728"/>
                    <a:pt x="29623" y="201930"/>
                  </a:cubicBezTo>
                  <a:cubicBezTo>
                    <a:pt x="40918" y="216195"/>
                    <a:pt x="50508" y="231731"/>
                    <a:pt x="58198" y="248222"/>
                  </a:cubicBezTo>
                  <a:cubicBezTo>
                    <a:pt x="59796" y="251394"/>
                    <a:pt x="63028" y="253414"/>
                    <a:pt x="66580" y="253460"/>
                  </a:cubicBezTo>
                  <a:lnTo>
                    <a:pt x="177070" y="253460"/>
                  </a:lnTo>
                  <a:cubicBezTo>
                    <a:pt x="180622" y="253414"/>
                    <a:pt x="183853" y="251394"/>
                    <a:pt x="185452" y="248222"/>
                  </a:cubicBezTo>
                  <a:cubicBezTo>
                    <a:pt x="193148" y="231735"/>
                    <a:pt x="202738" y="216199"/>
                    <a:pt x="214027" y="201930"/>
                  </a:cubicBezTo>
                  <a:cubicBezTo>
                    <a:pt x="223030" y="191702"/>
                    <a:pt x="230156" y="179965"/>
                    <a:pt x="235077" y="167259"/>
                  </a:cubicBezTo>
                  <a:cubicBezTo>
                    <a:pt x="240219" y="153760"/>
                    <a:pt x="243084" y="139500"/>
                    <a:pt x="243554" y="125063"/>
                  </a:cubicBezTo>
                  <a:lnTo>
                    <a:pt x="243554" y="120872"/>
                  </a:lnTo>
                  <a:cubicBezTo>
                    <a:pt x="242571" y="54157"/>
                    <a:pt x="188450" y="459"/>
                    <a:pt x="121729" y="0"/>
                  </a:cubicBezTo>
                  <a:close/>
                  <a:moveTo>
                    <a:pt x="215455" y="123825"/>
                  </a:moveTo>
                  <a:cubicBezTo>
                    <a:pt x="215061" y="135071"/>
                    <a:pt x="212808" y="146175"/>
                    <a:pt x="208788" y="156686"/>
                  </a:cubicBezTo>
                  <a:cubicBezTo>
                    <a:pt x="205033" y="166125"/>
                    <a:pt x="199650" y="174829"/>
                    <a:pt x="192881" y="182404"/>
                  </a:cubicBezTo>
                  <a:cubicBezTo>
                    <a:pt x="182180" y="195373"/>
                    <a:pt x="173007" y="209532"/>
                    <a:pt x="165544" y="224600"/>
                  </a:cubicBezTo>
                  <a:lnTo>
                    <a:pt x="78010" y="224600"/>
                  </a:lnTo>
                  <a:cubicBezTo>
                    <a:pt x="70513" y="209530"/>
                    <a:pt x="61309" y="195371"/>
                    <a:pt x="50578" y="182404"/>
                  </a:cubicBezTo>
                  <a:cubicBezTo>
                    <a:pt x="43839" y="174826"/>
                    <a:pt x="38487" y="166121"/>
                    <a:pt x="34766" y="156686"/>
                  </a:cubicBezTo>
                  <a:cubicBezTo>
                    <a:pt x="30747" y="146175"/>
                    <a:pt x="28493" y="135071"/>
                    <a:pt x="28099" y="123825"/>
                  </a:cubicBezTo>
                  <a:lnTo>
                    <a:pt x="28099" y="120396"/>
                  </a:lnTo>
                  <a:cubicBezTo>
                    <a:pt x="28978" y="69225"/>
                    <a:pt x="70552" y="28116"/>
                    <a:pt x="121729" y="27813"/>
                  </a:cubicBezTo>
                  <a:lnTo>
                    <a:pt x="121729" y="27813"/>
                  </a:lnTo>
                  <a:cubicBezTo>
                    <a:pt x="172924" y="28115"/>
                    <a:pt x="214526" y="69210"/>
                    <a:pt x="215455" y="120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EF34B6C-D444-4592-9F6A-623D3075CB26}"/>
                </a:ext>
              </a:extLst>
            </p:cNvPr>
            <p:cNvSpPr/>
            <p:nvPr/>
          </p:nvSpPr>
          <p:spPr>
            <a:xfrm>
              <a:off x="888376" y="1809750"/>
              <a:ext cx="102679" cy="142875"/>
            </a:xfrm>
            <a:custGeom>
              <a:avLst/>
              <a:gdLst>
                <a:gd name="connsiteX0" fmla="*/ 0 w 102679"/>
                <a:gd name="connsiteY0" fmla="*/ 98393 h 142875"/>
                <a:gd name="connsiteX1" fmla="*/ 50387 w 102679"/>
                <a:gd name="connsiteY1" fmla="*/ 0 h 142875"/>
                <a:gd name="connsiteX2" fmla="*/ 50387 w 102679"/>
                <a:gd name="connsiteY2" fmla="*/ 56959 h 142875"/>
                <a:gd name="connsiteX3" fmla="*/ 102679 w 102679"/>
                <a:gd name="connsiteY3" fmla="*/ 46577 h 142875"/>
                <a:gd name="connsiteX4" fmla="*/ 50387 w 102679"/>
                <a:gd name="connsiteY4" fmla="*/ 142875 h 142875"/>
                <a:gd name="connsiteX5" fmla="*/ 50387 w 102679"/>
                <a:gd name="connsiteY5" fmla="*/ 86963 h 142875"/>
                <a:gd name="connsiteX6" fmla="*/ 0 w 102679"/>
                <a:gd name="connsiteY6" fmla="*/ 9839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79" h="142875">
                  <a:moveTo>
                    <a:pt x="0" y="98393"/>
                  </a:moveTo>
                  <a:lnTo>
                    <a:pt x="50387" y="0"/>
                  </a:lnTo>
                  <a:lnTo>
                    <a:pt x="50387" y="56959"/>
                  </a:lnTo>
                  <a:lnTo>
                    <a:pt x="102679" y="46577"/>
                  </a:lnTo>
                  <a:lnTo>
                    <a:pt x="50387" y="142875"/>
                  </a:lnTo>
                  <a:lnTo>
                    <a:pt x="50387" y="86963"/>
                  </a:lnTo>
                  <a:lnTo>
                    <a:pt x="0" y="983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C3ED7E3-A81A-4FDF-8292-353BD314B922}"/>
                </a:ext>
              </a:extLst>
            </p:cNvPr>
            <p:cNvSpPr/>
            <p:nvPr/>
          </p:nvSpPr>
          <p:spPr>
            <a:xfrm>
              <a:off x="1057540" y="2093118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4 w 148209"/>
                <a:gd name="connsiteY1" fmla="*/ 148209 h 148209"/>
                <a:gd name="connsiteX2" fmla="*/ 0 w 148209"/>
                <a:gd name="connsiteY2" fmla="*/ 74104 h 148209"/>
                <a:gd name="connsiteX3" fmla="*/ 74104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4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4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F4F32C5-9CD4-4E43-8BA3-3D5BC6EB41E3}"/>
                </a:ext>
              </a:extLst>
            </p:cNvPr>
            <p:cNvSpPr/>
            <p:nvPr/>
          </p:nvSpPr>
          <p:spPr>
            <a:xfrm>
              <a:off x="662252" y="2093118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4 w 148209"/>
                <a:gd name="connsiteY1" fmla="*/ 148209 h 148209"/>
                <a:gd name="connsiteX2" fmla="*/ 0 w 148209"/>
                <a:gd name="connsiteY2" fmla="*/ 74104 h 148209"/>
                <a:gd name="connsiteX3" fmla="*/ 74104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4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4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25C052D-87C6-4B8A-BE96-971EB155C32B}"/>
                </a:ext>
              </a:extLst>
            </p:cNvPr>
            <p:cNvSpPr/>
            <p:nvPr/>
          </p:nvSpPr>
          <p:spPr>
            <a:xfrm>
              <a:off x="1011248" y="2261425"/>
              <a:ext cx="268615" cy="148399"/>
            </a:xfrm>
            <a:custGeom>
              <a:avLst/>
              <a:gdLst>
                <a:gd name="connsiteX0" fmla="*/ 253746 w 268615"/>
                <a:gd name="connsiteY0" fmla="*/ 44101 h 148399"/>
                <a:gd name="connsiteX1" fmla="*/ 181356 w 268615"/>
                <a:gd name="connsiteY1" fmla="*/ 9525 h 148399"/>
                <a:gd name="connsiteX2" fmla="*/ 120396 w 268615"/>
                <a:gd name="connsiteY2" fmla="*/ 0 h 148399"/>
                <a:gd name="connsiteX3" fmla="*/ 59436 w 268615"/>
                <a:gd name="connsiteY3" fmla="*/ 9525 h 148399"/>
                <a:gd name="connsiteX4" fmla="*/ 3429 w 268615"/>
                <a:gd name="connsiteY4" fmla="*/ 33529 h 148399"/>
                <a:gd name="connsiteX5" fmla="*/ 0 w 268615"/>
                <a:gd name="connsiteY5" fmla="*/ 37434 h 148399"/>
                <a:gd name="connsiteX6" fmla="*/ 76200 w 268615"/>
                <a:gd name="connsiteY6" fmla="*/ 75534 h 148399"/>
                <a:gd name="connsiteX7" fmla="*/ 104108 w 268615"/>
                <a:gd name="connsiteY7" fmla="*/ 131446 h 148399"/>
                <a:gd name="connsiteX8" fmla="*/ 104108 w 268615"/>
                <a:gd name="connsiteY8" fmla="*/ 148400 h 148399"/>
                <a:gd name="connsiteX9" fmla="*/ 268605 w 268615"/>
                <a:gd name="connsiteY9" fmla="*/ 148400 h 148399"/>
                <a:gd name="connsiteX10" fmla="*/ 268605 w 268615"/>
                <a:gd name="connsiteY10" fmla="*/ 73819 h 148399"/>
                <a:gd name="connsiteX11" fmla="*/ 253746 w 268615"/>
                <a:gd name="connsiteY11" fmla="*/ 44101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615" h="148399">
                  <a:moveTo>
                    <a:pt x="253746" y="44101"/>
                  </a:moveTo>
                  <a:cubicBezTo>
                    <a:pt x="232401" y="27476"/>
                    <a:pt x="207702" y="15681"/>
                    <a:pt x="181356" y="9525"/>
                  </a:cubicBezTo>
                  <a:cubicBezTo>
                    <a:pt x="161530" y="3742"/>
                    <a:pt x="141041" y="541"/>
                    <a:pt x="120396" y="0"/>
                  </a:cubicBezTo>
                  <a:cubicBezTo>
                    <a:pt x="99702" y="-45"/>
                    <a:pt x="79130" y="3169"/>
                    <a:pt x="59436" y="9525"/>
                  </a:cubicBezTo>
                  <a:cubicBezTo>
                    <a:pt x="39707" y="14783"/>
                    <a:pt x="20843" y="22868"/>
                    <a:pt x="3429" y="33529"/>
                  </a:cubicBezTo>
                  <a:cubicBezTo>
                    <a:pt x="2286" y="34862"/>
                    <a:pt x="1238" y="36196"/>
                    <a:pt x="0" y="37434"/>
                  </a:cubicBezTo>
                  <a:cubicBezTo>
                    <a:pt x="27701" y="44889"/>
                    <a:pt x="53615" y="57847"/>
                    <a:pt x="76200" y="75534"/>
                  </a:cubicBezTo>
                  <a:cubicBezTo>
                    <a:pt x="94021" y="88541"/>
                    <a:pt x="104425" y="109385"/>
                    <a:pt x="104108" y="131446"/>
                  </a:cubicBezTo>
                  <a:lnTo>
                    <a:pt x="104108" y="148400"/>
                  </a:lnTo>
                  <a:lnTo>
                    <a:pt x="268605" y="148400"/>
                  </a:lnTo>
                  <a:lnTo>
                    <a:pt x="268605" y="73819"/>
                  </a:lnTo>
                  <a:cubicBezTo>
                    <a:pt x="268892" y="62061"/>
                    <a:pt x="263324" y="50927"/>
                    <a:pt x="253746" y="4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ADBCF56-AF27-49BA-B15F-09EDD4DAE653}"/>
                </a:ext>
              </a:extLst>
            </p:cNvPr>
            <p:cNvSpPr/>
            <p:nvPr/>
          </p:nvSpPr>
          <p:spPr>
            <a:xfrm>
              <a:off x="588148" y="2261425"/>
              <a:ext cx="268605" cy="148399"/>
            </a:xfrm>
            <a:custGeom>
              <a:avLst/>
              <a:gdLst>
                <a:gd name="connsiteX0" fmla="*/ 164687 w 268605"/>
                <a:gd name="connsiteY0" fmla="*/ 131445 h 148399"/>
                <a:gd name="connsiteX1" fmla="*/ 191357 w 268605"/>
                <a:gd name="connsiteY1" fmla="*/ 76486 h 148399"/>
                <a:gd name="connsiteX2" fmla="*/ 192500 w 268605"/>
                <a:gd name="connsiteY2" fmla="*/ 75534 h 148399"/>
                <a:gd name="connsiteX3" fmla="*/ 193739 w 268605"/>
                <a:gd name="connsiteY3" fmla="*/ 74676 h 148399"/>
                <a:gd name="connsiteX4" fmla="*/ 268605 w 268605"/>
                <a:gd name="connsiteY4" fmla="*/ 37529 h 148399"/>
                <a:gd name="connsiteX5" fmla="*/ 263176 w 268605"/>
                <a:gd name="connsiteY5" fmla="*/ 31338 h 148399"/>
                <a:gd name="connsiteX6" fmla="*/ 209550 w 268605"/>
                <a:gd name="connsiteY6" fmla="*/ 9525 h 148399"/>
                <a:gd name="connsiteX7" fmla="*/ 148590 w 268605"/>
                <a:gd name="connsiteY7" fmla="*/ 0 h 148399"/>
                <a:gd name="connsiteX8" fmla="*/ 87630 w 268605"/>
                <a:gd name="connsiteY8" fmla="*/ 9525 h 148399"/>
                <a:gd name="connsiteX9" fmla="*/ 15240 w 268605"/>
                <a:gd name="connsiteY9" fmla="*/ 44101 h 148399"/>
                <a:gd name="connsiteX10" fmla="*/ 0 w 268605"/>
                <a:gd name="connsiteY10" fmla="*/ 73819 h 148399"/>
                <a:gd name="connsiteX11" fmla="*/ 0 w 268605"/>
                <a:gd name="connsiteY11" fmla="*/ 148400 h 148399"/>
                <a:gd name="connsiteX12" fmla="*/ 164687 w 268605"/>
                <a:gd name="connsiteY12" fmla="*/ 148400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" h="148399">
                  <a:moveTo>
                    <a:pt x="164687" y="131445"/>
                  </a:moveTo>
                  <a:cubicBezTo>
                    <a:pt x="164708" y="110012"/>
                    <a:pt x="174533" y="89766"/>
                    <a:pt x="191357" y="76486"/>
                  </a:cubicBezTo>
                  <a:lnTo>
                    <a:pt x="192500" y="75534"/>
                  </a:lnTo>
                  <a:lnTo>
                    <a:pt x="193739" y="74676"/>
                  </a:lnTo>
                  <a:cubicBezTo>
                    <a:pt x="216581" y="58427"/>
                    <a:pt x="241848" y="45890"/>
                    <a:pt x="268605" y="37529"/>
                  </a:cubicBezTo>
                  <a:cubicBezTo>
                    <a:pt x="266700" y="35529"/>
                    <a:pt x="264986" y="33433"/>
                    <a:pt x="263176" y="31338"/>
                  </a:cubicBezTo>
                  <a:cubicBezTo>
                    <a:pt x="246437" y="21538"/>
                    <a:pt x="228377" y="14193"/>
                    <a:pt x="209550" y="9525"/>
                  </a:cubicBezTo>
                  <a:cubicBezTo>
                    <a:pt x="189726" y="3734"/>
                    <a:pt x="169235" y="532"/>
                    <a:pt x="148590" y="0"/>
                  </a:cubicBezTo>
                  <a:cubicBezTo>
                    <a:pt x="127896" y="-39"/>
                    <a:pt x="107326" y="3176"/>
                    <a:pt x="87630" y="9525"/>
                  </a:cubicBezTo>
                  <a:cubicBezTo>
                    <a:pt x="61651" y="16693"/>
                    <a:pt x="37144" y="28399"/>
                    <a:pt x="15240" y="44101"/>
                  </a:cubicBezTo>
                  <a:cubicBezTo>
                    <a:pt x="5858" y="51134"/>
                    <a:pt x="236" y="62096"/>
                    <a:pt x="0" y="73819"/>
                  </a:cubicBezTo>
                  <a:lnTo>
                    <a:pt x="0" y="148400"/>
                  </a:lnTo>
                  <a:lnTo>
                    <a:pt x="164687" y="148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343F72C-9C69-469F-B003-652AD09F3AA1}"/>
                </a:ext>
              </a:extLst>
            </p:cNvPr>
            <p:cNvSpPr/>
            <p:nvPr/>
          </p:nvSpPr>
          <p:spPr>
            <a:xfrm>
              <a:off x="785791" y="2319145"/>
              <a:ext cx="296430" cy="147829"/>
            </a:xfrm>
            <a:custGeom>
              <a:avLst/>
              <a:gdLst>
                <a:gd name="connsiteX0" fmla="*/ 0 w 296430"/>
                <a:gd name="connsiteY0" fmla="*/ 147830 h 147829"/>
                <a:gd name="connsiteX1" fmla="*/ 0 w 296430"/>
                <a:gd name="connsiteY1" fmla="*/ 73725 h 147829"/>
                <a:gd name="connsiteX2" fmla="*/ 14859 w 296430"/>
                <a:gd name="connsiteY2" fmla="*/ 44102 h 147829"/>
                <a:gd name="connsiteX3" fmla="*/ 87249 w 296430"/>
                <a:gd name="connsiteY3" fmla="*/ 9527 h 147829"/>
                <a:gd name="connsiteX4" fmla="*/ 148209 w 296430"/>
                <a:gd name="connsiteY4" fmla="*/ 2 h 147829"/>
                <a:gd name="connsiteX5" fmla="*/ 209169 w 296430"/>
                <a:gd name="connsiteY5" fmla="*/ 9527 h 147829"/>
                <a:gd name="connsiteX6" fmla="*/ 281654 w 296430"/>
                <a:gd name="connsiteY6" fmla="*/ 44102 h 147829"/>
                <a:gd name="connsiteX7" fmla="*/ 296418 w 296430"/>
                <a:gd name="connsiteY7" fmla="*/ 73725 h 147829"/>
                <a:gd name="connsiteX8" fmla="*/ 296418 w 296430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430" h="147829">
                  <a:moveTo>
                    <a:pt x="0" y="147830"/>
                  </a:moveTo>
                  <a:lnTo>
                    <a:pt x="0" y="73725"/>
                  </a:lnTo>
                  <a:cubicBezTo>
                    <a:pt x="45" y="62069"/>
                    <a:pt x="5544" y="51107"/>
                    <a:pt x="14859" y="44102"/>
                  </a:cubicBezTo>
                  <a:cubicBezTo>
                    <a:pt x="36723" y="28334"/>
                    <a:pt x="61243" y="16622"/>
                    <a:pt x="87249" y="9527"/>
                  </a:cubicBezTo>
                  <a:cubicBezTo>
                    <a:pt x="106934" y="3133"/>
                    <a:pt x="127512" y="-82"/>
                    <a:pt x="148209" y="2"/>
                  </a:cubicBezTo>
                  <a:cubicBezTo>
                    <a:pt x="168859" y="486"/>
                    <a:pt x="189355" y="3690"/>
                    <a:pt x="209169" y="9527"/>
                  </a:cubicBezTo>
                  <a:cubicBezTo>
                    <a:pt x="235567" y="15619"/>
                    <a:pt x="260308" y="27421"/>
                    <a:pt x="281654" y="44102"/>
                  </a:cubicBezTo>
                  <a:cubicBezTo>
                    <a:pt x="291195" y="50908"/>
                    <a:pt x="296728" y="62010"/>
                    <a:pt x="296418" y="73725"/>
                  </a:cubicBezTo>
                  <a:lnTo>
                    <a:pt x="296418" y="147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5AF27B5-C9EF-42C5-AEDA-BB7050E907B7}"/>
                </a:ext>
              </a:extLst>
            </p:cNvPr>
            <p:cNvSpPr/>
            <p:nvPr/>
          </p:nvSpPr>
          <p:spPr>
            <a:xfrm>
              <a:off x="859896" y="2150745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20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375E2D12-43E9-4217-8852-DBCFE874449A}"/>
              </a:ext>
            </a:extLst>
          </p:cNvPr>
          <p:cNvSpPr txBox="1"/>
          <p:nvPr/>
        </p:nvSpPr>
        <p:spPr>
          <a:xfrm>
            <a:off x="2247292" y="2833828"/>
            <a:ext cx="168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Analyses</a:t>
            </a:r>
          </a:p>
        </p:txBody>
      </p:sp>
      <p:pic>
        <p:nvPicPr>
          <p:cNvPr id="22" name="Graphique 21" descr="Mégaphone1">
            <a:extLst>
              <a:ext uri="{FF2B5EF4-FFF2-40B4-BE49-F238E27FC236}">
                <a16:creationId xmlns:a16="http://schemas.microsoft.com/office/drawing/2014/main" id="{FFC99D41-E21E-4766-B279-B8F5BFCD7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4865" y="899945"/>
            <a:ext cx="758789" cy="758789"/>
          </a:xfrm>
          <a:prstGeom prst="rect">
            <a:avLst/>
          </a:prstGeom>
        </p:spPr>
      </p:pic>
      <p:pic>
        <p:nvPicPr>
          <p:cNvPr id="23" name="Graphique 22" descr="Enseignant">
            <a:extLst>
              <a:ext uri="{FF2B5EF4-FFF2-40B4-BE49-F238E27FC236}">
                <a16:creationId xmlns:a16="http://schemas.microsoft.com/office/drawing/2014/main" id="{598136AA-A036-4B02-AFC1-43D738082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7382" y="3483599"/>
            <a:ext cx="758789" cy="758789"/>
          </a:xfrm>
          <a:prstGeom prst="rect">
            <a:avLst/>
          </a:prstGeom>
        </p:spPr>
      </p:pic>
      <p:pic>
        <p:nvPicPr>
          <p:cNvPr id="24" name="Graphique 23" descr="Statistiques">
            <a:extLst>
              <a:ext uri="{FF2B5EF4-FFF2-40B4-BE49-F238E27FC236}">
                <a16:creationId xmlns:a16="http://schemas.microsoft.com/office/drawing/2014/main" id="{97DCEE2F-D4A7-471F-AF58-1FF3EA675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4384" y="2130210"/>
            <a:ext cx="758789" cy="758789"/>
          </a:xfrm>
          <a:prstGeom prst="rect">
            <a:avLst/>
          </a:prstGeom>
        </p:spPr>
      </p:pic>
      <p:pic>
        <p:nvPicPr>
          <p:cNvPr id="25" name="Graphique 24" descr="Intelligence artificielle">
            <a:extLst>
              <a:ext uri="{FF2B5EF4-FFF2-40B4-BE49-F238E27FC236}">
                <a16:creationId xmlns:a16="http://schemas.microsoft.com/office/drawing/2014/main" id="{BA6EF968-7982-4956-A9F5-35745DA05A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03383" y="880568"/>
            <a:ext cx="758789" cy="758789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8C580A8A-FE50-4A9A-A26F-D4037EAC4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94171" y="2262800"/>
            <a:ext cx="758789" cy="758789"/>
          </a:xfrm>
          <a:prstGeom prst="rect">
            <a:avLst/>
          </a:prstGeom>
        </p:spPr>
      </p:pic>
      <p:pic>
        <p:nvPicPr>
          <p:cNvPr id="27" name="Graphique 26" descr="Répéter">
            <a:extLst>
              <a:ext uri="{FF2B5EF4-FFF2-40B4-BE49-F238E27FC236}">
                <a16:creationId xmlns:a16="http://schemas.microsoft.com/office/drawing/2014/main" id="{9108BA70-F074-4054-A352-88F6BFBD6B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21438" y="3395612"/>
            <a:ext cx="758789" cy="758789"/>
          </a:xfrm>
          <a:prstGeom prst="rect">
            <a:avLst/>
          </a:prstGeom>
        </p:spPr>
      </p:pic>
      <p:pic>
        <p:nvPicPr>
          <p:cNvPr id="28" name="Graphique 27" descr="Diagramme de Gantt">
            <a:extLst>
              <a:ext uri="{FF2B5EF4-FFF2-40B4-BE49-F238E27FC236}">
                <a16:creationId xmlns:a16="http://schemas.microsoft.com/office/drawing/2014/main" id="{89C9C547-BCE1-48C0-BE0A-39291F2613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50728" y="971791"/>
            <a:ext cx="758789" cy="75878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3FD4467-FD6F-4222-87B4-5224CC528645}"/>
              </a:ext>
            </a:extLst>
          </p:cNvPr>
          <p:cNvSpPr txBox="1"/>
          <p:nvPr/>
        </p:nvSpPr>
        <p:spPr>
          <a:xfrm>
            <a:off x="7139099" y="4269803"/>
            <a:ext cx="168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Efficacité</a:t>
            </a:r>
          </a:p>
        </p:txBody>
      </p:sp>
      <p:pic>
        <p:nvPicPr>
          <p:cNvPr id="30" name="Graphique 29" descr="Mille">
            <a:extLst>
              <a:ext uri="{FF2B5EF4-FFF2-40B4-BE49-F238E27FC236}">
                <a16:creationId xmlns:a16="http://schemas.microsoft.com/office/drawing/2014/main" id="{275C83DE-49B9-4680-B509-355A0ACA32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24588" y="3549927"/>
            <a:ext cx="744787" cy="744787"/>
          </a:xfrm>
          <a:prstGeom prst="rect">
            <a:avLst/>
          </a:prstGeom>
        </p:spPr>
      </p:pic>
      <p:pic>
        <p:nvPicPr>
          <p:cNvPr id="31" name="Graphique 30" descr="Clap">
            <a:extLst>
              <a:ext uri="{FF2B5EF4-FFF2-40B4-BE49-F238E27FC236}">
                <a16:creationId xmlns:a16="http://schemas.microsoft.com/office/drawing/2014/main" id="{016C7541-C2AF-456B-B927-7A4770A215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06098" y="3136197"/>
            <a:ext cx="758789" cy="758789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611BACEE-628B-4DF9-9A06-9BA5DA563313}"/>
              </a:ext>
            </a:extLst>
          </p:cNvPr>
          <p:cNvSpPr txBox="1"/>
          <p:nvPr/>
        </p:nvSpPr>
        <p:spPr>
          <a:xfrm>
            <a:off x="5582882" y="3832460"/>
            <a:ext cx="172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Actions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4894B88-9A13-44A8-B3DB-EB84BAFDC9F2}"/>
              </a:ext>
            </a:extLst>
          </p:cNvPr>
          <p:cNvSpPr txBox="1"/>
          <p:nvPr/>
        </p:nvSpPr>
        <p:spPr>
          <a:xfrm>
            <a:off x="4554507" y="1648743"/>
            <a:ext cx="172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Solutions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74430A6-7E92-48C4-8BBA-73C784CF0403}"/>
              </a:ext>
            </a:extLst>
          </p:cNvPr>
          <p:cNvSpPr txBox="1"/>
          <p:nvPr/>
        </p:nvSpPr>
        <p:spPr>
          <a:xfrm>
            <a:off x="3029519" y="4151029"/>
            <a:ext cx="172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Routines</a:t>
            </a:r>
          </a:p>
        </p:txBody>
      </p:sp>
      <p:pic>
        <p:nvPicPr>
          <p:cNvPr id="35" name="Graphique 34" descr="Paramètres">
            <a:extLst>
              <a:ext uri="{FF2B5EF4-FFF2-40B4-BE49-F238E27FC236}">
                <a16:creationId xmlns:a16="http://schemas.microsoft.com/office/drawing/2014/main" id="{1B948FA9-8EC2-4AA6-902C-9983009B92C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53283" y="2257585"/>
            <a:ext cx="758789" cy="75878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396853F7-3493-4E5A-860F-937294A3014F}"/>
              </a:ext>
            </a:extLst>
          </p:cNvPr>
          <p:cNvSpPr txBox="1"/>
          <p:nvPr/>
        </p:nvSpPr>
        <p:spPr>
          <a:xfrm>
            <a:off x="7790995" y="2944219"/>
            <a:ext cx="168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+mj-lt"/>
              </a:rPr>
              <a:t>Agilité</a:t>
            </a:r>
          </a:p>
        </p:txBody>
      </p:sp>
    </p:spTree>
    <p:extLst>
      <p:ext uri="{BB962C8B-B14F-4D97-AF65-F5344CB8AC3E}">
        <p14:creationId xmlns:p14="http://schemas.microsoft.com/office/powerpoint/2010/main" val="15639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1" grpId="0"/>
      <p:bldP spid="29" grpId="0"/>
      <p:bldP spid="32" grpId="0"/>
      <p:bldP spid="33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D49A4C-8012-4323-B047-5A8F9D93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de projets à mener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1DDFBB-2F91-40B5-9AB9-B9A07E7EFFA9}"/>
              </a:ext>
            </a:extLst>
          </p:cNvPr>
          <p:cNvSpPr txBox="1"/>
          <p:nvPr/>
        </p:nvSpPr>
        <p:spPr>
          <a:xfrm>
            <a:off x="414939" y="4263841"/>
            <a:ext cx="853696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536960"/>
                      <a:gd name="connsiteY0" fmla="*/ 0 h 338554"/>
                      <a:gd name="connsiteX1" fmla="*/ 654500 w 8536960"/>
                      <a:gd name="connsiteY1" fmla="*/ 0 h 338554"/>
                      <a:gd name="connsiteX2" fmla="*/ 1309001 w 8536960"/>
                      <a:gd name="connsiteY2" fmla="*/ 0 h 338554"/>
                      <a:gd name="connsiteX3" fmla="*/ 1792762 w 8536960"/>
                      <a:gd name="connsiteY3" fmla="*/ 0 h 338554"/>
                      <a:gd name="connsiteX4" fmla="*/ 2532631 w 8536960"/>
                      <a:gd name="connsiteY4" fmla="*/ 0 h 338554"/>
                      <a:gd name="connsiteX5" fmla="*/ 2931023 w 8536960"/>
                      <a:gd name="connsiteY5" fmla="*/ 0 h 338554"/>
                      <a:gd name="connsiteX6" fmla="*/ 3414784 w 8536960"/>
                      <a:gd name="connsiteY6" fmla="*/ 0 h 338554"/>
                      <a:gd name="connsiteX7" fmla="*/ 3727806 w 8536960"/>
                      <a:gd name="connsiteY7" fmla="*/ 0 h 338554"/>
                      <a:gd name="connsiteX8" fmla="*/ 4296937 w 8536960"/>
                      <a:gd name="connsiteY8" fmla="*/ 0 h 338554"/>
                      <a:gd name="connsiteX9" fmla="*/ 4951437 w 8536960"/>
                      <a:gd name="connsiteY9" fmla="*/ 0 h 338554"/>
                      <a:gd name="connsiteX10" fmla="*/ 5605937 w 8536960"/>
                      <a:gd name="connsiteY10" fmla="*/ 0 h 338554"/>
                      <a:gd name="connsiteX11" fmla="*/ 6175068 w 8536960"/>
                      <a:gd name="connsiteY11" fmla="*/ 0 h 338554"/>
                      <a:gd name="connsiteX12" fmla="*/ 6914938 w 8536960"/>
                      <a:gd name="connsiteY12" fmla="*/ 0 h 338554"/>
                      <a:gd name="connsiteX13" fmla="*/ 7227959 w 8536960"/>
                      <a:gd name="connsiteY13" fmla="*/ 0 h 338554"/>
                      <a:gd name="connsiteX14" fmla="*/ 7540981 w 8536960"/>
                      <a:gd name="connsiteY14" fmla="*/ 0 h 338554"/>
                      <a:gd name="connsiteX15" fmla="*/ 8536960 w 8536960"/>
                      <a:gd name="connsiteY15" fmla="*/ 0 h 338554"/>
                      <a:gd name="connsiteX16" fmla="*/ 8536960 w 8536960"/>
                      <a:gd name="connsiteY16" fmla="*/ 338554 h 338554"/>
                      <a:gd name="connsiteX17" fmla="*/ 8053199 w 8536960"/>
                      <a:gd name="connsiteY17" fmla="*/ 338554 h 338554"/>
                      <a:gd name="connsiteX18" fmla="*/ 7398699 w 8536960"/>
                      <a:gd name="connsiteY18" fmla="*/ 338554 h 338554"/>
                      <a:gd name="connsiteX19" fmla="*/ 6914938 w 8536960"/>
                      <a:gd name="connsiteY19" fmla="*/ 338554 h 338554"/>
                      <a:gd name="connsiteX20" fmla="*/ 6601916 w 8536960"/>
                      <a:gd name="connsiteY20" fmla="*/ 338554 h 338554"/>
                      <a:gd name="connsiteX21" fmla="*/ 5862046 w 8536960"/>
                      <a:gd name="connsiteY21" fmla="*/ 338554 h 338554"/>
                      <a:gd name="connsiteX22" fmla="*/ 5549024 w 8536960"/>
                      <a:gd name="connsiteY22" fmla="*/ 338554 h 338554"/>
                      <a:gd name="connsiteX23" fmla="*/ 5065263 w 8536960"/>
                      <a:gd name="connsiteY23" fmla="*/ 338554 h 338554"/>
                      <a:gd name="connsiteX24" fmla="*/ 4496132 w 8536960"/>
                      <a:gd name="connsiteY24" fmla="*/ 338554 h 338554"/>
                      <a:gd name="connsiteX25" fmla="*/ 4097741 w 8536960"/>
                      <a:gd name="connsiteY25" fmla="*/ 338554 h 338554"/>
                      <a:gd name="connsiteX26" fmla="*/ 3613980 w 8536960"/>
                      <a:gd name="connsiteY26" fmla="*/ 338554 h 338554"/>
                      <a:gd name="connsiteX27" fmla="*/ 3130219 w 8536960"/>
                      <a:gd name="connsiteY27" fmla="*/ 338554 h 338554"/>
                      <a:gd name="connsiteX28" fmla="*/ 2817197 w 8536960"/>
                      <a:gd name="connsiteY28" fmla="*/ 338554 h 338554"/>
                      <a:gd name="connsiteX29" fmla="*/ 2333436 w 8536960"/>
                      <a:gd name="connsiteY29" fmla="*/ 338554 h 338554"/>
                      <a:gd name="connsiteX30" fmla="*/ 1593566 w 8536960"/>
                      <a:gd name="connsiteY30" fmla="*/ 338554 h 338554"/>
                      <a:gd name="connsiteX31" fmla="*/ 1280544 w 8536960"/>
                      <a:gd name="connsiteY31" fmla="*/ 338554 h 338554"/>
                      <a:gd name="connsiteX32" fmla="*/ 796783 w 8536960"/>
                      <a:gd name="connsiteY32" fmla="*/ 338554 h 338554"/>
                      <a:gd name="connsiteX33" fmla="*/ 0 w 8536960"/>
                      <a:gd name="connsiteY33" fmla="*/ 338554 h 338554"/>
                      <a:gd name="connsiteX34" fmla="*/ 0 w 8536960"/>
                      <a:gd name="connsiteY34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8536960" h="338554" fill="none" extrusionOk="0">
                        <a:moveTo>
                          <a:pt x="0" y="0"/>
                        </a:moveTo>
                        <a:cubicBezTo>
                          <a:pt x="302331" y="-42763"/>
                          <a:pt x="440347" y="77616"/>
                          <a:pt x="654500" y="0"/>
                        </a:cubicBezTo>
                        <a:cubicBezTo>
                          <a:pt x="868653" y="-77616"/>
                          <a:pt x="982545" y="36076"/>
                          <a:pt x="1309001" y="0"/>
                        </a:cubicBezTo>
                        <a:cubicBezTo>
                          <a:pt x="1635457" y="-36076"/>
                          <a:pt x="1665695" y="50323"/>
                          <a:pt x="1792762" y="0"/>
                        </a:cubicBezTo>
                        <a:cubicBezTo>
                          <a:pt x="1919829" y="-50323"/>
                          <a:pt x="2273679" y="86114"/>
                          <a:pt x="2532631" y="0"/>
                        </a:cubicBezTo>
                        <a:cubicBezTo>
                          <a:pt x="2791583" y="-86114"/>
                          <a:pt x="2840159" y="37328"/>
                          <a:pt x="2931023" y="0"/>
                        </a:cubicBezTo>
                        <a:cubicBezTo>
                          <a:pt x="3021887" y="-37328"/>
                          <a:pt x="3243788" y="28983"/>
                          <a:pt x="3414784" y="0"/>
                        </a:cubicBezTo>
                        <a:cubicBezTo>
                          <a:pt x="3585780" y="-28983"/>
                          <a:pt x="3578239" y="28753"/>
                          <a:pt x="3727806" y="0"/>
                        </a:cubicBezTo>
                        <a:cubicBezTo>
                          <a:pt x="3877373" y="-28753"/>
                          <a:pt x="4128545" y="57225"/>
                          <a:pt x="4296937" y="0"/>
                        </a:cubicBezTo>
                        <a:cubicBezTo>
                          <a:pt x="4465329" y="-57225"/>
                          <a:pt x="4713621" y="68899"/>
                          <a:pt x="4951437" y="0"/>
                        </a:cubicBezTo>
                        <a:cubicBezTo>
                          <a:pt x="5189253" y="-68899"/>
                          <a:pt x="5310008" y="43105"/>
                          <a:pt x="5605937" y="0"/>
                        </a:cubicBezTo>
                        <a:cubicBezTo>
                          <a:pt x="5901866" y="-43105"/>
                          <a:pt x="5905249" y="11628"/>
                          <a:pt x="6175068" y="0"/>
                        </a:cubicBezTo>
                        <a:cubicBezTo>
                          <a:pt x="6444887" y="-11628"/>
                          <a:pt x="6656055" y="62455"/>
                          <a:pt x="6914938" y="0"/>
                        </a:cubicBezTo>
                        <a:cubicBezTo>
                          <a:pt x="7173821" y="-62455"/>
                          <a:pt x="7136231" y="10934"/>
                          <a:pt x="7227959" y="0"/>
                        </a:cubicBezTo>
                        <a:cubicBezTo>
                          <a:pt x="7319687" y="-10934"/>
                          <a:pt x="7423447" y="35974"/>
                          <a:pt x="7540981" y="0"/>
                        </a:cubicBezTo>
                        <a:cubicBezTo>
                          <a:pt x="7658515" y="-35974"/>
                          <a:pt x="8050694" y="88686"/>
                          <a:pt x="8536960" y="0"/>
                        </a:cubicBezTo>
                        <a:cubicBezTo>
                          <a:pt x="8562596" y="74145"/>
                          <a:pt x="8533293" y="173565"/>
                          <a:pt x="8536960" y="338554"/>
                        </a:cubicBezTo>
                        <a:cubicBezTo>
                          <a:pt x="8353273" y="358297"/>
                          <a:pt x="8205143" y="326393"/>
                          <a:pt x="8053199" y="338554"/>
                        </a:cubicBezTo>
                        <a:cubicBezTo>
                          <a:pt x="7901255" y="350715"/>
                          <a:pt x="7683067" y="334756"/>
                          <a:pt x="7398699" y="338554"/>
                        </a:cubicBezTo>
                        <a:cubicBezTo>
                          <a:pt x="7114331" y="342352"/>
                          <a:pt x="7066303" y="328544"/>
                          <a:pt x="6914938" y="338554"/>
                        </a:cubicBezTo>
                        <a:cubicBezTo>
                          <a:pt x="6763573" y="348564"/>
                          <a:pt x="6687798" y="318757"/>
                          <a:pt x="6601916" y="338554"/>
                        </a:cubicBezTo>
                        <a:cubicBezTo>
                          <a:pt x="6516034" y="358351"/>
                          <a:pt x="6198962" y="293349"/>
                          <a:pt x="5862046" y="338554"/>
                        </a:cubicBezTo>
                        <a:cubicBezTo>
                          <a:pt x="5525130" y="383759"/>
                          <a:pt x="5660729" y="321596"/>
                          <a:pt x="5549024" y="338554"/>
                        </a:cubicBezTo>
                        <a:cubicBezTo>
                          <a:pt x="5437319" y="355512"/>
                          <a:pt x="5216450" y="304949"/>
                          <a:pt x="5065263" y="338554"/>
                        </a:cubicBezTo>
                        <a:cubicBezTo>
                          <a:pt x="4914076" y="372159"/>
                          <a:pt x="4688702" y="273150"/>
                          <a:pt x="4496132" y="338554"/>
                        </a:cubicBezTo>
                        <a:cubicBezTo>
                          <a:pt x="4303562" y="403958"/>
                          <a:pt x="4277244" y="295573"/>
                          <a:pt x="4097741" y="338554"/>
                        </a:cubicBezTo>
                        <a:cubicBezTo>
                          <a:pt x="3918238" y="381535"/>
                          <a:pt x="3783537" y="282050"/>
                          <a:pt x="3613980" y="338554"/>
                        </a:cubicBezTo>
                        <a:cubicBezTo>
                          <a:pt x="3444423" y="395058"/>
                          <a:pt x="3269156" y="337427"/>
                          <a:pt x="3130219" y="338554"/>
                        </a:cubicBezTo>
                        <a:cubicBezTo>
                          <a:pt x="2991282" y="339681"/>
                          <a:pt x="2930778" y="317940"/>
                          <a:pt x="2817197" y="338554"/>
                        </a:cubicBezTo>
                        <a:cubicBezTo>
                          <a:pt x="2703616" y="359168"/>
                          <a:pt x="2512662" y="330262"/>
                          <a:pt x="2333436" y="338554"/>
                        </a:cubicBezTo>
                        <a:cubicBezTo>
                          <a:pt x="2154210" y="346846"/>
                          <a:pt x="1937707" y="290314"/>
                          <a:pt x="1593566" y="338554"/>
                        </a:cubicBezTo>
                        <a:cubicBezTo>
                          <a:pt x="1249425" y="386794"/>
                          <a:pt x="1360628" y="323846"/>
                          <a:pt x="1280544" y="338554"/>
                        </a:cubicBezTo>
                        <a:cubicBezTo>
                          <a:pt x="1200460" y="353262"/>
                          <a:pt x="1019196" y="334738"/>
                          <a:pt x="796783" y="338554"/>
                        </a:cubicBezTo>
                        <a:cubicBezTo>
                          <a:pt x="574370" y="342370"/>
                          <a:pt x="325877" y="329611"/>
                          <a:pt x="0" y="338554"/>
                        </a:cubicBezTo>
                        <a:cubicBezTo>
                          <a:pt x="-37902" y="230773"/>
                          <a:pt x="12808" y="86299"/>
                          <a:pt x="0" y="0"/>
                        </a:cubicBezTo>
                        <a:close/>
                      </a:path>
                      <a:path w="8536960" h="338554" stroke="0" extrusionOk="0">
                        <a:moveTo>
                          <a:pt x="0" y="0"/>
                        </a:moveTo>
                        <a:cubicBezTo>
                          <a:pt x="148279" y="-24294"/>
                          <a:pt x="220122" y="19946"/>
                          <a:pt x="398391" y="0"/>
                        </a:cubicBezTo>
                        <a:cubicBezTo>
                          <a:pt x="576660" y="-19946"/>
                          <a:pt x="790107" y="26870"/>
                          <a:pt x="1052892" y="0"/>
                        </a:cubicBezTo>
                        <a:cubicBezTo>
                          <a:pt x="1315677" y="-26870"/>
                          <a:pt x="1443182" y="58575"/>
                          <a:pt x="1707392" y="0"/>
                        </a:cubicBezTo>
                        <a:cubicBezTo>
                          <a:pt x="1971602" y="-58575"/>
                          <a:pt x="2247961" y="20375"/>
                          <a:pt x="2447262" y="0"/>
                        </a:cubicBezTo>
                        <a:cubicBezTo>
                          <a:pt x="2646563" y="-20375"/>
                          <a:pt x="2744433" y="46502"/>
                          <a:pt x="2845653" y="0"/>
                        </a:cubicBezTo>
                        <a:cubicBezTo>
                          <a:pt x="2946873" y="-46502"/>
                          <a:pt x="3112311" y="3775"/>
                          <a:pt x="3244045" y="0"/>
                        </a:cubicBezTo>
                        <a:cubicBezTo>
                          <a:pt x="3375779" y="-3775"/>
                          <a:pt x="3658437" y="64781"/>
                          <a:pt x="3813175" y="0"/>
                        </a:cubicBezTo>
                        <a:cubicBezTo>
                          <a:pt x="3967913" y="-64781"/>
                          <a:pt x="4183001" y="42180"/>
                          <a:pt x="4382306" y="0"/>
                        </a:cubicBezTo>
                        <a:cubicBezTo>
                          <a:pt x="4581611" y="-42180"/>
                          <a:pt x="4561292" y="7086"/>
                          <a:pt x="4695328" y="0"/>
                        </a:cubicBezTo>
                        <a:cubicBezTo>
                          <a:pt x="4829364" y="-7086"/>
                          <a:pt x="5034887" y="54831"/>
                          <a:pt x="5179089" y="0"/>
                        </a:cubicBezTo>
                        <a:cubicBezTo>
                          <a:pt x="5323291" y="-54831"/>
                          <a:pt x="5702444" y="62754"/>
                          <a:pt x="5833589" y="0"/>
                        </a:cubicBezTo>
                        <a:cubicBezTo>
                          <a:pt x="5964734" y="-62754"/>
                          <a:pt x="6192685" y="48214"/>
                          <a:pt x="6488090" y="0"/>
                        </a:cubicBezTo>
                        <a:cubicBezTo>
                          <a:pt x="6783495" y="-48214"/>
                          <a:pt x="6797703" y="6424"/>
                          <a:pt x="6971851" y="0"/>
                        </a:cubicBezTo>
                        <a:cubicBezTo>
                          <a:pt x="7145999" y="-6424"/>
                          <a:pt x="7231608" y="37308"/>
                          <a:pt x="7370242" y="0"/>
                        </a:cubicBezTo>
                        <a:cubicBezTo>
                          <a:pt x="7508876" y="-37308"/>
                          <a:pt x="7768825" y="9979"/>
                          <a:pt x="7939373" y="0"/>
                        </a:cubicBezTo>
                        <a:cubicBezTo>
                          <a:pt x="8109921" y="-9979"/>
                          <a:pt x="8288559" y="18667"/>
                          <a:pt x="8536960" y="0"/>
                        </a:cubicBezTo>
                        <a:cubicBezTo>
                          <a:pt x="8554318" y="96172"/>
                          <a:pt x="8524441" y="258068"/>
                          <a:pt x="8536960" y="338554"/>
                        </a:cubicBezTo>
                        <a:cubicBezTo>
                          <a:pt x="8356570" y="384321"/>
                          <a:pt x="8200961" y="295957"/>
                          <a:pt x="8053199" y="338554"/>
                        </a:cubicBezTo>
                        <a:cubicBezTo>
                          <a:pt x="7905437" y="381151"/>
                          <a:pt x="7743163" y="296464"/>
                          <a:pt x="7569438" y="338554"/>
                        </a:cubicBezTo>
                        <a:cubicBezTo>
                          <a:pt x="7395713" y="380644"/>
                          <a:pt x="7396258" y="301468"/>
                          <a:pt x="7256416" y="338554"/>
                        </a:cubicBezTo>
                        <a:cubicBezTo>
                          <a:pt x="7116574" y="375640"/>
                          <a:pt x="7007580" y="293996"/>
                          <a:pt x="6772655" y="338554"/>
                        </a:cubicBezTo>
                        <a:cubicBezTo>
                          <a:pt x="6537730" y="383112"/>
                          <a:pt x="6419879" y="279304"/>
                          <a:pt x="6203524" y="338554"/>
                        </a:cubicBezTo>
                        <a:cubicBezTo>
                          <a:pt x="5987169" y="397804"/>
                          <a:pt x="5988541" y="302121"/>
                          <a:pt x="5890502" y="338554"/>
                        </a:cubicBezTo>
                        <a:cubicBezTo>
                          <a:pt x="5792463" y="374987"/>
                          <a:pt x="5621110" y="293395"/>
                          <a:pt x="5406741" y="338554"/>
                        </a:cubicBezTo>
                        <a:cubicBezTo>
                          <a:pt x="5192372" y="383713"/>
                          <a:pt x="4826334" y="283955"/>
                          <a:pt x="4666871" y="338554"/>
                        </a:cubicBezTo>
                        <a:cubicBezTo>
                          <a:pt x="4507408" y="393153"/>
                          <a:pt x="4176447" y="330981"/>
                          <a:pt x="3927002" y="338554"/>
                        </a:cubicBezTo>
                        <a:cubicBezTo>
                          <a:pt x="3677557" y="346127"/>
                          <a:pt x="3409802" y="335167"/>
                          <a:pt x="3272501" y="338554"/>
                        </a:cubicBezTo>
                        <a:cubicBezTo>
                          <a:pt x="3135200" y="341941"/>
                          <a:pt x="2925549" y="266933"/>
                          <a:pt x="2618001" y="338554"/>
                        </a:cubicBezTo>
                        <a:cubicBezTo>
                          <a:pt x="2310453" y="410175"/>
                          <a:pt x="2058954" y="275897"/>
                          <a:pt x="1878131" y="338554"/>
                        </a:cubicBezTo>
                        <a:cubicBezTo>
                          <a:pt x="1697308" y="401211"/>
                          <a:pt x="1428078" y="287011"/>
                          <a:pt x="1309001" y="338554"/>
                        </a:cubicBezTo>
                        <a:cubicBezTo>
                          <a:pt x="1189924" y="390097"/>
                          <a:pt x="1073197" y="322053"/>
                          <a:pt x="995979" y="338554"/>
                        </a:cubicBezTo>
                        <a:cubicBezTo>
                          <a:pt x="918761" y="355055"/>
                          <a:pt x="433759" y="272808"/>
                          <a:pt x="0" y="338554"/>
                        </a:cubicBezTo>
                        <a:cubicBezTo>
                          <a:pt x="-24038" y="194988"/>
                          <a:pt x="39714" y="78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Combinaison de plusieurs sujets en 1 projet plus vaste et projets communs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AA3E05-64A3-4140-B4D1-DF2B22EEC63C}"/>
              </a:ext>
            </a:extLst>
          </p:cNvPr>
          <p:cNvSpPr txBox="1"/>
          <p:nvPr/>
        </p:nvSpPr>
        <p:spPr>
          <a:xfrm>
            <a:off x="3555147" y="1293631"/>
            <a:ext cx="258695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2586958"/>
                      <a:gd name="connsiteY0" fmla="*/ 0 h 1569660"/>
                      <a:gd name="connsiteX1" fmla="*/ 465652 w 2586958"/>
                      <a:gd name="connsiteY1" fmla="*/ 0 h 1569660"/>
                      <a:gd name="connsiteX2" fmla="*/ 1034783 w 2586958"/>
                      <a:gd name="connsiteY2" fmla="*/ 0 h 1569660"/>
                      <a:gd name="connsiteX3" fmla="*/ 1474566 w 2586958"/>
                      <a:gd name="connsiteY3" fmla="*/ 0 h 1569660"/>
                      <a:gd name="connsiteX4" fmla="*/ 1914349 w 2586958"/>
                      <a:gd name="connsiteY4" fmla="*/ 0 h 1569660"/>
                      <a:gd name="connsiteX5" fmla="*/ 2586958 w 2586958"/>
                      <a:gd name="connsiteY5" fmla="*/ 0 h 1569660"/>
                      <a:gd name="connsiteX6" fmla="*/ 2586958 w 2586958"/>
                      <a:gd name="connsiteY6" fmla="*/ 554613 h 1569660"/>
                      <a:gd name="connsiteX7" fmla="*/ 2586958 w 2586958"/>
                      <a:gd name="connsiteY7" fmla="*/ 1109226 h 1569660"/>
                      <a:gd name="connsiteX8" fmla="*/ 2586958 w 2586958"/>
                      <a:gd name="connsiteY8" fmla="*/ 1569660 h 1569660"/>
                      <a:gd name="connsiteX9" fmla="*/ 2043697 w 2586958"/>
                      <a:gd name="connsiteY9" fmla="*/ 1569660 h 1569660"/>
                      <a:gd name="connsiteX10" fmla="*/ 1474566 w 2586958"/>
                      <a:gd name="connsiteY10" fmla="*/ 1569660 h 1569660"/>
                      <a:gd name="connsiteX11" fmla="*/ 1034783 w 2586958"/>
                      <a:gd name="connsiteY11" fmla="*/ 1569660 h 1569660"/>
                      <a:gd name="connsiteX12" fmla="*/ 543261 w 2586958"/>
                      <a:gd name="connsiteY12" fmla="*/ 1569660 h 1569660"/>
                      <a:gd name="connsiteX13" fmla="*/ 0 w 2586958"/>
                      <a:gd name="connsiteY13" fmla="*/ 1569660 h 1569660"/>
                      <a:gd name="connsiteX14" fmla="*/ 0 w 2586958"/>
                      <a:gd name="connsiteY14" fmla="*/ 1030743 h 1569660"/>
                      <a:gd name="connsiteX15" fmla="*/ 0 w 2586958"/>
                      <a:gd name="connsiteY15" fmla="*/ 523220 h 1569660"/>
                      <a:gd name="connsiteX16" fmla="*/ 0 w 2586958"/>
                      <a:gd name="connsiteY16" fmla="*/ 0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586958" h="1569660" fill="none" extrusionOk="0">
                        <a:moveTo>
                          <a:pt x="0" y="0"/>
                        </a:moveTo>
                        <a:cubicBezTo>
                          <a:pt x="204373" y="-44092"/>
                          <a:pt x="329874" y="42773"/>
                          <a:pt x="465652" y="0"/>
                        </a:cubicBezTo>
                        <a:cubicBezTo>
                          <a:pt x="601430" y="-42773"/>
                          <a:pt x="796421" y="8964"/>
                          <a:pt x="1034783" y="0"/>
                        </a:cubicBezTo>
                        <a:cubicBezTo>
                          <a:pt x="1273145" y="-8964"/>
                          <a:pt x="1358362" y="48914"/>
                          <a:pt x="1474566" y="0"/>
                        </a:cubicBezTo>
                        <a:cubicBezTo>
                          <a:pt x="1590770" y="-48914"/>
                          <a:pt x="1724269" y="12392"/>
                          <a:pt x="1914349" y="0"/>
                        </a:cubicBezTo>
                        <a:cubicBezTo>
                          <a:pt x="2104429" y="-12392"/>
                          <a:pt x="2421589" y="28906"/>
                          <a:pt x="2586958" y="0"/>
                        </a:cubicBezTo>
                        <a:cubicBezTo>
                          <a:pt x="2618180" y="259366"/>
                          <a:pt x="2565101" y="345081"/>
                          <a:pt x="2586958" y="554613"/>
                        </a:cubicBezTo>
                        <a:cubicBezTo>
                          <a:pt x="2608815" y="764145"/>
                          <a:pt x="2537444" y="855946"/>
                          <a:pt x="2586958" y="1109226"/>
                        </a:cubicBezTo>
                        <a:cubicBezTo>
                          <a:pt x="2636472" y="1362506"/>
                          <a:pt x="2566010" y="1462484"/>
                          <a:pt x="2586958" y="1569660"/>
                        </a:cubicBezTo>
                        <a:cubicBezTo>
                          <a:pt x="2397758" y="1618099"/>
                          <a:pt x="2175536" y="1509925"/>
                          <a:pt x="2043697" y="1569660"/>
                        </a:cubicBezTo>
                        <a:cubicBezTo>
                          <a:pt x="1911858" y="1629395"/>
                          <a:pt x="1670717" y="1565321"/>
                          <a:pt x="1474566" y="1569660"/>
                        </a:cubicBezTo>
                        <a:cubicBezTo>
                          <a:pt x="1278415" y="1573999"/>
                          <a:pt x="1221190" y="1533573"/>
                          <a:pt x="1034783" y="1569660"/>
                        </a:cubicBezTo>
                        <a:cubicBezTo>
                          <a:pt x="848376" y="1605747"/>
                          <a:pt x="655221" y="1524690"/>
                          <a:pt x="543261" y="1569660"/>
                        </a:cubicBezTo>
                        <a:cubicBezTo>
                          <a:pt x="431301" y="1614630"/>
                          <a:pt x="223919" y="1516735"/>
                          <a:pt x="0" y="1569660"/>
                        </a:cubicBezTo>
                        <a:cubicBezTo>
                          <a:pt x="-7228" y="1368852"/>
                          <a:pt x="57715" y="1292820"/>
                          <a:pt x="0" y="1030743"/>
                        </a:cubicBezTo>
                        <a:cubicBezTo>
                          <a:pt x="-57715" y="768666"/>
                          <a:pt x="26139" y="746059"/>
                          <a:pt x="0" y="523220"/>
                        </a:cubicBezTo>
                        <a:cubicBezTo>
                          <a:pt x="-26139" y="300381"/>
                          <a:pt x="27566" y="240521"/>
                          <a:pt x="0" y="0"/>
                        </a:cubicBezTo>
                        <a:close/>
                      </a:path>
                      <a:path w="2586958" h="1569660" stroke="0" extrusionOk="0">
                        <a:moveTo>
                          <a:pt x="0" y="0"/>
                        </a:moveTo>
                        <a:cubicBezTo>
                          <a:pt x="107652" y="-4482"/>
                          <a:pt x="315059" y="25520"/>
                          <a:pt x="465652" y="0"/>
                        </a:cubicBezTo>
                        <a:cubicBezTo>
                          <a:pt x="616245" y="-25520"/>
                          <a:pt x="893325" y="24130"/>
                          <a:pt x="1008914" y="0"/>
                        </a:cubicBezTo>
                        <a:cubicBezTo>
                          <a:pt x="1124503" y="-24130"/>
                          <a:pt x="1387180" y="19318"/>
                          <a:pt x="1552175" y="0"/>
                        </a:cubicBezTo>
                        <a:cubicBezTo>
                          <a:pt x="1717170" y="-19318"/>
                          <a:pt x="1899034" y="40036"/>
                          <a:pt x="2121306" y="0"/>
                        </a:cubicBezTo>
                        <a:cubicBezTo>
                          <a:pt x="2343578" y="-40036"/>
                          <a:pt x="2413892" y="42095"/>
                          <a:pt x="2586958" y="0"/>
                        </a:cubicBezTo>
                        <a:cubicBezTo>
                          <a:pt x="2638100" y="237558"/>
                          <a:pt x="2554046" y="249760"/>
                          <a:pt x="2586958" y="491827"/>
                        </a:cubicBezTo>
                        <a:cubicBezTo>
                          <a:pt x="2619870" y="733894"/>
                          <a:pt x="2562771" y="768106"/>
                          <a:pt x="2586958" y="983654"/>
                        </a:cubicBezTo>
                        <a:cubicBezTo>
                          <a:pt x="2611145" y="1199202"/>
                          <a:pt x="2552218" y="1323260"/>
                          <a:pt x="2586958" y="1569660"/>
                        </a:cubicBezTo>
                        <a:cubicBezTo>
                          <a:pt x="2382070" y="1571107"/>
                          <a:pt x="2265036" y="1519689"/>
                          <a:pt x="2095436" y="1569660"/>
                        </a:cubicBezTo>
                        <a:cubicBezTo>
                          <a:pt x="1925836" y="1619631"/>
                          <a:pt x="1777741" y="1537131"/>
                          <a:pt x="1629784" y="1569660"/>
                        </a:cubicBezTo>
                        <a:cubicBezTo>
                          <a:pt x="1481827" y="1602189"/>
                          <a:pt x="1327402" y="1532430"/>
                          <a:pt x="1138262" y="1569660"/>
                        </a:cubicBezTo>
                        <a:cubicBezTo>
                          <a:pt x="949122" y="1606890"/>
                          <a:pt x="689096" y="1541805"/>
                          <a:pt x="569131" y="1569660"/>
                        </a:cubicBezTo>
                        <a:cubicBezTo>
                          <a:pt x="449166" y="1597515"/>
                          <a:pt x="273664" y="1522051"/>
                          <a:pt x="0" y="1569660"/>
                        </a:cubicBezTo>
                        <a:cubicBezTo>
                          <a:pt x="-13983" y="1341010"/>
                          <a:pt x="6045" y="1296082"/>
                          <a:pt x="0" y="1030743"/>
                        </a:cubicBezTo>
                        <a:cubicBezTo>
                          <a:pt x="-6045" y="765404"/>
                          <a:pt x="44388" y="650725"/>
                          <a:pt x="0" y="538917"/>
                        </a:cubicBezTo>
                        <a:cubicBezTo>
                          <a:pt x="-44388" y="427109"/>
                          <a:pt x="8356" y="1736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 défaut chez le client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dérogations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Expression des besoins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5FE75A-0FB9-481C-98F0-1B2BE9E40D7D}"/>
              </a:ext>
            </a:extLst>
          </p:cNvPr>
          <p:cNvSpPr txBox="1"/>
          <p:nvPr/>
        </p:nvSpPr>
        <p:spPr>
          <a:xfrm>
            <a:off x="414939" y="1291946"/>
            <a:ext cx="291993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2919932"/>
                      <a:gd name="connsiteY0" fmla="*/ 0 h 3046988"/>
                      <a:gd name="connsiteX1" fmla="*/ 613186 w 2919932"/>
                      <a:gd name="connsiteY1" fmla="*/ 0 h 3046988"/>
                      <a:gd name="connsiteX2" fmla="*/ 1226371 w 2919932"/>
                      <a:gd name="connsiteY2" fmla="*/ 0 h 3046988"/>
                      <a:gd name="connsiteX3" fmla="*/ 1751959 w 2919932"/>
                      <a:gd name="connsiteY3" fmla="*/ 0 h 3046988"/>
                      <a:gd name="connsiteX4" fmla="*/ 2306746 w 2919932"/>
                      <a:gd name="connsiteY4" fmla="*/ 0 h 3046988"/>
                      <a:gd name="connsiteX5" fmla="*/ 2919932 w 2919932"/>
                      <a:gd name="connsiteY5" fmla="*/ 0 h 3046988"/>
                      <a:gd name="connsiteX6" fmla="*/ 2919932 w 2919932"/>
                      <a:gd name="connsiteY6" fmla="*/ 416422 h 3046988"/>
                      <a:gd name="connsiteX7" fmla="*/ 2919932 w 2919932"/>
                      <a:gd name="connsiteY7" fmla="*/ 832843 h 3046988"/>
                      <a:gd name="connsiteX8" fmla="*/ 2919932 w 2919932"/>
                      <a:gd name="connsiteY8" fmla="*/ 1340675 h 3046988"/>
                      <a:gd name="connsiteX9" fmla="*/ 2919932 w 2919932"/>
                      <a:gd name="connsiteY9" fmla="*/ 1909446 h 3046988"/>
                      <a:gd name="connsiteX10" fmla="*/ 2919932 w 2919932"/>
                      <a:gd name="connsiteY10" fmla="*/ 2417277 h 3046988"/>
                      <a:gd name="connsiteX11" fmla="*/ 2919932 w 2919932"/>
                      <a:gd name="connsiteY11" fmla="*/ 3046988 h 3046988"/>
                      <a:gd name="connsiteX12" fmla="*/ 2423544 w 2919932"/>
                      <a:gd name="connsiteY12" fmla="*/ 3046988 h 3046988"/>
                      <a:gd name="connsiteX13" fmla="*/ 1927155 w 2919932"/>
                      <a:gd name="connsiteY13" fmla="*/ 3046988 h 3046988"/>
                      <a:gd name="connsiteX14" fmla="*/ 1430767 w 2919932"/>
                      <a:gd name="connsiteY14" fmla="*/ 3046988 h 3046988"/>
                      <a:gd name="connsiteX15" fmla="*/ 846780 w 2919932"/>
                      <a:gd name="connsiteY15" fmla="*/ 3046988 h 3046988"/>
                      <a:gd name="connsiteX16" fmla="*/ 0 w 2919932"/>
                      <a:gd name="connsiteY16" fmla="*/ 3046988 h 3046988"/>
                      <a:gd name="connsiteX17" fmla="*/ 0 w 2919932"/>
                      <a:gd name="connsiteY17" fmla="*/ 2508687 h 3046988"/>
                      <a:gd name="connsiteX18" fmla="*/ 0 w 2919932"/>
                      <a:gd name="connsiteY18" fmla="*/ 1970386 h 3046988"/>
                      <a:gd name="connsiteX19" fmla="*/ 0 w 2919932"/>
                      <a:gd name="connsiteY19" fmla="*/ 1432084 h 3046988"/>
                      <a:gd name="connsiteX20" fmla="*/ 0 w 2919932"/>
                      <a:gd name="connsiteY20" fmla="*/ 924253 h 3046988"/>
                      <a:gd name="connsiteX21" fmla="*/ 0 w 2919932"/>
                      <a:gd name="connsiteY21" fmla="*/ 0 h 3046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919932" h="3046988" fill="none" extrusionOk="0">
                        <a:moveTo>
                          <a:pt x="0" y="0"/>
                        </a:moveTo>
                        <a:cubicBezTo>
                          <a:pt x="272448" y="-26622"/>
                          <a:pt x="437545" y="4232"/>
                          <a:pt x="613186" y="0"/>
                        </a:cubicBezTo>
                        <a:cubicBezTo>
                          <a:pt x="788827" y="-4232"/>
                          <a:pt x="977232" y="62032"/>
                          <a:pt x="1226371" y="0"/>
                        </a:cubicBezTo>
                        <a:cubicBezTo>
                          <a:pt x="1475510" y="-62032"/>
                          <a:pt x="1619359" y="38860"/>
                          <a:pt x="1751959" y="0"/>
                        </a:cubicBezTo>
                        <a:cubicBezTo>
                          <a:pt x="1884559" y="-38860"/>
                          <a:pt x="2048473" y="3402"/>
                          <a:pt x="2306746" y="0"/>
                        </a:cubicBezTo>
                        <a:cubicBezTo>
                          <a:pt x="2565019" y="-3402"/>
                          <a:pt x="2726238" y="37473"/>
                          <a:pt x="2919932" y="0"/>
                        </a:cubicBezTo>
                        <a:cubicBezTo>
                          <a:pt x="2943308" y="84900"/>
                          <a:pt x="2872980" y="259205"/>
                          <a:pt x="2919932" y="416422"/>
                        </a:cubicBezTo>
                        <a:cubicBezTo>
                          <a:pt x="2966884" y="573639"/>
                          <a:pt x="2919046" y="624953"/>
                          <a:pt x="2919932" y="832843"/>
                        </a:cubicBezTo>
                        <a:cubicBezTo>
                          <a:pt x="2920818" y="1040733"/>
                          <a:pt x="2859066" y="1213832"/>
                          <a:pt x="2919932" y="1340675"/>
                        </a:cubicBezTo>
                        <a:cubicBezTo>
                          <a:pt x="2980798" y="1467518"/>
                          <a:pt x="2892197" y="1725243"/>
                          <a:pt x="2919932" y="1909446"/>
                        </a:cubicBezTo>
                        <a:cubicBezTo>
                          <a:pt x="2947667" y="2093649"/>
                          <a:pt x="2888933" y="2283247"/>
                          <a:pt x="2919932" y="2417277"/>
                        </a:cubicBezTo>
                        <a:cubicBezTo>
                          <a:pt x="2950931" y="2551307"/>
                          <a:pt x="2914983" y="2855608"/>
                          <a:pt x="2919932" y="3046988"/>
                        </a:cubicBezTo>
                        <a:cubicBezTo>
                          <a:pt x="2819276" y="3093255"/>
                          <a:pt x="2562773" y="3029512"/>
                          <a:pt x="2423544" y="3046988"/>
                        </a:cubicBezTo>
                        <a:cubicBezTo>
                          <a:pt x="2284315" y="3064464"/>
                          <a:pt x="2033191" y="3020794"/>
                          <a:pt x="1927155" y="3046988"/>
                        </a:cubicBezTo>
                        <a:cubicBezTo>
                          <a:pt x="1821119" y="3073182"/>
                          <a:pt x="1662650" y="3013406"/>
                          <a:pt x="1430767" y="3046988"/>
                        </a:cubicBezTo>
                        <a:cubicBezTo>
                          <a:pt x="1198884" y="3080570"/>
                          <a:pt x="964104" y="3012166"/>
                          <a:pt x="846780" y="3046988"/>
                        </a:cubicBezTo>
                        <a:cubicBezTo>
                          <a:pt x="729456" y="3081810"/>
                          <a:pt x="309354" y="3001348"/>
                          <a:pt x="0" y="3046988"/>
                        </a:cubicBezTo>
                        <a:cubicBezTo>
                          <a:pt x="-33414" y="2911479"/>
                          <a:pt x="61697" y="2720736"/>
                          <a:pt x="0" y="2508687"/>
                        </a:cubicBezTo>
                        <a:cubicBezTo>
                          <a:pt x="-61697" y="2296638"/>
                          <a:pt x="36695" y="2185462"/>
                          <a:pt x="0" y="1970386"/>
                        </a:cubicBezTo>
                        <a:cubicBezTo>
                          <a:pt x="-36695" y="1755310"/>
                          <a:pt x="48654" y="1684173"/>
                          <a:pt x="0" y="1432084"/>
                        </a:cubicBezTo>
                        <a:cubicBezTo>
                          <a:pt x="-48654" y="1179995"/>
                          <a:pt x="26193" y="1099841"/>
                          <a:pt x="0" y="924253"/>
                        </a:cubicBezTo>
                        <a:cubicBezTo>
                          <a:pt x="-26193" y="748665"/>
                          <a:pt x="63668" y="214645"/>
                          <a:pt x="0" y="0"/>
                        </a:cubicBezTo>
                        <a:close/>
                      </a:path>
                      <a:path w="2919932" h="3046988" stroke="0" extrusionOk="0">
                        <a:moveTo>
                          <a:pt x="0" y="0"/>
                        </a:moveTo>
                        <a:cubicBezTo>
                          <a:pt x="209639" y="-57477"/>
                          <a:pt x="273596" y="33778"/>
                          <a:pt x="525588" y="0"/>
                        </a:cubicBezTo>
                        <a:cubicBezTo>
                          <a:pt x="777580" y="-33778"/>
                          <a:pt x="839304" y="62294"/>
                          <a:pt x="1138773" y="0"/>
                        </a:cubicBezTo>
                        <a:cubicBezTo>
                          <a:pt x="1438243" y="-62294"/>
                          <a:pt x="1446145" y="37061"/>
                          <a:pt x="1751959" y="0"/>
                        </a:cubicBezTo>
                        <a:cubicBezTo>
                          <a:pt x="2057773" y="-37061"/>
                          <a:pt x="2092887" y="17234"/>
                          <a:pt x="2394344" y="0"/>
                        </a:cubicBezTo>
                        <a:cubicBezTo>
                          <a:pt x="2695801" y="-17234"/>
                          <a:pt x="2740185" y="48556"/>
                          <a:pt x="2919932" y="0"/>
                        </a:cubicBezTo>
                        <a:cubicBezTo>
                          <a:pt x="2927405" y="179524"/>
                          <a:pt x="2911049" y="233657"/>
                          <a:pt x="2919932" y="446892"/>
                        </a:cubicBezTo>
                        <a:cubicBezTo>
                          <a:pt x="2928815" y="660127"/>
                          <a:pt x="2893852" y="728233"/>
                          <a:pt x="2919932" y="893783"/>
                        </a:cubicBezTo>
                        <a:cubicBezTo>
                          <a:pt x="2946012" y="1059333"/>
                          <a:pt x="2874207" y="1198368"/>
                          <a:pt x="2919932" y="1432084"/>
                        </a:cubicBezTo>
                        <a:cubicBezTo>
                          <a:pt x="2965657" y="1665800"/>
                          <a:pt x="2919880" y="1799199"/>
                          <a:pt x="2919932" y="1909446"/>
                        </a:cubicBezTo>
                        <a:cubicBezTo>
                          <a:pt x="2919984" y="2019693"/>
                          <a:pt x="2913893" y="2215023"/>
                          <a:pt x="2919932" y="2447747"/>
                        </a:cubicBezTo>
                        <a:cubicBezTo>
                          <a:pt x="2925971" y="2680471"/>
                          <a:pt x="2915653" y="2787470"/>
                          <a:pt x="2919932" y="3046988"/>
                        </a:cubicBezTo>
                        <a:cubicBezTo>
                          <a:pt x="2800914" y="3103940"/>
                          <a:pt x="2528740" y="3026745"/>
                          <a:pt x="2335946" y="3046988"/>
                        </a:cubicBezTo>
                        <a:cubicBezTo>
                          <a:pt x="2143152" y="3067231"/>
                          <a:pt x="1989794" y="3038762"/>
                          <a:pt x="1781159" y="3046988"/>
                        </a:cubicBezTo>
                        <a:cubicBezTo>
                          <a:pt x="1572524" y="3055214"/>
                          <a:pt x="1473770" y="3016577"/>
                          <a:pt x="1167973" y="3046988"/>
                        </a:cubicBezTo>
                        <a:cubicBezTo>
                          <a:pt x="862176" y="3077399"/>
                          <a:pt x="801516" y="2996802"/>
                          <a:pt x="583986" y="3046988"/>
                        </a:cubicBezTo>
                        <a:cubicBezTo>
                          <a:pt x="366456" y="3097174"/>
                          <a:pt x="290262" y="3031508"/>
                          <a:pt x="0" y="3046988"/>
                        </a:cubicBezTo>
                        <a:cubicBezTo>
                          <a:pt x="-62632" y="2827520"/>
                          <a:pt x="14389" y="2729874"/>
                          <a:pt x="0" y="2508687"/>
                        </a:cubicBezTo>
                        <a:cubicBezTo>
                          <a:pt x="-14389" y="2287500"/>
                          <a:pt x="17703" y="2242921"/>
                          <a:pt x="0" y="2000855"/>
                        </a:cubicBezTo>
                        <a:cubicBezTo>
                          <a:pt x="-17703" y="1758789"/>
                          <a:pt x="9822" y="1752729"/>
                          <a:pt x="0" y="1584434"/>
                        </a:cubicBezTo>
                        <a:cubicBezTo>
                          <a:pt x="-9822" y="1416139"/>
                          <a:pt x="29" y="1257447"/>
                          <a:pt x="0" y="1107072"/>
                        </a:cubicBezTo>
                        <a:cubicBezTo>
                          <a:pt x="-29" y="956697"/>
                          <a:pt x="6656" y="675916"/>
                          <a:pt x="0" y="538301"/>
                        </a:cubicBezTo>
                        <a:cubicBezTo>
                          <a:pt x="-6656" y="400686"/>
                          <a:pt x="34254" y="2374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Ateliers et bureaux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Réduction de la N.Q. interne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Equipes autonomes - 5S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 – PDP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Déploiement SPC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Implantations – Flux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Réduction des stocks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SQCDP – Management Visuel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QRQC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Amélioration processus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Gestion de la maintenance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13F7E9-D628-4769-BC74-13F6A8B94C70}"/>
              </a:ext>
            </a:extLst>
          </p:cNvPr>
          <p:cNvSpPr txBox="1"/>
          <p:nvPr/>
        </p:nvSpPr>
        <p:spPr>
          <a:xfrm>
            <a:off x="3555149" y="983582"/>
            <a:ext cx="539675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5396752"/>
                      <a:gd name="connsiteY0" fmla="*/ 0 h 338554"/>
                      <a:gd name="connsiteX1" fmla="*/ 707574 w 5396752"/>
                      <a:gd name="connsiteY1" fmla="*/ 0 h 338554"/>
                      <a:gd name="connsiteX2" fmla="*/ 1415148 w 5396752"/>
                      <a:gd name="connsiteY2" fmla="*/ 0 h 338554"/>
                      <a:gd name="connsiteX3" fmla="*/ 2122722 w 5396752"/>
                      <a:gd name="connsiteY3" fmla="*/ 0 h 338554"/>
                      <a:gd name="connsiteX4" fmla="*/ 2776329 w 5396752"/>
                      <a:gd name="connsiteY4" fmla="*/ 0 h 338554"/>
                      <a:gd name="connsiteX5" fmla="*/ 3268033 w 5396752"/>
                      <a:gd name="connsiteY5" fmla="*/ 0 h 338554"/>
                      <a:gd name="connsiteX6" fmla="*/ 3813705 w 5396752"/>
                      <a:gd name="connsiteY6" fmla="*/ 0 h 338554"/>
                      <a:gd name="connsiteX7" fmla="*/ 4251441 w 5396752"/>
                      <a:gd name="connsiteY7" fmla="*/ 0 h 338554"/>
                      <a:gd name="connsiteX8" fmla="*/ 4689178 w 5396752"/>
                      <a:gd name="connsiteY8" fmla="*/ 0 h 338554"/>
                      <a:gd name="connsiteX9" fmla="*/ 5396752 w 5396752"/>
                      <a:gd name="connsiteY9" fmla="*/ 0 h 338554"/>
                      <a:gd name="connsiteX10" fmla="*/ 5396752 w 5396752"/>
                      <a:gd name="connsiteY10" fmla="*/ 338554 h 338554"/>
                      <a:gd name="connsiteX11" fmla="*/ 4689178 w 5396752"/>
                      <a:gd name="connsiteY11" fmla="*/ 338554 h 338554"/>
                      <a:gd name="connsiteX12" fmla="*/ 4035571 w 5396752"/>
                      <a:gd name="connsiteY12" fmla="*/ 338554 h 338554"/>
                      <a:gd name="connsiteX13" fmla="*/ 3597835 w 5396752"/>
                      <a:gd name="connsiteY13" fmla="*/ 338554 h 338554"/>
                      <a:gd name="connsiteX14" fmla="*/ 2944228 w 5396752"/>
                      <a:gd name="connsiteY14" fmla="*/ 338554 h 338554"/>
                      <a:gd name="connsiteX15" fmla="*/ 2506491 w 5396752"/>
                      <a:gd name="connsiteY15" fmla="*/ 338554 h 338554"/>
                      <a:gd name="connsiteX16" fmla="*/ 2068755 w 5396752"/>
                      <a:gd name="connsiteY16" fmla="*/ 338554 h 338554"/>
                      <a:gd name="connsiteX17" fmla="*/ 1469116 w 5396752"/>
                      <a:gd name="connsiteY17" fmla="*/ 338554 h 338554"/>
                      <a:gd name="connsiteX18" fmla="*/ 815509 w 5396752"/>
                      <a:gd name="connsiteY18" fmla="*/ 338554 h 338554"/>
                      <a:gd name="connsiteX19" fmla="*/ 0 w 5396752"/>
                      <a:gd name="connsiteY19" fmla="*/ 338554 h 338554"/>
                      <a:gd name="connsiteX20" fmla="*/ 0 w 5396752"/>
                      <a:gd name="connsiteY20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396752" h="338554" fill="none" extrusionOk="0">
                        <a:moveTo>
                          <a:pt x="0" y="0"/>
                        </a:moveTo>
                        <a:cubicBezTo>
                          <a:pt x="278301" y="-40620"/>
                          <a:pt x="519384" y="40710"/>
                          <a:pt x="707574" y="0"/>
                        </a:cubicBezTo>
                        <a:cubicBezTo>
                          <a:pt x="895764" y="-40710"/>
                          <a:pt x="1104663" y="47180"/>
                          <a:pt x="1415148" y="0"/>
                        </a:cubicBezTo>
                        <a:cubicBezTo>
                          <a:pt x="1725633" y="-47180"/>
                          <a:pt x="1772980" y="84252"/>
                          <a:pt x="2122722" y="0"/>
                        </a:cubicBezTo>
                        <a:cubicBezTo>
                          <a:pt x="2472464" y="-84252"/>
                          <a:pt x="2564027" y="7295"/>
                          <a:pt x="2776329" y="0"/>
                        </a:cubicBezTo>
                        <a:cubicBezTo>
                          <a:pt x="2988631" y="-7295"/>
                          <a:pt x="3110544" y="39063"/>
                          <a:pt x="3268033" y="0"/>
                        </a:cubicBezTo>
                        <a:cubicBezTo>
                          <a:pt x="3425522" y="-39063"/>
                          <a:pt x="3640271" y="26024"/>
                          <a:pt x="3813705" y="0"/>
                        </a:cubicBezTo>
                        <a:cubicBezTo>
                          <a:pt x="3987139" y="-26024"/>
                          <a:pt x="4112981" y="11917"/>
                          <a:pt x="4251441" y="0"/>
                        </a:cubicBezTo>
                        <a:cubicBezTo>
                          <a:pt x="4389901" y="-11917"/>
                          <a:pt x="4561675" y="22292"/>
                          <a:pt x="4689178" y="0"/>
                        </a:cubicBezTo>
                        <a:cubicBezTo>
                          <a:pt x="4816681" y="-22292"/>
                          <a:pt x="5068007" y="69551"/>
                          <a:pt x="5396752" y="0"/>
                        </a:cubicBezTo>
                        <a:cubicBezTo>
                          <a:pt x="5409985" y="102819"/>
                          <a:pt x="5368158" y="240158"/>
                          <a:pt x="5396752" y="338554"/>
                        </a:cubicBezTo>
                        <a:cubicBezTo>
                          <a:pt x="5193619" y="373330"/>
                          <a:pt x="4906296" y="318435"/>
                          <a:pt x="4689178" y="338554"/>
                        </a:cubicBezTo>
                        <a:cubicBezTo>
                          <a:pt x="4472060" y="358673"/>
                          <a:pt x="4199906" y="260843"/>
                          <a:pt x="4035571" y="338554"/>
                        </a:cubicBezTo>
                        <a:cubicBezTo>
                          <a:pt x="3871236" y="416265"/>
                          <a:pt x="3738965" y="335921"/>
                          <a:pt x="3597835" y="338554"/>
                        </a:cubicBezTo>
                        <a:cubicBezTo>
                          <a:pt x="3456705" y="341187"/>
                          <a:pt x="3228953" y="303136"/>
                          <a:pt x="2944228" y="338554"/>
                        </a:cubicBezTo>
                        <a:cubicBezTo>
                          <a:pt x="2659503" y="373972"/>
                          <a:pt x="2637557" y="333289"/>
                          <a:pt x="2506491" y="338554"/>
                        </a:cubicBezTo>
                        <a:cubicBezTo>
                          <a:pt x="2375425" y="343819"/>
                          <a:pt x="2263776" y="336582"/>
                          <a:pt x="2068755" y="338554"/>
                        </a:cubicBezTo>
                        <a:cubicBezTo>
                          <a:pt x="1873734" y="340526"/>
                          <a:pt x="1678738" y="273359"/>
                          <a:pt x="1469116" y="338554"/>
                        </a:cubicBezTo>
                        <a:cubicBezTo>
                          <a:pt x="1259494" y="403749"/>
                          <a:pt x="1111951" y="334043"/>
                          <a:pt x="815509" y="338554"/>
                        </a:cubicBezTo>
                        <a:cubicBezTo>
                          <a:pt x="519067" y="343065"/>
                          <a:pt x="388870" y="274470"/>
                          <a:pt x="0" y="338554"/>
                        </a:cubicBezTo>
                        <a:cubicBezTo>
                          <a:pt x="-21806" y="268965"/>
                          <a:pt x="3697" y="120525"/>
                          <a:pt x="0" y="0"/>
                        </a:cubicBezTo>
                        <a:close/>
                      </a:path>
                      <a:path w="5396752" h="338554" stroke="0" extrusionOk="0">
                        <a:moveTo>
                          <a:pt x="0" y="0"/>
                        </a:moveTo>
                        <a:cubicBezTo>
                          <a:pt x="130904" y="-1985"/>
                          <a:pt x="299761" y="34005"/>
                          <a:pt x="491704" y="0"/>
                        </a:cubicBezTo>
                        <a:cubicBezTo>
                          <a:pt x="683647" y="-34005"/>
                          <a:pt x="828908" y="33862"/>
                          <a:pt x="1145311" y="0"/>
                        </a:cubicBezTo>
                        <a:cubicBezTo>
                          <a:pt x="1461714" y="-33862"/>
                          <a:pt x="1644430" y="47697"/>
                          <a:pt x="1798917" y="0"/>
                        </a:cubicBezTo>
                        <a:cubicBezTo>
                          <a:pt x="1953404" y="-47697"/>
                          <a:pt x="2330108" y="60438"/>
                          <a:pt x="2506491" y="0"/>
                        </a:cubicBezTo>
                        <a:cubicBezTo>
                          <a:pt x="2682874" y="-60438"/>
                          <a:pt x="2792052" y="36203"/>
                          <a:pt x="2998196" y="0"/>
                        </a:cubicBezTo>
                        <a:cubicBezTo>
                          <a:pt x="3204341" y="-36203"/>
                          <a:pt x="3258745" y="5829"/>
                          <a:pt x="3489900" y="0"/>
                        </a:cubicBezTo>
                        <a:cubicBezTo>
                          <a:pt x="3721055" y="-5829"/>
                          <a:pt x="3852613" y="22236"/>
                          <a:pt x="4089539" y="0"/>
                        </a:cubicBezTo>
                        <a:cubicBezTo>
                          <a:pt x="4326465" y="-22236"/>
                          <a:pt x="4390650" y="2109"/>
                          <a:pt x="4689178" y="0"/>
                        </a:cubicBezTo>
                        <a:cubicBezTo>
                          <a:pt x="4987706" y="-2109"/>
                          <a:pt x="5071970" y="36698"/>
                          <a:pt x="5396752" y="0"/>
                        </a:cubicBezTo>
                        <a:cubicBezTo>
                          <a:pt x="5431004" y="148462"/>
                          <a:pt x="5358440" y="175898"/>
                          <a:pt x="5396752" y="338554"/>
                        </a:cubicBezTo>
                        <a:cubicBezTo>
                          <a:pt x="5288694" y="377535"/>
                          <a:pt x="5130773" y="293094"/>
                          <a:pt x="4959015" y="338554"/>
                        </a:cubicBezTo>
                        <a:cubicBezTo>
                          <a:pt x="4787257" y="384014"/>
                          <a:pt x="4409348" y="266710"/>
                          <a:pt x="4251441" y="338554"/>
                        </a:cubicBezTo>
                        <a:cubicBezTo>
                          <a:pt x="4093534" y="410398"/>
                          <a:pt x="3897850" y="337168"/>
                          <a:pt x="3705770" y="338554"/>
                        </a:cubicBezTo>
                        <a:cubicBezTo>
                          <a:pt x="3513690" y="339940"/>
                          <a:pt x="3284541" y="301074"/>
                          <a:pt x="3052163" y="338554"/>
                        </a:cubicBezTo>
                        <a:cubicBezTo>
                          <a:pt x="2819785" y="376034"/>
                          <a:pt x="2650203" y="279490"/>
                          <a:pt x="2452524" y="338554"/>
                        </a:cubicBezTo>
                        <a:cubicBezTo>
                          <a:pt x="2254845" y="397618"/>
                          <a:pt x="2100853" y="328549"/>
                          <a:pt x="1852885" y="338554"/>
                        </a:cubicBezTo>
                        <a:cubicBezTo>
                          <a:pt x="1604917" y="348559"/>
                          <a:pt x="1512095" y="308958"/>
                          <a:pt x="1199278" y="338554"/>
                        </a:cubicBezTo>
                        <a:cubicBezTo>
                          <a:pt x="886461" y="368150"/>
                          <a:pt x="734078" y="271678"/>
                          <a:pt x="599639" y="338554"/>
                        </a:cubicBezTo>
                        <a:cubicBezTo>
                          <a:pt x="465200" y="405430"/>
                          <a:pt x="191344" y="302299"/>
                          <a:pt x="0" y="338554"/>
                        </a:cubicBezTo>
                        <a:cubicBezTo>
                          <a:pt x="-9093" y="242075"/>
                          <a:pt x="32724" y="1674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97643E-EBCB-4579-B603-75DE5A98137D}"/>
              </a:ext>
            </a:extLst>
          </p:cNvPr>
          <p:cNvSpPr txBox="1"/>
          <p:nvPr/>
        </p:nvSpPr>
        <p:spPr>
          <a:xfrm>
            <a:off x="6299627" y="1293631"/>
            <a:ext cx="265227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2652272"/>
                      <a:gd name="connsiteY0" fmla="*/ 0 h 2554545"/>
                      <a:gd name="connsiteX1" fmla="*/ 583500 w 2652272"/>
                      <a:gd name="connsiteY1" fmla="*/ 0 h 2554545"/>
                      <a:gd name="connsiteX2" fmla="*/ 1167000 w 2652272"/>
                      <a:gd name="connsiteY2" fmla="*/ 0 h 2554545"/>
                      <a:gd name="connsiteX3" fmla="*/ 1750500 w 2652272"/>
                      <a:gd name="connsiteY3" fmla="*/ 0 h 2554545"/>
                      <a:gd name="connsiteX4" fmla="*/ 2652272 w 2652272"/>
                      <a:gd name="connsiteY4" fmla="*/ 0 h 2554545"/>
                      <a:gd name="connsiteX5" fmla="*/ 2652272 w 2652272"/>
                      <a:gd name="connsiteY5" fmla="*/ 459818 h 2554545"/>
                      <a:gd name="connsiteX6" fmla="*/ 2652272 w 2652272"/>
                      <a:gd name="connsiteY6" fmla="*/ 996273 h 2554545"/>
                      <a:gd name="connsiteX7" fmla="*/ 2652272 w 2652272"/>
                      <a:gd name="connsiteY7" fmla="*/ 1558272 h 2554545"/>
                      <a:gd name="connsiteX8" fmla="*/ 2652272 w 2652272"/>
                      <a:gd name="connsiteY8" fmla="*/ 2069181 h 2554545"/>
                      <a:gd name="connsiteX9" fmla="*/ 2652272 w 2652272"/>
                      <a:gd name="connsiteY9" fmla="*/ 2554545 h 2554545"/>
                      <a:gd name="connsiteX10" fmla="*/ 2121818 w 2652272"/>
                      <a:gd name="connsiteY10" fmla="*/ 2554545 h 2554545"/>
                      <a:gd name="connsiteX11" fmla="*/ 1591363 w 2652272"/>
                      <a:gd name="connsiteY11" fmla="*/ 2554545 h 2554545"/>
                      <a:gd name="connsiteX12" fmla="*/ 1034386 w 2652272"/>
                      <a:gd name="connsiteY12" fmla="*/ 2554545 h 2554545"/>
                      <a:gd name="connsiteX13" fmla="*/ 583500 w 2652272"/>
                      <a:gd name="connsiteY13" fmla="*/ 2554545 h 2554545"/>
                      <a:gd name="connsiteX14" fmla="*/ 0 w 2652272"/>
                      <a:gd name="connsiteY14" fmla="*/ 2554545 h 2554545"/>
                      <a:gd name="connsiteX15" fmla="*/ 0 w 2652272"/>
                      <a:gd name="connsiteY15" fmla="*/ 2120272 h 2554545"/>
                      <a:gd name="connsiteX16" fmla="*/ 0 w 2652272"/>
                      <a:gd name="connsiteY16" fmla="*/ 1660454 h 2554545"/>
                      <a:gd name="connsiteX17" fmla="*/ 0 w 2652272"/>
                      <a:gd name="connsiteY17" fmla="*/ 1175091 h 2554545"/>
                      <a:gd name="connsiteX18" fmla="*/ 0 w 2652272"/>
                      <a:gd name="connsiteY18" fmla="*/ 740818 h 2554545"/>
                      <a:gd name="connsiteX19" fmla="*/ 0 w 2652272"/>
                      <a:gd name="connsiteY19" fmla="*/ 0 h 2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652272" h="2554545" fill="none" extrusionOk="0">
                        <a:moveTo>
                          <a:pt x="0" y="0"/>
                        </a:moveTo>
                        <a:cubicBezTo>
                          <a:pt x="228879" y="-64093"/>
                          <a:pt x="436673" y="12414"/>
                          <a:pt x="583500" y="0"/>
                        </a:cubicBezTo>
                        <a:cubicBezTo>
                          <a:pt x="730327" y="-12414"/>
                          <a:pt x="1001889" y="10292"/>
                          <a:pt x="1167000" y="0"/>
                        </a:cubicBezTo>
                        <a:cubicBezTo>
                          <a:pt x="1332111" y="-10292"/>
                          <a:pt x="1497251" y="51779"/>
                          <a:pt x="1750500" y="0"/>
                        </a:cubicBezTo>
                        <a:cubicBezTo>
                          <a:pt x="2003749" y="-51779"/>
                          <a:pt x="2469113" y="9937"/>
                          <a:pt x="2652272" y="0"/>
                        </a:cubicBezTo>
                        <a:cubicBezTo>
                          <a:pt x="2665572" y="111490"/>
                          <a:pt x="2635207" y="364891"/>
                          <a:pt x="2652272" y="459818"/>
                        </a:cubicBezTo>
                        <a:cubicBezTo>
                          <a:pt x="2669337" y="554745"/>
                          <a:pt x="2619106" y="747461"/>
                          <a:pt x="2652272" y="996273"/>
                        </a:cubicBezTo>
                        <a:cubicBezTo>
                          <a:pt x="2685438" y="1245085"/>
                          <a:pt x="2642694" y="1366947"/>
                          <a:pt x="2652272" y="1558272"/>
                        </a:cubicBezTo>
                        <a:cubicBezTo>
                          <a:pt x="2661850" y="1749597"/>
                          <a:pt x="2634498" y="1935509"/>
                          <a:pt x="2652272" y="2069181"/>
                        </a:cubicBezTo>
                        <a:cubicBezTo>
                          <a:pt x="2670046" y="2202853"/>
                          <a:pt x="2632336" y="2342134"/>
                          <a:pt x="2652272" y="2554545"/>
                        </a:cubicBezTo>
                        <a:cubicBezTo>
                          <a:pt x="2463940" y="2571278"/>
                          <a:pt x="2351890" y="2527458"/>
                          <a:pt x="2121818" y="2554545"/>
                        </a:cubicBezTo>
                        <a:cubicBezTo>
                          <a:pt x="1891746" y="2581632"/>
                          <a:pt x="1738573" y="2549789"/>
                          <a:pt x="1591363" y="2554545"/>
                        </a:cubicBezTo>
                        <a:cubicBezTo>
                          <a:pt x="1444154" y="2559301"/>
                          <a:pt x="1243121" y="2507905"/>
                          <a:pt x="1034386" y="2554545"/>
                        </a:cubicBezTo>
                        <a:cubicBezTo>
                          <a:pt x="825651" y="2601185"/>
                          <a:pt x="803880" y="2502906"/>
                          <a:pt x="583500" y="2554545"/>
                        </a:cubicBezTo>
                        <a:cubicBezTo>
                          <a:pt x="363120" y="2606184"/>
                          <a:pt x="129499" y="2515747"/>
                          <a:pt x="0" y="2554545"/>
                        </a:cubicBezTo>
                        <a:cubicBezTo>
                          <a:pt x="-49638" y="2429718"/>
                          <a:pt x="9859" y="2300201"/>
                          <a:pt x="0" y="2120272"/>
                        </a:cubicBezTo>
                        <a:cubicBezTo>
                          <a:pt x="-9859" y="1940343"/>
                          <a:pt x="52096" y="1757387"/>
                          <a:pt x="0" y="1660454"/>
                        </a:cubicBezTo>
                        <a:cubicBezTo>
                          <a:pt x="-52096" y="1563521"/>
                          <a:pt x="5091" y="1379969"/>
                          <a:pt x="0" y="1175091"/>
                        </a:cubicBezTo>
                        <a:cubicBezTo>
                          <a:pt x="-5091" y="970213"/>
                          <a:pt x="36918" y="882899"/>
                          <a:pt x="0" y="740818"/>
                        </a:cubicBezTo>
                        <a:cubicBezTo>
                          <a:pt x="-36918" y="598737"/>
                          <a:pt x="64354" y="162684"/>
                          <a:pt x="0" y="0"/>
                        </a:cubicBezTo>
                        <a:close/>
                      </a:path>
                      <a:path w="2652272" h="2554545" stroke="0" extrusionOk="0">
                        <a:moveTo>
                          <a:pt x="0" y="0"/>
                        </a:moveTo>
                        <a:cubicBezTo>
                          <a:pt x="217949" y="-37335"/>
                          <a:pt x="366541" y="40618"/>
                          <a:pt x="477409" y="0"/>
                        </a:cubicBezTo>
                        <a:cubicBezTo>
                          <a:pt x="588277" y="-40618"/>
                          <a:pt x="821715" y="61159"/>
                          <a:pt x="1034386" y="0"/>
                        </a:cubicBezTo>
                        <a:cubicBezTo>
                          <a:pt x="1247057" y="-61159"/>
                          <a:pt x="1477541" y="33115"/>
                          <a:pt x="1591363" y="0"/>
                        </a:cubicBezTo>
                        <a:cubicBezTo>
                          <a:pt x="1705185" y="-33115"/>
                          <a:pt x="1947593" y="14287"/>
                          <a:pt x="2174863" y="0"/>
                        </a:cubicBezTo>
                        <a:cubicBezTo>
                          <a:pt x="2402133" y="-14287"/>
                          <a:pt x="2480537" y="24937"/>
                          <a:pt x="2652272" y="0"/>
                        </a:cubicBezTo>
                        <a:cubicBezTo>
                          <a:pt x="2666706" y="228987"/>
                          <a:pt x="2630161" y="292540"/>
                          <a:pt x="2652272" y="459818"/>
                        </a:cubicBezTo>
                        <a:cubicBezTo>
                          <a:pt x="2674383" y="627096"/>
                          <a:pt x="2615246" y="778955"/>
                          <a:pt x="2652272" y="919636"/>
                        </a:cubicBezTo>
                        <a:cubicBezTo>
                          <a:pt x="2689298" y="1060317"/>
                          <a:pt x="2646957" y="1323699"/>
                          <a:pt x="2652272" y="1456091"/>
                        </a:cubicBezTo>
                        <a:cubicBezTo>
                          <a:pt x="2657587" y="1588483"/>
                          <a:pt x="2635630" y="1818285"/>
                          <a:pt x="2652272" y="1941454"/>
                        </a:cubicBezTo>
                        <a:cubicBezTo>
                          <a:pt x="2668914" y="2064623"/>
                          <a:pt x="2628534" y="2316083"/>
                          <a:pt x="2652272" y="2554545"/>
                        </a:cubicBezTo>
                        <a:cubicBezTo>
                          <a:pt x="2524189" y="2585209"/>
                          <a:pt x="2321318" y="2511463"/>
                          <a:pt x="2201386" y="2554545"/>
                        </a:cubicBezTo>
                        <a:cubicBezTo>
                          <a:pt x="2081454" y="2597627"/>
                          <a:pt x="1901797" y="2536598"/>
                          <a:pt x="1617886" y="2554545"/>
                        </a:cubicBezTo>
                        <a:cubicBezTo>
                          <a:pt x="1333975" y="2572492"/>
                          <a:pt x="1305305" y="2522551"/>
                          <a:pt x="1113954" y="2554545"/>
                        </a:cubicBezTo>
                        <a:cubicBezTo>
                          <a:pt x="922603" y="2586539"/>
                          <a:pt x="819376" y="2535858"/>
                          <a:pt x="556977" y="2554545"/>
                        </a:cubicBezTo>
                        <a:cubicBezTo>
                          <a:pt x="294578" y="2573232"/>
                          <a:pt x="240723" y="2531395"/>
                          <a:pt x="0" y="2554545"/>
                        </a:cubicBezTo>
                        <a:cubicBezTo>
                          <a:pt x="-5056" y="2361912"/>
                          <a:pt x="4828" y="2261043"/>
                          <a:pt x="0" y="2043636"/>
                        </a:cubicBezTo>
                        <a:cubicBezTo>
                          <a:pt x="-4828" y="1826229"/>
                          <a:pt x="38379" y="1705665"/>
                          <a:pt x="0" y="1583818"/>
                        </a:cubicBezTo>
                        <a:cubicBezTo>
                          <a:pt x="-38379" y="1461971"/>
                          <a:pt x="61239" y="1222618"/>
                          <a:pt x="0" y="1072909"/>
                        </a:cubicBezTo>
                        <a:cubicBezTo>
                          <a:pt x="-61239" y="923200"/>
                          <a:pt x="2032" y="788322"/>
                          <a:pt x="0" y="638636"/>
                        </a:cubicBezTo>
                        <a:cubicBezTo>
                          <a:pt x="-2032" y="488950"/>
                          <a:pt x="18866" y="1461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Fournisseurs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Réduction des cycles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Rationalisation (ABC)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Délégation de qualité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Déploiement EDI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Stratégie achats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et suivi des fournisseurs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F6935A-DAD8-411C-8828-D69A6A89B51F}"/>
              </a:ext>
            </a:extLst>
          </p:cNvPr>
          <p:cNvSpPr txBox="1"/>
          <p:nvPr/>
        </p:nvSpPr>
        <p:spPr>
          <a:xfrm>
            <a:off x="414940" y="980763"/>
            <a:ext cx="291993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2919931"/>
                      <a:gd name="connsiteY0" fmla="*/ 0 h 338554"/>
                      <a:gd name="connsiteX1" fmla="*/ 583986 w 2919931"/>
                      <a:gd name="connsiteY1" fmla="*/ 0 h 338554"/>
                      <a:gd name="connsiteX2" fmla="*/ 1138773 w 2919931"/>
                      <a:gd name="connsiteY2" fmla="*/ 0 h 338554"/>
                      <a:gd name="connsiteX3" fmla="*/ 1781158 w 2919931"/>
                      <a:gd name="connsiteY3" fmla="*/ 0 h 338554"/>
                      <a:gd name="connsiteX4" fmla="*/ 2335945 w 2919931"/>
                      <a:gd name="connsiteY4" fmla="*/ 0 h 338554"/>
                      <a:gd name="connsiteX5" fmla="*/ 2919931 w 2919931"/>
                      <a:gd name="connsiteY5" fmla="*/ 0 h 338554"/>
                      <a:gd name="connsiteX6" fmla="*/ 2919931 w 2919931"/>
                      <a:gd name="connsiteY6" fmla="*/ 338554 h 338554"/>
                      <a:gd name="connsiteX7" fmla="*/ 2365144 w 2919931"/>
                      <a:gd name="connsiteY7" fmla="*/ 338554 h 338554"/>
                      <a:gd name="connsiteX8" fmla="*/ 1751959 w 2919931"/>
                      <a:gd name="connsiteY8" fmla="*/ 338554 h 338554"/>
                      <a:gd name="connsiteX9" fmla="*/ 1138773 w 2919931"/>
                      <a:gd name="connsiteY9" fmla="*/ 338554 h 338554"/>
                      <a:gd name="connsiteX10" fmla="*/ 554787 w 2919931"/>
                      <a:gd name="connsiteY10" fmla="*/ 338554 h 338554"/>
                      <a:gd name="connsiteX11" fmla="*/ 0 w 2919931"/>
                      <a:gd name="connsiteY11" fmla="*/ 338554 h 338554"/>
                      <a:gd name="connsiteX12" fmla="*/ 0 w 2919931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19931" h="338554" fill="none" extrusionOk="0">
                        <a:moveTo>
                          <a:pt x="0" y="0"/>
                        </a:moveTo>
                        <a:cubicBezTo>
                          <a:pt x="264603" y="-54466"/>
                          <a:pt x="408666" y="10505"/>
                          <a:pt x="583986" y="0"/>
                        </a:cubicBezTo>
                        <a:cubicBezTo>
                          <a:pt x="759306" y="-10505"/>
                          <a:pt x="1009992" y="3827"/>
                          <a:pt x="1138773" y="0"/>
                        </a:cubicBezTo>
                        <a:cubicBezTo>
                          <a:pt x="1267554" y="-3827"/>
                          <a:pt x="1609126" y="49384"/>
                          <a:pt x="1781158" y="0"/>
                        </a:cubicBezTo>
                        <a:cubicBezTo>
                          <a:pt x="1953190" y="-49384"/>
                          <a:pt x="2082878" y="16247"/>
                          <a:pt x="2335945" y="0"/>
                        </a:cubicBezTo>
                        <a:cubicBezTo>
                          <a:pt x="2589012" y="-16247"/>
                          <a:pt x="2721959" y="63835"/>
                          <a:pt x="2919931" y="0"/>
                        </a:cubicBezTo>
                        <a:cubicBezTo>
                          <a:pt x="2932239" y="155820"/>
                          <a:pt x="2888397" y="198045"/>
                          <a:pt x="2919931" y="338554"/>
                        </a:cubicBezTo>
                        <a:cubicBezTo>
                          <a:pt x="2800881" y="390777"/>
                          <a:pt x="2601077" y="321994"/>
                          <a:pt x="2365144" y="338554"/>
                        </a:cubicBezTo>
                        <a:cubicBezTo>
                          <a:pt x="2129211" y="355114"/>
                          <a:pt x="2038348" y="272959"/>
                          <a:pt x="1751959" y="338554"/>
                        </a:cubicBezTo>
                        <a:cubicBezTo>
                          <a:pt x="1465570" y="404149"/>
                          <a:pt x="1295556" y="291593"/>
                          <a:pt x="1138773" y="338554"/>
                        </a:cubicBezTo>
                        <a:cubicBezTo>
                          <a:pt x="981990" y="385515"/>
                          <a:pt x="785409" y="299155"/>
                          <a:pt x="554787" y="338554"/>
                        </a:cubicBezTo>
                        <a:cubicBezTo>
                          <a:pt x="324165" y="377953"/>
                          <a:pt x="142890" y="326043"/>
                          <a:pt x="0" y="338554"/>
                        </a:cubicBezTo>
                        <a:cubicBezTo>
                          <a:pt x="-39238" y="194392"/>
                          <a:pt x="37364" y="85142"/>
                          <a:pt x="0" y="0"/>
                        </a:cubicBezTo>
                        <a:close/>
                      </a:path>
                      <a:path w="2919931" h="338554" stroke="0" extrusionOk="0">
                        <a:moveTo>
                          <a:pt x="0" y="0"/>
                        </a:moveTo>
                        <a:cubicBezTo>
                          <a:pt x="209639" y="-57477"/>
                          <a:pt x="273596" y="33778"/>
                          <a:pt x="525588" y="0"/>
                        </a:cubicBezTo>
                        <a:cubicBezTo>
                          <a:pt x="777580" y="-33778"/>
                          <a:pt x="839304" y="62294"/>
                          <a:pt x="1138773" y="0"/>
                        </a:cubicBezTo>
                        <a:cubicBezTo>
                          <a:pt x="1438243" y="-62294"/>
                          <a:pt x="1446145" y="37061"/>
                          <a:pt x="1751959" y="0"/>
                        </a:cubicBezTo>
                        <a:cubicBezTo>
                          <a:pt x="2057773" y="-37061"/>
                          <a:pt x="2098110" y="20408"/>
                          <a:pt x="2394343" y="0"/>
                        </a:cubicBezTo>
                        <a:cubicBezTo>
                          <a:pt x="2690576" y="-20408"/>
                          <a:pt x="2740184" y="48556"/>
                          <a:pt x="2919931" y="0"/>
                        </a:cubicBezTo>
                        <a:cubicBezTo>
                          <a:pt x="2921126" y="108117"/>
                          <a:pt x="2895048" y="222917"/>
                          <a:pt x="2919931" y="338554"/>
                        </a:cubicBezTo>
                        <a:cubicBezTo>
                          <a:pt x="2768282" y="341710"/>
                          <a:pt x="2514986" y="289168"/>
                          <a:pt x="2394343" y="338554"/>
                        </a:cubicBezTo>
                        <a:cubicBezTo>
                          <a:pt x="2273700" y="387940"/>
                          <a:pt x="1957359" y="330775"/>
                          <a:pt x="1810357" y="338554"/>
                        </a:cubicBezTo>
                        <a:cubicBezTo>
                          <a:pt x="1663355" y="346333"/>
                          <a:pt x="1450415" y="268493"/>
                          <a:pt x="1167972" y="338554"/>
                        </a:cubicBezTo>
                        <a:cubicBezTo>
                          <a:pt x="885529" y="408615"/>
                          <a:pt x="892405" y="307516"/>
                          <a:pt x="642385" y="338554"/>
                        </a:cubicBezTo>
                        <a:cubicBezTo>
                          <a:pt x="392365" y="369592"/>
                          <a:pt x="312644" y="293270"/>
                          <a:pt x="0" y="338554"/>
                        </a:cubicBezTo>
                        <a:cubicBezTo>
                          <a:pt x="-23321" y="261988"/>
                          <a:pt x="20413" y="1494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650F3-5EAE-4BA1-A39B-616AFB4EE320}"/>
              </a:ext>
            </a:extLst>
          </p:cNvPr>
          <p:cNvSpPr/>
          <p:nvPr/>
        </p:nvSpPr>
        <p:spPr>
          <a:xfrm>
            <a:off x="3555147" y="2825960"/>
            <a:ext cx="2586958" cy="1326723"/>
          </a:xfrm>
          <a:prstGeom prst="rect">
            <a:avLst/>
          </a:pr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fr-FR" sz="140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Valeur ajoutée</a:t>
            </a:r>
          </a:p>
          <a:p>
            <a:pPr algn="ctr"/>
            <a:r>
              <a:rPr lang="fr-FR" sz="140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Création de richesse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991B524-0344-436C-9ACC-8270B095AD1A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flipV="1">
            <a:off x="4848626" y="2678626"/>
            <a:ext cx="0" cy="14733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8AA46EA-B507-4365-A352-9960A3E54F6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6142105" y="3457818"/>
            <a:ext cx="157522" cy="3150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E87EB32-0D49-47D1-9318-C0663DFEC9E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334869" y="3457818"/>
            <a:ext cx="220278" cy="3150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E4B1A04-EC66-4AED-82AA-34E9B0C9188E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848626" y="4152683"/>
            <a:ext cx="0" cy="11115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572EE60B-508B-4D91-AD44-68F0720DFF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262" y="3387201"/>
            <a:ext cx="1298593" cy="6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D49A4C-8012-4323-B047-5A8F9D93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 multiples compétences requises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5FE75A-0FB9-481C-98F0-1B2BE9E40D7D}"/>
              </a:ext>
            </a:extLst>
          </p:cNvPr>
          <p:cNvSpPr txBox="1"/>
          <p:nvPr/>
        </p:nvSpPr>
        <p:spPr>
          <a:xfrm>
            <a:off x="4572000" y="2393809"/>
            <a:ext cx="291993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2919932"/>
                      <a:gd name="connsiteY0" fmla="*/ 0 h 3046988"/>
                      <a:gd name="connsiteX1" fmla="*/ 613186 w 2919932"/>
                      <a:gd name="connsiteY1" fmla="*/ 0 h 3046988"/>
                      <a:gd name="connsiteX2" fmla="*/ 1226371 w 2919932"/>
                      <a:gd name="connsiteY2" fmla="*/ 0 h 3046988"/>
                      <a:gd name="connsiteX3" fmla="*/ 1751959 w 2919932"/>
                      <a:gd name="connsiteY3" fmla="*/ 0 h 3046988"/>
                      <a:gd name="connsiteX4" fmla="*/ 2306746 w 2919932"/>
                      <a:gd name="connsiteY4" fmla="*/ 0 h 3046988"/>
                      <a:gd name="connsiteX5" fmla="*/ 2919932 w 2919932"/>
                      <a:gd name="connsiteY5" fmla="*/ 0 h 3046988"/>
                      <a:gd name="connsiteX6" fmla="*/ 2919932 w 2919932"/>
                      <a:gd name="connsiteY6" fmla="*/ 416422 h 3046988"/>
                      <a:gd name="connsiteX7" fmla="*/ 2919932 w 2919932"/>
                      <a:gd name="connsiteY7" fmla="*/ 832843 h 3046988"/>
                      <a:gd name="connsiteX8" fmla="*/ 2919932 w 2919932"/>
                      <a:gd name="connsiteY8" fmla="*/ 1340675 h 3046988"/>
                      <a:gd name="connsiteX9" fmla="*/ 2919932 w 2919932"/>
                      <a:gd name="connsiteY9" fmla="*/ 1909446 h 3046988"/>
                      <a:gd name="connsiteX10" fmla="*/ 2919932 w 2919932"/>
                      <a:gd name="connsiteY10" fmla="*/ 2417277 h 3046988"/>
                      <a:gd name="connsiteX11" fmla="*/ 2919932 w 2919932"/>
                      <a:gd name="connsiteY11" fmla="*/ 3046988 h 3046988"/>
                      <a:gd name="connsiteX12" fmla="*/ 2423544 w 2919932"/>
                      <a:gd name="connsiteY12" fmla="*/ 3046988 h 3046988"/>
                      <a:gd name="connsiteX13" fmla="*/ 1927155 w 2919932"/>
                      <a:gd name="connsiteY13" fmla="*/ 3046988 h 3046988"/>
                      <a:gd name="connsiteX14" fmla="*/ 1430767 w 2919932"/>
                      <a:gd name="connsiteY14" fmla="*/ 3046988 h 3046988"/>
                      <a:gd name="connsiteX15" fmla="*/ 846780 w 2919932"/>
                      <a:gd name="connsiteY15" fmla="*/ 3046988 h 3046988"/>
                      <a:gd name="connsiteX16" fmla="*/ 0 w 2919932"/>
                      <a:gd name="connsiteY16" fmla="*/ 3046988 h 3046988"/>
                      <a:gd name="connsiteX17" fmla="*/ 0 w 2919932"/>
                      <a:gd name="connsiteY17" fmla="*/ 2508687 h 3046988"/>
                      <a:gd name="connsiteX18" fmla="*/ 0 w 2919932"/>
                      <a:gd name="connsiteY18" fmla="*/ 1970386 h 3046988"/>
                      <a:gd name="connsiteX19" fmla="*/ 0 w 2919932"/>
                      <a:gd name="connsiteY19" fmla="*/ 1432084 h 3046988"/>
                      <a:gd name="connsiteX20" fmla="*/ 0 w 2919932"/>
                      <a:gd name="connsiteY20" fmla="*/ 924253 h 3046988"/>
                      <a:gd name="connsiteX21" fmla="*/ 0 w 2919932"/>
                      <a:gd name="connsiteY21" fmla="*/ 0 h 3046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919932" h="3046988" fill="none" extrusionOk="0">
                        <a:moveTo>
                          <a:pt x="0" y="0"/>
                        </a:moveTo>
                        <a:cubicBezTo>
                          <a:pt x="272448" y="-26622"/>
                          <a:pt x="437545" y="4232"/>
                          <a:pt x="613186" y="0"/>
                        </a:cubicBezTo>
                        <a:cubicBezTo>
                          <a:pt x="788827" y="-4232"/>
                          <a:pt x="977232" y="62032"/>
                          <a:pt x="1226371" y="0"/>
                        </a:cubicBezTo>
                        <a:cubicBezTo>
                          <a:pt x="1475510" y="-62032"/>
                          <a:pt x="1619359" y="38860"/>
                          <a:pt x="1751959" y="0"/>
                        </a:cubicBezTo>
                        <a:cubicBezTo>
                          <a:pt x="1884559" y="-38860"/>
                          <a:pt x="2048473" y="3402"/>
                          <a:pt x="2306746" y="0"/>
                        </a:cubicBezTo>
                        <a:cubicBezTo>
                          <a:pt x="2565019" y="-3402"/>
                          <a:pt x="2726238" y="37473"/>
                          <a:pt x="2919932" y="0"/>
                        </a:cubicBezTo>
                        <a:cubicBezTo>
                          <a:pt x="2943308" y="84900"/>
                          <a:pt x="2872980" y="259205"/>
                          <a:pt x="2919932" y="416422"/>
                        </a:cubicBezTo>
                        <a:cubicBezTo>
                          <a:pt x="2966884" y="573639"/>
                          <a:pt x="2919046" y="624953"/>
                          <a:pt x="2919932" y="832843"/>
                        </a:cubicBezTo>
                        <a:cubicBezTo>
                          <a:pt x="2920818" y="1040733"/>
                          <a:pt x="2859066" y="1213832"/>
                          <a:pt x="2919932" y="1340675"/>
                        </a:cubicBezTo>
                        <a:cubicBezTo>
                          <a:pt x="2980798" y="1467518"/>
                          <a:pt x="2892197" y="1725243"/>
                          <a:pt x="2919932" y="1909446"/>
                        </a:cubicBezTo>
                        <a:cubicBezTo>
                          <a:pt x="2947667" y="2093649"/>
                          <a:pt x="2888933" y="2283247"/>
                          <a:pt x="2919932" y="2417277"/>
                        </a:cubicBezTo>
                        <a:cubicBezTo>
                          <a:pt x="2950931" y="2551307"/>
                          <a:pt x="2914983" y="2855608"/>
                          <a:pt x="2919932" y="3046988"/>
                        </a:cubicBezTo>
                        <a:cubicBezTo>
                          <a:pt x="2819276" y="3093255"/>
                          <a:pt x="2562773" y="3029512"/>
                          <a:pt x="2423544" y="3046988"/>
                        </a:cubicBezTo>
                        <a:cubicBezTo>
                          <a:pt x="2284315" y="3064464"/>
                          <a:pt x="2033191" y="3020794"/>
                          <a:pt x="1927155" y="3046988"/>
                        </a:cubicBezTo>
                        <a:cubicBezTo>
                          <a:pt x="1821119" y="3073182"/>
                          <a:pt x="1662650" y="3013406"/>
                          <a:pt x="1430767" y="3046988"/>
                        </a:cubicBezTo>
                        <a:cubicBezTo>
                          <a:pt x="1198884" y="3080570"/>
                          <a:pt x="964104" y="3012166"/>
                          <a:pt x="846780" y="3046988"/>
                        </a:cubicBezTo>
                        <a:cubicBezTo>
                          <a:pt x="729456" y="3081810"/>
                          <a:pt x="309354" y="3001348"/>
                          <a:pt x="0" y="3046988"/>
                        </a:cubicBezTo>
                        <a:cubicBezTo>
                          <a:pt x="-33414" y="2911479"/>
                          <a:pt x="61697" y="2720736"/>
                          <a:pt x="0" y="2508687"/>
                        </a:cubicBezTo>
                        <a:cubicBezTo>
                          <a:pt x="-61697" y="2296638"/>
                          <a:pt x="36695" y="2185462"/>
                          <a:pt x="0" y="1970386"/>
                        </a:cubicBezTo>
                        <a:cubicBezTo>
                          <a:pt x="-36695" y="1755310"/>
                          <a:pt x="48654" y="1684173"/>
                          <a:pt x="0" y="1432084"/>
                        </a:cubicBezTo>
                        <a:cubicBezTo>
                          <a:pt x="-48654" y="1179995"/>
                          <a:pt x="26193" y="1099841"/>
                          <a:pt x="0" y="924253"/>
                        </a:cubicBezTo>
                        <a:cubicBezTo>
                          <a:pt x="-26193" y="748665"/>
                          <a:pt x="63668" y="214645"/>
                          <a:pt x="0" y="0"/>
                        </a:cubicBezTo>
                        <a:close/>
                      </a:path>
                      <a:path w="2919932" h="3046988" stroke="0" extrusionOk="0">
                        <a:moveTo>
                          <a:pt x="0" y="0"/>
                        </a:moveTo>
                        <a:cubicBezTo>
                          <a:pt x="209639" y="-57477"/>
                          <a:pt x="273596" y="33778"/>
                          <a:pt x="525588" y="0"/>
                        </a:cubicBezTo>
                        <a:cubicBezTo>
                          <a:pt x="777580" y="-33778"/>
                          <a:pt x="839304" y="62294"/>
                          <a:pt x="1138773" y="0"/>
                        </a:cubicBezTo>
                        <a:cubicBezTo>
                          <a:pt x="1438243" y="-62294"/>
                          <a:pt x="1446145" y="37061"/>
                          <a:pt x="1751959" y="0"/>
                        </a:cubicBezTo>
                        <a:cubicBezTo>
                          <a:pt x="2057773" y="-37061"/>
                          <a:pt x="2092887" y="17234"/>
                          <a:pt x="2394344" y="0"/>
                        </a:cubicBezTo>
                        <a:cubicBezTo>
                          <a:pt x="2695801" y="-17234"/>
                          <a:pt x="2740185" y="48556"/>
                          <a:pt x="2919932" y="0"/>
                        </a:cubicBezTo>
                        <a:cubicBezTo>
                          <a:pt x="2927405" y="179524"/>
                          <a:pt x="2911049" y="233657"/>
                          <a:pt x="2919932" y="446892"/>
                        </a:cubicBezTo>
                        <a:cubicBezTo>
                          <a:pt x="2928815" y="660127"/>
                          <a:pt x="2893852" y="728233"/>
                          <a:pt x="2919932" y="893783"/>
                        </a:cubicBezTo>
                        <a:cubicBezTo>
                          <a:pt x="2946012" y="1059333"/>
                          <a:pt x="2874207" y="1198368"/>
                          <a:pt x="2919932" y="1432084"/>
                        </a:cubicBezTo>
                        <a:cubicBezTo>
                          <a:pt x="2965657" y="1665800"/>
                          <a:pt x="2919880" y="1799199"/>
                          <a:pt x="2919932" y="1909446"/>
                        </a:cubicBezTo>
                        <a:cubicBezTo>
                          <a:pt x="2919984" y="2019693"/>
                          <a:pt x="2913893" y="2215023"/>
                          <a:pt x="2919932" y="2447747"/>
                        </a:cubicBezTo>
                        <a:cubicBezTo>
                          <a:pt x="2925971" y="2680471"/>
                          <a:pt x="2915653" y="2787470"/>
                          <a:pt x="2919932" y="3046988"/>
                        </a:cubicBezTo>
                        <a:cubicBezTo>
                          <a:pt x="2800914" y="3103940"/>
                          <a:pt x="2528740" y="3026745"/>
                          <a:pt x="2335946" y="3046988"/>
                        </a:cubicBezTo>
                        <a:cubicBezTo>
                          <a:pt x="2143152" y="3067231"/>
                          <a:pt x="1989794" y="3038762"/>
                          <a:pt x="1781159" y="3046988"/>
                        </a:cubicBezTo>
                        <a:cubicBezTo>
                          <a:pt x="1572524" y="3055214"/>
                          <a:pt x="1473770" y="3016577"/>
                          <a:pt x="1167973" y="3046988"/>
                        </a:cubicBezTo>
                        <a:cubicBezTo>
                          <a:pt x="862176" y="3077399"/>
                          <a:pt x="801516" y="2996802"/>
                          <a:pt x="583986" y="3046988"/>
                        </a:cubicBezTo>
                        <a:cubicBezTo>
                          <a:pt x="366456" y="3097174"/>
                          <a:pt x="290262" y="3031508"/>
                          <a:pt x="0" y="3046988"/>
                        </a:cubicBezTo>
                        <a:cubicBezTo>
                          <a:pt x="-62632" y="2827520"/>
                          <a:pt x="14389" y="2729874"/>
                          <a:pt x="0" y="2508687"/>
                        </a:cubicBezTo>
                        <a:cubicBezTo>
                          <a:pt x="-14389" y="2287500"/>
                          <a:pt x="17703" y="2242921"/>
                          <a:pt x="0" y="2000855"/>
                        </a:cubicBezTo>
                        <a:cubicBezTo>
                          <a:pt x="-17703" y="1758789"/>
                          <a:pt x="9822" y="1752729"/>
                          <a:pt x="0" y="1584434"/>
                        </a:cubicBezTo>
                        <a:cubicBezTo>
                          <a:pt x="-9822" y="1416139"/>
                          <a:pt x="29" y="1257447"/>
                          <a:pt x="0" y="1107072"/>
                        </a:cubicBezTo>
                        <a:cubicBezTo>
                          <a:pt x="-29" y="956697"/>
                          <a:pt x="6656" y="675916"/>
                          <a:pt x="0" y="538301"/>
                        </a:cubicBezTo>
                        <a:cubicBezTo>
                          <a:pt x="-6656" y="400686"/>
                          <a:pt x="34254" y="2374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chemeClr val="tx2"/>
                </a:solidFill>
                <a:latin typeface="Calibri"/>
              </a:rPr>
              <a:t>Démarche d’amélioration continue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Résolution de problèmes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chemeClr val="tx2"/>
                </a:solidFill>
                <a:latin typeface="Calibri"/>
              </a:rPr>
              <a:t>Les outils du Lean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visuel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chemeClr val="tx2"/>
                </a:solidFill>
                <a:latin typeface="Calibri"/>
              </a:rPr>
              <a:t>JAT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chemeClr val="tx2"/>
                </a:solidFill>
                <a:latin typeface="Calibri"/>
              </a:rPr>
              <a:t>Planification / ordonnancement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chemeClr val="tx2"/>
                </a:solidFill>
                <a:latin typeface="Calibri"/>
              </a:rPr>
              <a:t>SMED</a:t>
            </a:r>
            <a:r>
              <a:rPr lang="fr-FR" sz="1400" kern="0" dirty="0">
                <a:solidFill>
                  <a:schemeClr val="tx2"/>
                </a:solidFill>
                <a:latin typeface="Calibri"/>
              </a:rPr>
              <a:t> …</a:t>
            </a:r>
            <a:endParaRPr lang="fr-FR" sz="1400" b="1" kern="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13F7E9-D628-4769-BC74-13F6A8B94C70}"/>
              </a:ext>
            </a:extLst>
          </p:cNvPr>
          <p:cNvSpPr txBox="1"/>
          <p:nvPr/>
        </p:nvSpPr>
        <p:spPr>
          <a:xfrm>
            <a:off x="1394152" y="2595803"/>
            <a:ext cx="249144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5396752"/>
                      <a:gd name="connsiteY0" fmla="*/ 0 h 338554"/>
                      <a:gd name="connsiteX1" fmla="*/ 707574 w 5396752"/>
                      <a:gd name="connsiteY1" fmla="*/ 0 h 338554"/>
                      <a:gd name="connsiteX2" fmla="*/ 1415148 w 5396752"/>
                      <a:gd name="connsiteY2" fmla="*/ 0 h 338554"/>
                      <a:gd name="connsiteX3" fmla="*/ 2122722 w 5396752"/>
                      <a:gd name="connsiteY3" fmla="*/ 0 h 338554"/>
                      <a:gd name="connsiteX4" fmla="*/ 2776329 w 5396752"/>
                      <a:gd name="connsiteY4" fmla="*/ 0 h 338554"/>
                      <a:gd name="connsiteX5" fmla="*/ 3268033 w 5396752"/>
                      <a:gd name="connsiteY5" fmla="*/ 0 h 338554"/>
                      <a:gd name="connsiteX6" fmla="*/ 3813705 w 5396752"/>
                      <a:gd name="connsiteY6" fmla="*/ 0 h 338554"/>
                      <a:gd name="connsiteX7" fmla="*/ 4251441 w 5396752"/>
                      <a:gd name="connsiteY7" fmla="*/ 0 h 338554"/>
                      <a:gd name="connsiteX8" fmla="*/ 4689178 w 5396752"/>
                      <a:gd name="connsiteY8" fmla="*/ 0 h 338554"/>
                      <a:gd name="connsiteX9" fmla="*/ 5396752 w 5396752"/>
                      <a:gd name="connsiteY9" fmla="*/ 0 h 338554"/>
                      <a:gd name="connsiteX10" fmla="*/ 5396752 w 5396752"/>
                      <a:gd name="connsiteY10" fmla="*/ 338554 h 338554"/>
                      <a:gd name="connsiteX11" fmla="*/ 4689178 w 5396752"/>
                      <a:gd name="connsiteY11" fmla="*/ 338554 h 338554"/>
                      <a:gd name="connsiteX12" fmla="*/ 4035571 w 5396752"/>
                      <a:gd name="connsiteY12" fmla="*/ 338554 h 338554"/>
                      <a:gd name="connsiteX13" fmla="*/ 3597835 w 5396752"/>
                      <a:gd name="connsiteY13" fmla="*/ 338554 h 338554"/>
                      <a:gd name="connsiteX14" fmla="*/ 2944228 w 5396752"/>
                      <a:gd name="connsiteY14" fmla="*/ 338554 h 338554"/>
                      <a:gd name="connsiteX15" fmla="*/ 2506491 w 5396752"/>
                      <a:gd name="connsiteY15" fmla="*/ 338554 h 338554"/>
                      <a:gd name="connsiteX16" fmla="*/ 2068755 w 5396752"/>
                      <a:gd name="connsiteY16" fmla="*/ 338554 h 338554"/>
                      <a:gd name="connsiteX17" fmla="*/ 1469116 w 5396752"/>
                      <a:gd name="connsiteY17" fmla="*/ 338554 h 338554"/>
                      <a:gd name="connsiteX18" fmla="*/ 815509 w 5396752"/>
                      <a:gd name="connsiteY18" fmla="*/ 338554 h 338554"/>
                      <a:gd name="connsiteX19" fmla="*/ 0 w 5396752"/>
                      <a:gd name="connsiteY19" fmla="*/ 338554 h 338554"/>
                      <a:gd name="connsiteX20" fmla="*/ 0 w 5396752"/>
                      <a:gd name="connsiteY20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396752" h="338554" fill="none" extrusionOk="0">
                        <a:moveTo>
                          <a:pt x="0" y="0"/>
                        </a:moveTo>
                        <a:cubicBezTo>
                          <a:pt x="278301" y="-40620"/>
                          <a:pt x="519384" y="40710"/>
                          <a:pt x="707574" y="0"/>
                        </a:cubicBezTo>
                        <a:cubicBezTo>
                          <a:pt x="895764" y="-40710"/>
                          <a:pt x="1104663" y="47180"/>
                          <a:pt x="1415148" y="0"/>
                        </a:cubicBezTo>
                        <a:cubicBezTo>
                          <a:pt x="1725633" y="-47180"/>
                          <a:pt x="1772980" y="84252"/>
                          <a:pt x="2122722" y="0"/>
                        </a:cubicBezTo>
                        <a:cubicBezTo>
                          <a:pt x="2472464" y="-84252"/>
                          <a:pt x="2564027" y="7295"/>
                          <a:pt x="2776329" y="0"/>
                        </a:cubicBezTo>
                        <a:cubicBezTo>
                          <a:pt x="2988631" y="-7295"/>
                          <a:pt x="3110544" y="39063"/>
                          <a:pt x="3268033" y="0"/>
                        </a:cubicBezTo>
                        <a:cubicBezTo>
                          <a:pt x="3425522" y="-39063"/>
                          <a:pt x="3640271" y="26024"/>
                          <a:pt x="3813705" y="0"/>
                        </a:cubicBezTo>
                        <a:cubicBezTo>
                          <a:pt x="3987139" y="-26024"/>
                          <a:pt x="4112981" y="11917"/>
                          <a:pt x="4251441" y="0"/>
                        </a:cubicBezTo>
                        <a:cubicBezTo>
                          <a:pt x="4389901" y="-11917"/>
                          <a:pt x="4561675" y="22292"/>
                          <a:pt x="4689178" y="0"/>
                        </a:cubicBezTo>
                        <a:cubicBezTo>
                          <a:pt x="4816681" y="-22292"/>
                          <a:pt x="5068007" y="69551"/>
                          <a:pt x="5396752" y="0"/>
                        </a:cubicBezTo>
                        <a:cubicBezTo>
                          <a:pt x="5409985" y="102819"/>
                          <a:pt x="5368158" y="240158"/>
                          <a:pt x="5396752" y="338554"/>
                        </a:cubicBezTo>
                        <a:cubicBezTo>
                          <a:pt x="5193619" y="373330"/>
                          <a:pt x="4906296" y="318435"/>
                          <a:pt x="4689178" y="338554"/>
                        </a:cubicBezTo>
                        <a:cubicBezTo>
                          <a:pt x="4472060" y="358673"/>
                          <a:pt x="4199906" y="260843"/>
                          <a:pt x="4035571" y="338554"/>
                        </a:cubicBezTo>
                        <a:cubicBezTo>
                          <a:pt x="3871236" y="416265"/>
                          <a:pt x="3738965" y="335921"/>
                          <a:pt x="3597835" y="338554"/>
                        </a:cubicBezTo>
                        <a:cubicBezTo>
                          <a:pt x="3456705" y="341187"/>
                          <a:pt x="3228953" y="303136"/>
                          <a:pt x="2944228" y="338554"/>
                        </a:cubicBezTo>
                        <a:cubicBezTo>
                          <a:pt x="2659503" y="373972"/>
                          <a:pt x="2637557" y="333289"/>
                          <a:pt x="2506491" y="338554"/>
                        </a:cubicBezTo>
                        <a:cubicBezTo>
                          <a:pt x="2375425" y="343819"/>
                          <a:pt x="2263776" y="336582"/>
                          <a:pt x="2068755" y="338554"/>
                        </a:cubicBezTo>
                        <a:cubicBezTo>
                          <a:pt x="1873734" y="340526"/>
                          <a:pt x="1678738" y="273359"/>
                          <a:pt x="1469116" y="338554"/>
                        </a:cubicBezTo>
                        <a:cubicBezTo>
                          <a:pt x="1259494" y="403749"/>
                          <a:pt x="1111951" y="334043"/>
                          <a:pt x="815509" y="338554"/>
                        </a:cubicBezTo>
                        <a:cubicBezTo>
                          <a:pt x="519067" y="343065"/>
                          <a:pt x="388870" y="274470"/>
                          <a:pt x="0" y="338554"/>
                        </a:cubicBezTo>
                        <a:cubicBezTo>
                          <a:pt x="-21806" y="268965"/>
                          <a:pt x="3697" y="120525"/>
                          <a:pt x="0" y="0"/>
                        </a:cubicBezTo>
                        <a:close/>
                      </a:path>
                      <a:path w="5396752" h="338554" stroke="0" extrusionOk="0">
                        <a:moveTo>
                          <a:pt x="0" y="0"/>
                        </a:moveTo>
                        <a:cubicBezTo>
                          <a:pt x="130904" y="-1985"/>
                          <a:pt x="299761" y="34005"/>
                          <a:pt x="491704" y="0"/>
                        </a:cubicBezTo>
                        <a:cubicBezTo>
                          <a:pt x="683647" y="-34005"/>
                          <a:pt x="828908" y="33862"/>
                          <a:pt x="1145311" y="0"/>
                        </a:cubicBezTo>
                        <a:cubicBezTo>
                          <a:pt x="1461714" y="-33862"/>
                          <a:pt x="1644430" y="47697"/>
                          <a:pt x="1798917" y="0"/>
                        </a:cubicBezTo>
                        <a:cubicBezTo>
                          <a:pt x="1953404" y="-47697"/>
                          <a:pt x="2330108" y="60438"/>
                          <a:pt x="2506491" y="0"/>
                        </a:cubicBezTo>
                        <a:cubicBezTo>
                          <a:pt x="2682874" y="-60438"/>
                          <a:pt x="2792052" y="36203"/>
                          <a:pt x="2998196" y="0"/>
                        </a:cubicBezTo>
                        <a:cubicBezTo>
                          <a:pt x="3204341" y="-36203"/>
                          <a:pt x="3258745" y="5829"/>
                          <a:pt x="3489900" y="0"/>
                        </a:cubicBezTo>
                        <a:cubicBezTo>
                          <a:pt x="3721055" y="-5829"/>
                          <a:pt x="3852613" y="22236"/>
                          <a:pt x="4089539" y="0"/>
                        </a:cubicBezTo>
                        <a:cubicBezTo>
                          <a:pt x="4326465" y="-22236"/>
                          <a:pt x="4390650" y="2109"/>
                          <a:pt x="4689178" y="0"/>
                        </a:cubicBezTo>
                        <a:cubicBezTo>
                          <a:pt x="4987706" y="-2109"/>
                          <a:pt x="5071970" y="36698"/>
                          <a:pt x="5396752" y="0"/>
                        </a:cubicBezTo>
                        <a:cubicBezTo>
                          <a:pt x="5431004" y="148462"/>
                          <a:pt x="5358440" y="175898"/>
                          <a:pt x="5396752" y="338554"/>
                        </a:cubicBezTo>
                        <a:cubicBezTo>
                          <a:pt x="5288694" y="377535"/>
                          <a:pt x="5130773" y="293094"/>
                          <a:pt x="4959015" y="338554"/>
                        </a:cubicBezTo>
                        <a:cubicBezTo>
                          <a:pt x="4787257" y="384014"/>
                          <a:pt x="4409348" y="266710"/>
                          <a:pt x="4251441" y="338554"/>
                        </a:cubicBezTo>
                        <a:cubicBezTo>
                          <a:pt x="4093534" y="410398"/>
                          <a:pt x="3897850" y="337168"/>
                          <a:pt x="3705770" y="338554"/>
                        </a:cubicBezTo>
                        <a:cubicBezTo>
                          <a:pt x="3513690" y="339940"/>
                          <a:pt x="3284541" y="301074"/>
                          <a:pt x="3052163" y="338554"/>
                        </a:cubicBezTo>
                        <a:cubicBezTo>
                          <a:pt x="2819785" y="376034"/>
                          <a:pt x="2650203" y="279490"/>
                          <a:pt x="2452524" y="338554"/>
                        </a:cubicBezTo>
                        <a:cubicBezTo>
                          <a:pt x="2254845" y="397618"/>
                          <a:pt x="2100853" y="328549"/>
                          <a:pt x="1852885" y="338554"/>
                        </a:cubicBezTo>
                        <a:cubicBezTo>
                          <a:pt x="1604917" y="348559"/>
                          <a:pt x="1512095" y="308958"/>
                          <a:pt x="1199278" y="338554"/>
                        </a:cubicBezTo>
                        <a:cubicBezTo>
                          <a:pt x="886461" y="368150"/>
                          <a:pt x="734078" y="271678"/>
                          <a:pt x="599639" y="338554"/>
                        </a:cubicBezTo>
                        <a:cubicBezTo>
                          <a:pt x="465200" y="405430"/>
                          <a:pt x="191344" y="302299"/>
                          <a:pt x="0" y="338554"/>
                        </a:cubicBezTo>
                        <a:cubicBezTo>
                          <a:pt x="-9093" y="242075"/>
                          <a:pt x="32724" y="1674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Gestion de projet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F6935A-DAD8-411C-8828-D69A6A89B51F}"/>
              </a:ext>
            </a:extLst>
          </p:cNvPr>
          <p:cNvSpPr txBox="1"/>
          <p:nvPr/>
        </p:nvSpPr>
        <p:spPr>
          <a:xfrm>
            <a:off x="4572000" y="2086032"/>
            <a:ext cx="291993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2919931"/>
                      <a:gd name="connsiteY0" fmla="*/ 0 h 338554"/>
                      <a:gd name="connsiteX1" fmla="*/ 583986 w 2919931"/>
                      <a:gd name="connsiteY1" fmla="*/ 0 h 338554"/>
                      <a:gd name="connsiteX2" fmla="*/ 1138773 w 2919931"/>
                      <a:gd name="connsiteY2" fmla="*/ 0 h 338554"/>
                      <a:gd name="connsiteX3" fmla="*/ 1781158 w 2919931"/>
                      <a:gd name="connsiteY3" fmla="*/ 0 h 338554"/>
                      <a:gd name="connsiteX4" fmla="*/ 2335945 w 2919931"/>
                      <a:gd name="connsiteY4" fmla="*/ 0 h 338554"/>
                      <a:gd name="connsiteX5" fmla="*/ 2919931 w 2919931"/>
                      <a:gd name="connsiteY5" fmla="*/ 0 h 338554"/>
                      <a:gd name="connsiteX6" fmla="*/ 2919931 w 2919931"/>
                      <a:gd name="connsiteY6" fmla="*/ 338554 h 338554"/>
                      <a:gd name="connsiteX7" fmla="*/ 2365144 w 2919931"/>
                      <a:gd name="connsiteY7" fmla="*/ 338554 h 338554"/>
                      <a:gd name="connsiteX8" fmla="*/ 1751959 w 2919931"/>
                      <a:gd name="connsiteY8" fmla="*/ 338554 h 338554"/>
                      <a:gd name="connsiteX9" fmla="*/ 1138773 w 2919931"/>
                      <a:gd name="connsiteY9" fmla="*/ 338554 h 338554"/>
                      <a:gd name="connsiteX10" fmla="*/ 554787 w 2919931"/>
                      <a:gd name="connsiteY10" fmla="*/ 338554 h 338554"/>
                      <a:gd name="connsiteX11" fmla="*/ 0 w 2919931"/>
                      <a:gd name="connsiteY11" fmla="*/ 338554 h 338554"/>
                      <a:gd name="connsiteX12" fmla="*/ 0 w 2919931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19931" h="338554" fill="none" extrusionOk="0">
                        <a:moveTo>
                          <a:pt x="0" y="0"/>
                        </a:moveTo>
                        <a:cubicBezTo>
                          <a:pt x="264603" y="-54466"/>
                          <a:pt x="408666" y="10505"/>
                          <a:pt x="583986" y="0"/>
                        </a:cubicBezTo>
                        <a:cubicBezTo>
                          <a:pt x="759306" y="-10505"/>
                          <a:pt x="1009992" y="3827"/>
                          <a:pt x="1138773" y="0"/>
                        </a:cubicBezTo>
                        <a:cubicBezTo>
                          <a:pt x="1267554" y="-3827"/>
                          <a:pt x="1609126" y="49384"/>
                          <a:pt x="1781158" y="0"/>
                        </a:cubicBezTo>
                        <a:cubicBezTo>
                          <a:pt x="1953190" y="-49384"/>
                          <a:pt x="2082878" y="16247"/>
                          <a:pt x="2335945" y="0"/>
                        </a:cubicBezTo>
                        <a:cubicBezTo>
                          <a:pt x="2589012" y="-16247"/>
                          <a:pt x="2721959" y="63835"/>
                          <a:pt x="2919931" y="0"/>
                        </a:cubicBezTo>
                        <a:cubicBezTo>
                          <a:pt x="2932239" y="155820"/>
                          <a:pt x="2888397" y="198045"/>
                          <a:pt x="2919931" y="338554"/>
                        </a:cubicBezTo>
                        <a:cubicBezTo>
                          <a:pt x="2800881" y="390777"/>
                          <a:pt x="2601077" y="321994"/>
                          <a:pt x="2365144" y="338554"/>
                        </a:cubicBezTo>
                        <a:cubicBezTo>
                          <a:pt x="2129211" y="355114"/>
                          <a:pt x="2038348" y="272959"/>
                          <a:pt x="1751959" y="338554"/>
                        </a:cubicBezTo>
                        <a:cubicBezTo>
                          <a:pt x="1465570" y="404149"/>
                          <a:pt x="1295556" y="291593"/>
                          <a:pt x="1138773" y="338554"/>
                        </a:cubicBezTo>
                        <a:cubicBezTo>
                          <a:pt x="981990" y="385515"/>
                          <a:pt x="785409" y="299155"/>
                          <a:pt x="554787" y="338554"/>
                        </a:cubicBezTo>
                        <a:cubicBezTo>
                          <a:pt x="324165" y="377953"/>
                          <a:pt x="142890" y="326043"/>
                          <a:pt x="0" y="338554"/>
                        </a:cubicBezTo>
                        <a:cubicBezTo>
                          <a:pt x="-39238" y="194392"/>
                          <a:pt x="37364" y="85142"/>
                          <a:pt x="0" y="0"/>
                        </a:cubicBezTo>
                        <a:close/>
                      </a:path>
                      <a:path w="2919931" h="338554" stroke="0" extrusionOk="0">
                        <a:moveTo>
                          <a:pt x="0" y="0"/>
                        </a:moveTo>
                        <a:cubicBezTo>
                          <a:pt x="209639" y="-57477"/>
                          <a:pt x="273596" y="33778"/>
                          <a:pt x="525588" y="0"/>
                        </a:cubicBezTo>
                        <a:cubicBezTo>
                          <a:pt x="777580" y="-33778"/>
                          <a:pt x="839304" y="62294"/>
                          <a:pt x="1138773" y="0"/>
                        </a:cubicBezTo>
                        <a:cubicBezTo>
                          <a:pt x="1438243" y="-62294"/>
                          <a:pt x="1446145" y="37061"/>
                          <a:pt x="1751959" y="0"/>
                        </a:cubicBezTo>
                        <a:cubicBezTo>
                          <a:pt x="2057773" y="-37061"/>
                          <a:pt x="2098110" y="20408"/>
                          <a:pt x="2394343" y="0"/>
                        </a:cubicBezTo>
                        <a:cubicBezTo>
                          <a:pt x="2690576" y="-20408"/>
                          <a:pt x="2740184" y="48556"/>
                          <a:pt x="2919931" y="0"/>
                        </a:cubicBezTo>
                        <a:cubicBezTo>
                          <a:pt x="2921126" y="108117"/>
                          <a:pt x="2895048" y="222917"/>
                          <a:pt x="2919931" y="338554"/>
                        </a:cubicBezTo>
                        <a:cubicBezTo>
                          <a:pt x="2768282" y="341710"/>
                          <a:pt x="2514986" y="289168"/>
                          <a:pt x="2394343" y="338554"/>
                        </a:cubicBezTo>
                        <a:cubicBezTo>
                          <a:pt x="2273700" y="387940"/>
                          <a:pt x="1957359" y="330775"/>
                          <a:pt x="1810357" y="338554"/>
                        </a:cubicBezTo>
                        <a:cubicBezTo>
                          <a:pt x="1663355" y="346333"/>
                          <a:pt x="1450415" y="268493"/>
                          <a:pt x="1167972" y="338554"/>
                        </a:cubicBezTo>
                        <a:cubicBezTo>
                          <a:pt x="885529" y="408615"/>
                          <a:pt x="892405" y="307516"/>
                          <a:pt x="642385" y="338554"/>
                        </a:cubicBezTo>
                        <a:cubicBezTo>
                          <a:pt x="392365" y="369592"/>
                          <a:pt x="312644" y="293270"/>
                          <a:pt x="0" y="338554"/>
                        </a:cubicBezTo>
                        <a:cubicBezTo>
                          <a:pt x="-23321" y="261988"/>
                          <a:pt x="20413" y="14941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650F3-5EAE-4BA1-A39B-616AFB4EE320}"/>
              </a:ext>
            </a:extLst>
          </p:cNvPr>
          <p:cNvSpPr/>
          <p:nvPr/>
        </p:nvSpPr>
        <p:spPr>
          <a:xfrm>
            <a:off x="3018362" y="1061878"/>
            <a:ext cx="2586958" cy="574465"/>
          </a:xfrm>
          <a:prstGeom prst="rect">
            <a:avLst/>
          </a:pr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fr-FR" sz="140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Animateur de la démarche </a:t>
            </a:r>
          </a:p>
          <a:p>
            <a:pPr algn="ctr"/>
            <a:r>
              <a:rPr lang="fr-FR" sz="140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d’amélioration continue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DB74D55-AFED-4671-8607-77DF75389753}"/>
              </a:ext>
            </a:extLst>
          </p:cNvPr>
          <p:cNvSpPr txBox="1"/>
          <p:nvPr/>
        </p:nvSpPr>
        <p:spPr>
          <a:xfrm>
            <a:off x="1394152" y="3105574"/>
            <a:ext cx="249144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5396752"/>
                      <a:gd name="connsiteY0" fmla="*/ 0 h 338554"/>
                      <a:gd name="connsiteX1" fmla="*/ 707574 w 5396752"/>
                      <a:gd name="connsiteY1" fmla="*/ 0 h 338554"/>
                      <a:gd name="connsiteX2" fmla="*/ 1415148 w 5396752"/>
                      <a:gd name="connsiteY2" fmla="*/ 0 h 338554"/>
                      <a:gd name="connsiteX3" fmla="*/ 2122722 w 5396752"/>
                      <a:gd name="connsiteY3" fmla="*/ 0 h 338554"/>
                      <a:gd name="connsiteX4" fmla="*/ 2776329 w 5396752"/>
                      <a:gd name="connsiteY4" fmla="*/ 0 h 338554"/>
                      <a:gd name="connsiteX5" fmla="*/ 3268033 w 5396752"/>
                      <a:gd name="connsiteY5" fmla="*/ 0 h 338554"/>
                      <a:gd name="connsiteX6" fmla="*/ 3813705 w 5396752"/>
                      <a:gd name="connsiteY6" fmla="*/ 0 h 338554"/>
                      <a:gd name="connsiteX7" fmla="*/ 4251441 w 5396752"/>
                      <a:gd name="connsiteY7" fmla="*/ 0 h 338554"/>
                      <a:gd name="connsiteX8" fmla="*/ 4689178 w 5396752"/>
                      <a:gd name="connsiteY8" fmla="*/ 0 h 338554"/>
                      <a:gd name="connsiteX9" fmla="*/ 5396752 w 5396752"/>
                      <a:gd name="connsiteY9" fmla="*/ 0 h 338554"/>
                      <a:gd name="connsiteX10" fmla="*/ 5396752 w 5396752"/>
                      <a:gd name="connsiteY10" fmla="*/ 338554 h 338554"/>
                      <a:gd name="connsiteX11" fmla="*/ 4689178 w 5396752"/>
                      <a:gd name="connsiteY11" fmla="*/ 338554 h 338554"/>
                      <a:gd name="connsiteX12" fmla="*/ 4035571 w 5396752"/>
                      <a:gd name="connsiteY12" fmla="*/ 338554 h 338554"/>
                      <a:gd name="connsiteX13" fmla="*/ 3597835 w 5396752"/>
                      <a:gd name="connsiteY13" fmla="*/ 338554 h 338554"/>
                      <a:gd name="connsiteX14" fmla="*/ 2944228 w 5396752"/>
                      <a:gd name="connsiteY14" fmla="*/ 338554 h 338554"/>
                      <a:gd name="connsiteX15" fmla="*/ 2506491 w 5396752"/>
                      <a:gd name="connsiteY15" fmla="*/ 338554 h 338554"/>
                      <a:gd name="connsiteX16" fmla="*/ 2068755 w 5396752"/>
                      <a:gd name="connsiteY16" fmla="*/ 338554 h 338554"/>
                      <a:gd name="connsiteX17" fmla="*/ 1469116 w 5396752"/>
                      <a:gd name="connsiteY17" fmla="*/ 338554 h 338554"/>
                      <a:gd name="connsiteX18" fmla="*/ 815509 w 5396752"/>
                      <a:gd name="connsiteY18" fmla="*/ 338554 h 338554"/>
                      <a:gd name="connsiteX19" fmla="*/ 0 w 5396752"/>
                      <a:gd name="connsiteY19" fmla="*/ 338554 h 338554"/>
                      <a:gd name="connsiteX20" fmla="*/ 0 w 5396752"/>
                      <a:gd name="connsiteY20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396752" h="338554" fill="none" extrusionOk="0">
                        <a:moveTo>
                          <a:pt x="0" y="0"/>
                        </a:moveTo>
                        <a:cubicBezTo>
                          <a:pt x="278301" y="-40620"/>
                          <a:pt x="519384" y="40710"/>
                          <a:pt x="707574" y="0"/>
                        </a:cubicBezTo>
                        <a:cubicBezTo>
                          <a:pt x="895764" y="-40710"/>
                          <a:pt x="1104663" y="47180"/>
                          <a:pt x="1415148" y="0"/>
                        </a:cubicBezTo>
                        <a:cubicBezTo>
                          <a:pt x="1725633" y="-47180"/>
                          <a:pt x="1772980" y="84252"/>
                          <a:pt x="2122722" y="0"/>
                        </a:cubicBezTo>
                        <a:cubicBezTo>
                          <a:pt x="2472464" y="-84252"/>
                          <a:pt x="2564027" y="7295"/>
                          <a:pt x="2776329" y="0"/>
                        </a:cubicBezTo>
                        <a:cubicBezTo>
                          <a:pt x="2988631" y="-7295"/>
                          <a:pt x="3110544" y="39063"/>
                          <a:pt x="3268033" y="0"/>
                        </a:cubicBezTo>
                        <a:cubicBezTo>
                          <a:pt x="3425522" y="-39063"/>
                          <a:pt x="3640271" y="26024"/>
                          <a:pt x="3813705" y="0"/>
                        </a:cubicBezTo>
                        <a:cubicBezTo>
                          <a:pt x="3987139" y="-26024"/>
                          <a:pt x="4112981" y="11917"/>
                          <a:pt x="4251441" y="0"/>
                        </a:cubicBezTo>
                        <a:cubicBezTo>
                          <a:pt x="4389901" y="-11917"/>
                          <a:pt x="4561675" y="22292"/>
                          <a:pt x="4689178" y="0"/>
                        </a:cubicBezTo>
                        <a:cubicBezTo>
                          <a:pt x="4816681" y="-22292"/>
                          <a:pt x="5068007" y="69551"/>
                          <a:pt x="5396752" y="0"/>
                        </a:cubicBezTo>
                        <a:cubicBezTo>
                          <a:pt x="5409985" y="102819"/>
                          <a:pt x="5368158" y="240158"/>
                          <a:pt x="5396752" y="338554"/>
                        </a:cubicBezTo>
                        <a:cubicBezTo>
                          <a:pt x="5193619" y="373330"/>
                          <a:pt x="4906296" y="318435"/>
                          <a:pt x="4689178" y="338554"/>
                        </a:cubicBezTo>
                        <a:cubicBezTo>
                          <a:pt x="4472060" y="358673"/>
                          <a:pt x="4199906" y="260843"/>
                          <a:pt x="4035571" y="338554"/>
                        </a:cubicBezTo>
                        <a:cubicBezTo>
                          <a:pt x="3871236" y="416265"/>
                          <a:pt x="3738965" y="335921"/>
                          <a:pt x="3597835" y="338554"/>
                        </a:cubicBezTo>
                        <a:cubicBezTo>
                          <a:pt x="3456705" y="341187"/>
                          <a:pt x="3228953" y="303136"/>
                          <a:pt x="2944228" y="338554"/>
                        </a:cubicBezTo>
                        <a:cubicBezTo>
                          <a:pt x="2659503" y="373972"/>
                          <a:pt x="2637557" y="333289"/>
                          <a:pt x="2506491" y="338554"/>
                        </a:cubicBezTo>
                        <a:cubicBezTo>
                          <a:pt x="2375425" y="343819"/>
                          <a:pt x="2263776" y="336582"/>
                          <a:pt x="2068755" y="338554"/>
                        </a:cubicBezTo>
                        <a:cubicBezTo>
                          <a:pt x="1873734" y="340526"/>
                          <a:pt x="1678738" y="273359"/>
                          <a:pt x="1469116" y="338554"/>
                        </a:cubicBezTo>
                        <a:cubicBezTo>
                          <a:pt x="1259494" y="403749"/>
                          <a:pt x="1111951" y="334043"/>
                          <a:pt x="815509" y="338554"/>
                        </a:cubicBezTo>
                        <a:cubicBezTo>
                          <a:pt x="519067" y="343065"/>
                          <a:pt x="388870" y="274470"/>
                          <a:pt x="0" y="338554"/>
                        </a:cubicBezTo>
                        <a:cubicBezTo>
                          <a:pt x="-21806" y="268965"/>
                          <a:pt x="3697" y="120525"/>
                          <a:pt x="0" y="0"/>
                        </a:cubicBezTo>
                        <a:close/>
                      </a:path>
                      <a:path w="5396752" h="338554" stroke="0" extrusionOk="0">
                        <a:moveTo>
                          <a:pt x="0" y="0"/>
                        </a:moveTo>
                        <a:cubicBezTo>
                          <a:pt x="130904" y="-1985"/>
                          <a:pt x="299761" y="34005"/>
                          <a:pt x="491704" y="0"/>
                        </a:cubicBezTo>
                        <a:cubicBezTo>
                          <a:pt x="683647" y="-34005"/>
                          <a:pt x="828908" y="33862"/>
                          <a:pt x="1145311" y="0"/>
                        </a:cubicBezTo>
                        <a:cubicBezTo>
                          <a:pt x="1461714" y="-33862"/>
                          <a:pt x="1644430" y="47697"/>
                          <a:pt x="1798917" y="0"/>
                        </a:cubicBezTo>
                        <a:cubicBezTo>
                          <a:pt x="1953404" y="-47697"/>
                          <a:pt x="2330108" y="60438"/>
                          <a:pt x="2506491" y="0"/>
                        </a:cubicBezTo>
                        <a:cubicBezTo>
                          <a:pt x="2682874" y="-60438"/>
                          <a:pt x="2792052" y="36203"/>
                          <a:pt x="2998196" y="0"/>
                        </a:cubicBezTo>
                        <a:cubicBezTo>
                          <a:pt x="3204341" y="-36203"/>
                          <a:pt x="3258745" y="5829"/>
                          <a:pt x="3489900" y="0"/>
                        </a:cubicBezTo>
                        <a:cubicBezTo>
                          <a:pt x="3721055" y="-5829"/>
                          <a:pt x="3852613" y="22236"/>
                          <a:pt x="4089539" y="0"/>
                        </a:cubicBezTo>
                        <a:cubicBezTo>
                          <a:pt x="4326465" y="-22236"/>
                          <a:pt x="4390650" y="2109"/>
                          <a:pt x="4689178" y="0"/>
                        </a:cubicBezTo>
                        <a:cubicBezTo>
                          <a:pt x="4987706" y="-2109"/>
                          <a:pt x="5071970" y="36698"/>
                          <a:pt x="5396752" y="0"/>
                        </a:cubicBezTo>
                        <a:cubicBezTo>
                          <a:pt x="5431004" y="148462"/>
                          <a:pt x="5358440" y="175898"/>
                          <a:pt x="5396752" y="338554"/>
                        </a:cubicBezTo>
                        <a:cubicBezTo>
                          <a:pt x="5288694" y="377535"/>
                          <a:pt x="5130773" y="293094"/>
                          <a:pt x="4959015" y="338554"/>
                        </a:cubicBezTo>
                        <a:cubicBezTo>
                          <a:pt x="4787257" y="384014"/>
                          <a:pt x="4409348" y="266710"/>
                          <a:pt x="4251441" y="338554"/>
                        </a:cubicBezTo>
                        <a:cubicBezTo>
                          <a:pt x="4093534" y="410398"/>
                          <a:pt x="3897850" y="337168"/>
                          <a:pt x="3705770" y="338554"/>
                        </a:cubicBezTo>
                        <a:cubicBezTo>
                          <a:pt x="3513690" y="339940"/>
                          <a:pt x="3284541" y="301074"/>
                          <a:pt x="3052163" y="338554"/>
                        </a:cubicBezTo>
                        <a:cubicBezTo>
                          <a:pt x="2819785" y="376034"/>
                          <a:pt x="2650203" y="279490"/>
                          <a:pt x="2452524" y="338554"/>
                        </a:cubicBezTo>
                        <a:cubicBezTo>
                          <a:pt x="2254845" y="397618"/>
                          <a:pt x="2100853" y="328549"/>
                          <a:pt x="1852885" y="338554"/>
                        </a:cubicBezTo>
                        <a:cubicBezTo>
                          <a:pt x="1604917" y="348559"/>
                          <a:pt x="1512095" y="308958"/>
                          <a:pt x="1199278" y="338554"/>
                        </a:cubicBezTo>
                        <a:cubicBezTo>
                          <a:pt x="886461" y="368150"/>
                          <a:pt x="734078" y="271678"/>
                          <a:pt x="599639" y="338554"/>
                        </a:cubicBezTo>
                        <a:cubicBezTo>
                          <a:pt x="465200" y="405430"/>
                          <a:pt x="191344" y="302299"/>
                          <a:pt x="0" y="338554"/>
                        </a:cubicBezTo>
                        <a:cubicBezTo>
                          <a:pt x="-9093" y="242075"/>
                          <a:pt x="32724" y="1674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Conduite du changement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F805FFD-2E60-48C2-8901-0C5D0D983BA1}"/>
              </a:ext>
            </a:extLst>
          </p:cNvPr>
          <p:cNvSpPr txBox="1"/>
          <p:nvPr/>
        </p:nvSpPr>
        <p:spPr>
          <a:xfrm>
            <a:off x="1394152" y="2086032"/>
            <a:ext cx="249144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5396752"/>
                      <a:gd name="connsiteY0" fmla="*/ 0 h 338554"/>
                      <a:gd name="connsiteX1" fmla="*/ 707574 w 5396752"/>
                      <a:gd name="connsiteY1" fmla="*/ 0 h 338554"/>
                      <a:gd name="connsiteX2" fmla="*/ 1415148 w 5396752"/>
                      <a:gd name="connsiteY2" fmla="*/ 0 h 338554"/>
                      <a:gd name="connsiteX3" fmla="*/ 2122722 w 5396752"/>
                      <a:gd name="connsiteY3" fmla="*/ 0 h 338554"/>
                      <a:gd name="connsiteX4" fmla="*/ 2776329 w 5396752"/>
                      <a:gd name="connsiteY4" fmla="*/ 0 h 338554"/>
                      <a:gd name="connsiteX5" fmla="*/ 3268033 w 5396752"/>
                      <a:gd name="connsiteY5" fmla="*/ 0 h 338554"/>
                      <a:gd name="connsiteX6" fmla="*/ 3813705 w 5396752"/>
                      <a:gd name="connsiteY6" fmla="*/ 0 h 338554"/>
                      <a:gd name="connsiteX7" fmla="*/ 4251441 w 5396752"/>
                      <a:gd name="connsiteY7" fmla="*/ 0 h 338554"/>
                      <a:gd name="connsiteX8" fmla="*/ 4689178 w 5396752"/>
                      <a:gd name="connsiteY8" fmla="*/ 0 h 338554"/>
                      <a:gd name="connsiteX9" fmla="*/ 5396752 w 5396752"/>
                      <a:gd name="connsiteY9" fmla="*/ 0 h 338554"/>
                      <a:gd name="connsiteX10" fmla="*/ 5396752 w 5396752"/>
                      <a:gd name="connsiteY10" fmla="*/ 338554 h 338554"/>
                      <a:gd name="connsiteX11" fmla="*/ 4689178 w 5396752"/>
                      <a:gd name="connsiteY11" fmla="*/ 338554 h 338554"/>
                      <a:gd name="connsiteX12" fmla="*/ 4035571 w 5396752"/>
                      <a:gd name="connsiteY12" fmla="*/ 338554 h 338554"/>
                      <a:gd name="connsiteX13" fmla="*/ 3597835 w 5396752"/>
                      <a:gd name="connsiteY13" fmla="*/ 338554 h 338554"/>
                      <a:gd name="connsiteX14" fmla="*/ 2944228 w 5396752"/>
                      <a:gd name="connsiteY14" fmla="*/ 338554 h 338554"/>
                      <a:gd name="connsiteX15" fmla="*/ 2506491 w 5396752"/>
                      <a:gd name="connsiteY15" fmla="*/ 338554 h 338554"/>
                      <a:gd name="connsiteX16" fmla="*/ 2068755 w 5396752"/>
                      <a:gd name="connsiteY16" fmla="*/ 338554 h 338554"/>
                      <a:gd name="connsiteX17" fmla="*/ 1469116 w 5396752"/>
                      <a:gd name="connsiteY17" fmla="*/ 338554 h 338554"/>
                      <a:gd name="connsiteX18" fmla="*/ 815509 w 5396752"/>
                      <a:gd name="connsiteY18" fmla="*/ 338554 h 338554"/>
                      <a:gd name="connsiteX19" fmla="*/ 0 w 5396752"/>
                      <a:gd name="connsiteY19" fmla="*/ 338554 h 338554"/>
                      <a:gd name="connsiteX20" fmla="*/ 0 w 5396752"/>
                      <a:gd name="connsiteY20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396752" h="338554" fill="none" extrusionOk="0">
                        <a:moveTo>
                          <a:pt x="0" y="0"/>
                        </a:moveTo>
                        <a:cubicBezTo>
                          <a:pt x="278301" y="-40620"/>
                          <a:pt x="519384" y="40710"/>
                          <a:pt x="707574" y="0"/>
                        </a:cubicBezTo>
                        <a:cubicBezTo>
                          <a:pt x="895764" y="-40710"/>
                          <a:pt x="1104663" y="47180"/>
                          <a:pt x="1415148" y="0"/>
                        </a:cubicBezTo>
                        <a:cubicBezTo>
                          <a:pt x="1725633" y="-47180"/>
                          <a:pt x="1772980" y="84252"/>
                          <a:pt x="2122722" y="0"/>
                        </a:cubicBezTo>
                        <a:cubicBezTo>
                          <a:pt x="2472464" y="-84252"/>
                          <a:pt x="2564027" y="7295"/>
                          <a:pt x="2776329" y="0"/>
                        </a:cubicBezTo>
                        <a:cubicBezTo>
                          <a:pt x="2988631" y="-7295"/>
                          <a:pt x="3110544" y="39063"/>
                          <a:pt x="3268033" y="0"/>
                        </a:cubicBezTo>
                        <a:cubicBezTo>
                          <a:pt x="3425522" y="-39063"/>
                          <a:pt x="3640271" y="26024"/>
                          <a:pt x="3813705" y="0"/>
                        </a:cubicBezTo>
                        <a:cubicBezTo>
                          <a:pt x="3987139" y="-26024"/>
                          <a:pt x="4112981" y="11917"/>
                          <a:pt x="4251441" y="0"/>
                        </a:cubicBezTo>
                        <a:cubicBezTo>
                          <a:pt x="4389901" y="-11917"/>
                          <a:pt x="4561675" y="22292"/>
                          <a:pt x="4689178" y="0"/>
                        </a:cubicBezTo>
                        <a:cubicBezTo>
                          <a:pt x="4816681" y="-22292"/>
                          <a:pt x="5068007" y="69551"/>
                          <a:pt x="5396752" y="0"/>
                        </a:cubicBezTo>
                        <a:cubicBezTo>
                          <a:pt x="5409985" y="102819"/>
                          <a:pt x="5368158" y="240158"/>
                          <a:pt x="5396752" y="338554"/>
                        </a:cubicBezTo>
                        <a:cubicBezTo>
                          <a:pt x="5193619" y="373330"/>
                          <a:pt x="4906296" y="318435"/>
                          <a:pt x="4689178" y="338554"/>
                        </a:cubicBezTo>
                        <a:cubicBezTo>
                          <a:pt x="4472060" y="358673"/>
                          <a:pt x="4199906" y="260843"/>
                          <a:pt x="4035571" y="338554"/>
                        </a:cubicBezTo>
                        <a:cubicBezTo>
                          <a:pt x="3871236" y="416265"/>
                          <a:pt x="3738965" y="335921"/>
                          <a:pt x="3597835" y="338554"/>
                        </a:cubicBezTo>
                        <a:cubicBezTo>
                          <a:pt x="3456705" y="341187"/>
                          <a:pt x="3228953" y="303136"/>
                          <a:pt x="2944228" y="338554"/>
                        </a:cubicBezTo>
                        <a:cubicBezTo>
                          <a:pt x="2659503" y="373972"/>
                          <a:pt x="2637557" y="333289"/>
                          <a:pt x="2506491" y="338554"/>
                        </a:cubicBezTo>
                        <a:cubicBezTo>
                          <a:pt x="2375425" y="343819"/>
                          <a:pt x="2263776" y="336582"/>
                          <a:pt x="2068755" y="338554"/>
                        </a:cubicBezTo>
                        <a:cubicBezTo>
                          <a:pt x="1873734" y="340526"/>
                          <a:pt x="1678738" y="273359"/>
                          <a:pt x="1469116" y="338554"/>
                        </a:cubicBezTo>
                        <a:cubicBezTo>
                          <a:pt x="1259494" y="403749"/>
                          <a:pt x="1111951" y="334043"/>
                          <a:pt x="815509" y="338554"/>
                        </a:cubicBezTo>
                        <a:cubicBezTo>
                          <a:pt x="519067" y="343065"/>
                          <a:pt x="388870" y="274470"/>
                          <a:pt x="0" y="338554"/>
                        </a:cubicBezTo>
                        <a:cubicBezTo>
                          <a:pt x="-21806" y="268965"/>
                          <a:pt x="3697" y="120525"/>
                          <a:pt x="0" y="0"/>
                        </a:cubicBezTo>
                        <a:close/>
                      </a:path>
                      <a:path w="5396752" h="338554" stroke="0" extrusionOk="0">
                        <a:moveTo>
                          <a:pt x="0" y="0"/>
                        </a:moveTo>
                        <a:cubicBezTo>
                          <a:pt x="130904" y="-1985"/>
                          <a:pt x="299761" y="34005"/>
                          <a:pt x="491704" y="0"/>
                        </a:cubicBezTo>
                        <a:cubicBezTo>
                          <a:pt x="683647" y="-34005"/>
                          <a:pt x="828908" y="33862"/>
                          <a:pt x="1145311" y="0"/>
                        </a:cubicBezTo>
                        <a:cubicBezTo>
                          <a:pt x="1461714" y="-33862"/>
                          <a:pt x="1644430" y="47697"/>
                          <a:pt x="1798917" y="0"/>
                        </a:cubicBezTo>
                        <a:cubicBezTo>
                          <a:pt x="1953404" y="-47697"/>
                          <a:pt x="2330108" y="60438"/>
                          <a:pt x="2506491" y="0"/>
                        </a:cubicBezTo>
                        <a:cubicBezTo>
                          <a:pt x="2682874" y="-60438"/>
                          <a:pt x="2792052" y="36203"/>
                          <a:pt x="2998196" y="0"/>
                        </a:cubicBezTo>
                        <a:cubicBezTo>
                          <a:pt x="3204341" y="-36203"/>
                          <a:pt x="3258745" y="5829"/>
                          <a:pt x="3489900" y="0"/>
                        </a:cubicBezTo>
                        <a:cubicBezTo>
                          <a:pt x="3721055" y="-5829"/>
                          <a:pt x="3852613" y="22236"/>
                          <a:pt x="4089539" y="0"/>
                        </a:cubicBezTo>
                        <a:cubicBezTo>
                          <a:pt x="4326465" y="-22236"/>
                          <a:pt x="4390650" y="2109"/>
                          <a:pt x="4689178" y="0"/>
                        </a:cubicBezTo>
                        <a:cubicBezTo>
                          <a:pt x="4987706" y="-2109"/>
                          <a:pt x="5071970" y="36698"/>
                          <a:pt x="5396752" y="0"/>
                        </a:cubicBezTo>
                        <a:cubicBezTo>
                          <a:pt x="5431004" y="148462"/>
                          <a:pt x="5358440" y="175898"/>
                          <a:pt x="5396752" y="338554"/>
                        </a:cubicBezTo>
                        <a:cubicBezTo>
                          <a:pt x="5288694" y="377535"/>
                          <a:pt x="5130773" y="293094"/>
                          <a:pt x="4959015" y="338554"/>
                        </a:cubicBezTo>
                        <a:cubicBezTo>
                          <a:pt x="4787257" y="384014"/>
                          <a:pt x="4409348" y="266710"/>
                          <a:pt x="4251441" y="338554"/>
                        </a:cubicBezTo>
                        <a:cubicBezTo>
                          <a:pt x="4093534" y="410398"/>
                          <a:pt x="3897850" y="337168"/>
                          <a:pt x="3705770" y="338554"/>
                        </a:cubicBezTo>
                        <a:cubicBezTo>
                          <a:pt x="3513690" y="339940"/>
                          <a:pt x="3284541" y="301074"/>
                          <a:pt x="3052163" y="338554"/>
                        </a:cubicBezTo>
                        <a:cubicBezTo>
                          <a:pt x="2819785" y="376034"/>
                          <a:pt x="2650203" y="279490"/>
                          <a:pt x="2452524" y="338554"/>
                        </a:cubicBezTo>
                        <a:cubicBezTo>
                          <a:pt x="2254845" y="397618"/>
                          <a:pt x="2100853" y="328549"/>
                          <a:pt x="1852885" y="338554"/>
                        </a:cubicBezTo>
                        <a:cubicBezTo>
                          <a:pt x="1604917" y="348559"/>
                          <a:pt x="1512095" y="308958"/>
                          <a:pt x="1199278" y="338554"/>
                        </a:cubicBezTo>
                        <a:cubicBezTo>
                          <a:pt x="886461" y="368150"/>
                          <a:pt x="734078" y="271678"/>
                          <a:pt x="599639" y="338554"/>
                        </a:cubicBezTo>
                        <a:cubicBezTo>
                          <a:pt x="465200" y="405430"/>
                          <a:pt x="191344" y="302299"/>
                          <a:pt x="0" y="338554"/>
                        </a:cubicBezTo>
                        <a:cubicBezTo>
                          <a:pt x="-9093" y="242075"/>
                          <a:pt x="32724" y="1674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Diagnostic industriel</a:t>
            </a:r>
          </a:p>
        </p:txBody>
      </p:sp>
    </p:spTree>
    <p:extLst>
      <p:ext uri="{BB962C8B-B14F-4D97-AF65-F5344CB8AC3E}">
        <p14:creationId xmlns:p14="http://schemas.microsoft.com/office/powerpoint/2010/main" val="9299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11A5B19-C695-4B4C-8E04-2AA9809E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Questions / Réponses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70A69E-66FD-48DC-8FAF-88128C5E9D63}"/>
              </a:ext>
            </a:extLst>
          </p:cNvPr>
          <p:cNvSpPr txBox="1"/>
          <p:nvPr/>
        </p:nvSpPr>
        <p:spPr>
          <a:xfrm>
            <a:off x="236837" y="1127336"/>
            <a:ext cx="642426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Excellence Industrielle, les enjeux de l’Amélioration Continue</a:t>
            </a:r>
          </a:p>
          <a:p>
            <a:pPr marL="865381" lvl="1" indent="-457200" defTabSz="4081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Le métier de Responsable Amélioration Continue</a:t>
            </a:r>
          </a:p>
          <a:p>
            <a:pPr marL="865381" lvl="1" indent="-457200" defTabSz="4081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Pourquoi initier des projets d’Amélioration continue? 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accent1"/>
                </a:solidFill>
                <a:cs typeface="Arial" panose="020B0604020202020204" pitchFamily="34" charset="0"/>
              </a:rPr>
              <a:t>Questions / Réponses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Formation certifiante associée : </a:t>
            </a: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développez vos talents et formez votre futur Responsable Amélioration Continue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Questions / Réponses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CB1711-7E4F-42CF-9E0C-DC364BDD4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7"/>
          <a:stretch/>
        </p:blipFill>
        <p:spPr>
          <a:xfrm>
            <a:off x="6734524" y="2169225"/>
            <a:ext cx="2242613" cy="1556867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84FD682-18A3-4AB9-9DD9-E8CED33AE1D6}"/>
              </a:ext>
            </a:extLst>
          </p:cNvPr>
          <p:cNvCxnSpPr>
            <a:cxnSpLocks/>
          </p:cNvCxnSpPr>
          <p:nvPr/>
        </p:nvCxnSpPr>
        <p:spPr>
          <a:xfrm flipV="1">
            <a:off x="3337226" y="3030201"/>
            <a:ext cx="3397298" cy="1"/>
          </a:xfrm>
          <a:prstGeom prst="straightConnector1">
            <a:avLst/>
          </a:prstGeom>
          <a:ln w="47625">
            <a:solidFill>
              <a:schemeClr val="tx2"/>
            </a:solidFill>
            <a:tailEnd type="triangle" w="lg" len="lg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11A5B19-C695-4B4C-8E04-2AA9809E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Questions / Réponses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70A69E-66FD-48DC-8FAF-88128C5E9D63}"/>
              </a:ext>
            </a:extLst>
          </p:cNvPr>
          <p:cNvSpPr txBox="1"/>
          <p:nvPr/>
        </p:nvSpPr>
        <p:spPr>
          <a:xfrm>
            <a:off x="236837" y="1127336"/>
            <a:ext cx="642426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Excellence Industrielle, les enjeux de l’Amélioration Continue</a:t>
            </a:r>
          </a:p>
          <a:p>
            <a:pPr marL="865381" lvl="1" indent="-457200" defTabSz="4081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Le métier de Responsable Amélioration Continue</a:t>
            </a:r>
          </a:p>
          <a:p>
            <a:pPr marL="865381" lvl="1" indent="-457200" defTabSz="4081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Pourquoi initier des projets d’Amélioration continue? 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Questions / Réponses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accent1"/>
                </a:solidFill>
                <a:cs typeface="Arial" panose="020B0604020202020204" pitchFamily="34" charset="0"/>
              </a:rPr>
              <a:t>Formation certifiante associée : </a:t>
            </a: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développez vos talents et formez votre futur Responsable Amélioration Continue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Questions / Réponses</a:t>
            </a:r>
          </a:p>
        </p:txBody>
      </p:sp>
    </p:spTree>
    <p:extLst>
      <p:ext uri="{BB962C8B-B14F-4D97-AF65-F5344CB8AC3E}">
        <p14:creationId xmlns:p14="http://schemas.microsoft.com/office/powerpoint/2010/main" val="224114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46F615D-06C0-42F9-9A8B-563AC027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57" y="94271"/>
            <a:ext cx="8689421" cy="706850"/>
          </a:xfrm>
        </p:spPr>
        <p:txBody>
          <a:bodyPr>
            <a:normAutofit fontScale="90000"/>
          </a:bodyPr>
          <a:lstStyle/>
          <a:p>
            <a:r>
              <a:rPr lang="fr-FR" dirty="0"/>
              <a:t>Formation certifiante « Chef de projet en Excellence Opérationnelle Aéronautique »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D8CB576-B056-46E5-A85D-78718A2B1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56" y="967544"/>
            <a:ext cx="8210337" cy="8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rtlCol="0">
            <a:spAutoFit/>
          </a:bodyPr>
          <a:lstStyle>
            <a:lvl1pPr marL="0" indent="0" algn="l" defTabSz="408181" rtl="0" eaLnBrk="0" latinLnBrk="0" hangingPunct="0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"/>
              </a:defRPr>
            </a:lvl1pPr>
            <a:lvl2pPr marL="742950" indent="-285750" algn="l" defTabSz="408181" rtl="0" eaLnBrk="0" latinLnBrk="0" hangingPunct="0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"/>
              </a:defRPr>
            </a:lvl2pPr>
            <a:lvl3pPr marL="1143000" indent="-228600" algn="l" defTabSz="408181" rtl="0" eaLnBrk="0" latinLnBrk="0" hangingPunct="0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"/>
              </a:defRPr>
            </a:lvl3pPr>
            <a:lvl4pPr marL="1600200" indent="-228600" algn="l" defTabSz="408181" rtl="0" eaLnBrk="0" latinLnBrk="0" hangingPunct="0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"/>
              </a:defRPr>
            </a:lvl4pPr>
            <a:lvl5pPr marL="2057400" indent="-228600" algn="l" defTabSz="408181" rtl="0" eaLnBrk="0" latinLnBrk="0" hangingPunct="0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Helvetica"/>
              </a:defRPr>
            </a:lvl5pPr>
            <a:lvl6pPr marL="2514600" indent="-228600" algn="ctr" defTabSz="408181" rtl="0" eaLnBrk="0" fontAlgn="base" latinLnBrk="0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408181" rtl="0" eaLnBrk="0" fontAlgn="base" latinLnBrk="0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408181" rtl="0" eaLnBrk="0" fontAlgn="base" latinLnBrk="0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408181" rtl="0" eaLnBrk="0" fontAlgn="base" latinLnBrk="0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081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Helvetica"/>
              </a:rPr>
              <a:t>Développez vos talents et formez votre futur Responsable Amélioration Continue</a:t>
            </a:r>
            <a:endParaRPr kumimoji="0" lang="en-GB" altLang="fr-FR" sz="24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Helvetica"/>
            </a:endParaRPr>
          </a:p>
        </p:txBody>
      </p:sp>
      <p:pic>
        <p:nvPicPr>
          <p:cNvPr id="9" name="Picture 4" descr="j0293844">
            <a:extLst>
              <a:ext uri="{FF2B5EF4-FFF2-40B4-BE49-F238E27FC236}">
                <a16:creationId xmlns:a16="http://schemas.microsoft.com/office/drawing/2014/main" id="{A3CD7278-178F-4C78-886D-2C62149D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950" y="2351778"/>
            <a:ext cx="1953458" cy="205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B5F0472-664A-4CE4-8271-489526E92A52}"/>
              </a:ext>
            </a:extLst>
          </p:cNvPr>
          <p:cNvSpPr txBox="1"/>
          <p:nvPr/>
        </p:nvSpPr>
        <p:spPr>
          <a:xfrm>
            <a:off x="104374" y="1788641"/>
            <a:ext cx="6057792" cy="349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1081" lvl="1" indent="-342900">
              <a:lnSpc>
                <a:spcPts val="3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  <a:latin typeface="+mj-lt"/>
                <a:cs typeface="Helvetica"/>
              </a:rPr>
              <a:t>Public – qui former dans votre structure?</a:t>
            </a:r>
          </a:p>
          <a:p>
            <a:pPr marL="751081" lvl="1" indent="-342900">
              <a:lnSpc>
                <a:spcPts val="3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  <a:latin typeface="+mj-lt"/>
                <a:cs typeface="Helvetica"/>
              </a:rPr>
              <a:t>Compétences visées</a:t>
            </a:r>
          </a:p>
          <a:p>
            <a:pPr marL="751081" lvl="1" indent="-342900">
              <a:lnSpc>
                <a:spcPts val="3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  <a:latin typeface="+mj-lt"/>
                <a:cs typeface="Helvetica"/>
              </a:rPr>
              <a:t>Programme et planning </a:t>
            </a:r>
          </a:p>
          <a:p>
            <a:pPr marL="751081" lvl="1" indent="-342900">
              <a:lnSpc>
                <a:spcPts val="3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  <a:latin typeface="+mj-lt"/>
                <a:cs typeface="Helvetica"/>
              </a:rPr>
              <a:t>Modalités pédagogiques</a:t>
            </a:r>
          </a:p>
          <a:p>
            <a:pPr marL="751081" lvl="1" indent="-342900">
              <a:lnSpc>
                <a:spcPts val="3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  <a:latin typeface="+mj-lt"/>
                <a:cs typeface="Helvetica"/>
              </a:rPr>
              <a:t>Le projet d’amélioration continue en entreprise</a:t>
            </a:r>
          </a:p>
          <a:p>
            <a:pPr marL="751081" lvl="1" indent="-342900">
              <a:lnSpc>
                <a:spcPts val="3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  <a:latin typeface="+mj-lt"/>
                <a:cs typeface="Helvetica"/>
              </a:rPr>
              <a:t>Financements</a:t>
            </a:r>
          </a:p>
          <a:p>
            <a:pPr marL="751081" lvl="1" indent="-342900">
              <a:lnSpc>
                <a:spcPts val="3000"/>
              </a:lnSpc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  <a:latin typeface="+mj-lt"/>
                <a:cs typeface="Helvetica"/>
              </a:rPr>
              <a:t>Contacts</a:t>
            </a:r>
          </a:p>
          <a:p>
            <a:pPr marL="214313" indent="-214313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fr-FR" sz="1200" b="1" dirty="0">
              <a:solidFill>
                <a:schemeClr val="tx2"/>
              </a:solidFill>
              <a:latin typeface="+mj-lt"/>
              <a:cs typeface="Helvetica" panose="020B0604020202020204" pitchFamily="34" charset="0"/>
            </a:endParaRPr>
          </a:p>
          <a:p>
            <a:pPr marL="214313" indent="-214313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fr-FR" sz="1200" b="1" dirty="0">
              <a:solidFill>
                <a:schemeClr val="tx2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6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825ACD6-1E32-4416-9D9B-BE92AF83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1. Public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9568B6-F78D-48D1-919A-B8120B969D10}"/>
              </a:ext>
            </a:extLst>
          </p:cNvPr>
          <p:cNvSpPr txBox="1"/>
          <p:nvPr/>
        </p:nvSpPr>
        <p:spPr>
          <a:xfrm>
            <a:off x="413057" y="903427"/>
            <a:ext cx="6079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tx2"/>
                </a:solidFill>
                <a:latin typeface="Helvetica"/>
                <a:cs typeface="Helvetica"/>
              </a:rPr>
              <a:t>A qui s’adresse la formation?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827A0F-5881-4702-903E-A7DE4215C869}"/>
              </a:ext>
            </a:extLst>
          </p:cNvPr>
          <p:cNvSpPr txBox="1"/>
          <p:nvPr/>
        </p:nvSpPr>
        <p:spPr>
          <a:xfrm>
            <a:off x="688186" y="2371028"/>
            <a:ext cx="7897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/>
                </a:solidFill>
                <a:latin typeface="Helvetica"/>
                <a:cs typeface="Helvetica"/>
              </a:rPr>
              <a:t>Toute personne en charge ou pressentie au poste de chef de projet amélioration continue ou animateur de la performance industrielle issue des services :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Helvetica"/>
                <a:cs typeface="Helvetica"/>
              </a:rPr>
              <a:t>Production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Helvetica"/>
                <a:cs typeface="Helvetica"/>
              </a:rPr>
              <a:t>Qualité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2"/>
                </a:solidFill>
                <a:latin typeface="Helvetica"/>
                <a:cs typeface="Helvetica"/>
              </a:rPr>
              <a:t>Supply</a:t>
            </a:r>
            <a:r>
              <a:rPr lang="fr-FR" sz="2000" dirty="0">
                <a:solidFill>
                  <a:schemeClr val="tx2"/>
                </a:solidFill>
                <a:latin typeface="Helvetica"/>
                <a:cs typeface="Helvetica"/>
              </a:rPr>
              <a:t> Chain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Helvetica"/>
                <a:cs typeface="Helvetica"/>
              </a:rPr>
              <a:t>Méthodes Industrielles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215FCC-FF69-47E4-9D77-C3C5CFF7F2FD}"/>
              </a:ext>
            </a:extLst>
          </p:cNvPr>
          <p:cNvSpPr txBox="1"/>
          <p:nvPr/>
        </p:nvSpPr>
        <p:spPr>
          <a:xfrm>
            <a:off x="688186" y="1525997"/>
            <a:ext cx="789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/>
                </a:solidFill>
                <a:latin typeface="Helvetica"/>
                <a:cs typeface="Helvetica"/>
              </a:rPr>
              <a:t>Personnel des entreprises de l’aéronautique et du spatial </a:t>
            </a:r>
          </a:p>
          <a:p>
            <a:r>
              <a:rPr lang="fr-FR" sz="2000" dirty="0">
                <a:solidFill>
                  <a:schemeClr val="tx2"/>
                </a:solidFill>
                <a:latin typeface="Helvetica"/>
                <a:cs typeface="Helvetica"/>
              </a:rPr>
              <a:t>(TPE, PME, ETI, Groupe).</a:t>
            </a:r>
          </a:p>
        </p:txBody>
      </p:sp>
    </p:spTree>
    <p:extLst>
      <p:ext uri="{BB962C8B-B14F-4D97-AF65-F5344CB8AC3E}">
        <p14:creationId xmlns:p14="http://schemas.microsoft.com/office/powerpoint/2010/main" val="250663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825ACD6-1E32-4416-9D9B-BE92AF83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 Compétences visées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9568B6-F78D-48D1-919A-B8120B969D10}"/>
              </a:ext>
            </a:extLst>
          </p:cNvPr>
          <p:cNvSpPr txBox="1"/>
          <p:nvPr/>
        </p:nvSpPr>
        <p:spPr>
          <a:xfrm>
            <a:off x="413057" y="1016886"/>
            <a:ext cx="6079484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F2D6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Validation par le CQPM des compétences visées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0835354-8D32-4262-AF19-6FD954B18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93084"/>
              </p:ext>
            </p:extLst>
          </p:nvPr>
        </p:nvGraphicFramePr>
        <p:xfrm>
          <a:off x="1133157" y="1545431"/>
          <a:ext cx="6877685" cy="2911476"/>
        </p:xfrm>
        <a:graphic>
          <a:graphicData uri="http://schemas.openxmlformats.org/drawingml/2006/table">
            <a:tbl>
              <a:tblPr firstRow="1" firstCol="1" bandRow="1"/>
              <a:tblGrid>
                <a:gridCol w="3438525">
                  <a:extLst>
                    <a:ext uri="{9D8B030D-6E8A-4147-A177-3AD203B41FA5}">
                      <a16:colId xmlns:a16="http://schemas.microsoft.com/office/drawing/2014/main" val="3487094238"/>
                    </a:ext>
                  </a:extLst>
                </a:gridCol>
                <a:gridCol w="3439160">
                  <a:extLst>
                    <a:ext uri="{9D8B030D-6E8A-4147-A177-3AD203B41FA5}">
                      <a16:colId xmlns:a16="http://schemas.microsoft.com/office/drawing/2014/main" val="736071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solidFill>
                            <a:srgbClr val="0F2D6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Blocs de compétences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solidFill>
                            <a:srgbClr val="0F2D6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Capacités professionnelles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660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solidFill>
                            <a:srgbClr val="0F2D6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BDC 0118 : Diagnostic et préconisation de la performance des processus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Diagnostiquer la performance d’un processus de délivrance produit ou service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Définir les axes de progrès prioritaires concourant aux objectifs de la démarche Lean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Proposer les leviers ou actions d’améliorations les plus pertinents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216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solidFill>
                            <a:srgbClr val="0F2D6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BDC 0119 : Accompagnement des équipes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Préparer les équipes aux méthodes et outils d’améliorations Lean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Piloter les actions d’amélioration de la performance des processus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9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solidFill>
                            <a:srgbClr val="0F2D6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3 -BDC 0120– Déploiement de la performance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Mesurer la performance des processus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Mettre en œuvre des actions correctives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Standardiser les bonnes pratiques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Valoriser les résultats obtenus et les actions mises en œuvre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27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7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3D1BC757-F152-B347-A00B-8E9937D04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8160" y="208866"/>
            <a:ext cx="428404" cy="428404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485AE2B4-EFC1-5340-9131-F7ACD82EA528}"/>
              </a:ext>
            </a:extLst>
          </p:cNvPr>
          <p:cNvSpPr txBox="1"/>
          <p:nvPr/>
        </p:nvSpPr>
        <p:spPr>
          <a:xfrm>
            <a:off x="6926752" y="626928"/>
            <a:ext cx="649070" cy="19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35" b="1" dirty="0">
                <a:solidFill>
                  <a:srgbClr val="C00000"/>
                </a:solidFill>
                <a:latin typeface="Frutiger-BoldCn"/>
                <a:cs typeface="Frutiger-BoldCn"/>
              </a:rPr>
              <a:t>Organisation</a:t>
            </a:r>
            <a:endParaRPr lang="fr-FR" sz="635" dirty="0">
              <a:solidFill>
                <a:srgbClr val="C00000"/>
              </a:solidFill>
              <a:latin typeface="Frutiger-BoldCn"/>
              <a:cs typeface="Frutiger-BoldCn"/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24A841C9-CBA9-EB45-B41C-E5BFA19FF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692" y="215121"/>
            <a:ext cx="428403" cy="400683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8AF42371-D919-804C-A0F6-8178C63D545D}"/>
              </a:ext>
            </a:extLst>
          </p:cNvPr>
          <p:cNvSpPr txBox="1"/>
          <p:nvPr/>
        </p:nvSpPr>
        <p:spPr>
          <a:xfrm>
            <a:off x="6279762" y="618757"/>
            <a:ext cx="544072" cy="19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35" b="1" dirty="0">
                <a:solidFill>
                  <a:srgbClr val="C00000"/>
                </a:solidFill>
                <a:latin typeface="Frutiger-BoldCn"/>
                <a:cs typeface="Frutiger-BoldCn"/>
              </a:rPr>
              <a:t>Délai</a:t>
            </a:r>
            <a:endParaRPr lang="fr-FR" sz="635" dirty="0">
              <a:solidFill>
                <a:srgbClr val="C00000"/>
              </a:solidFill>
              <a:latin typeface="Frutiger-BoldCn"/>
              <a:cs typeface="Frutiger-BoldCn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2708AB-16B3-4FD9-8C9B-6F798D46D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322" y="208866"/>
            <a:ext cx="428404" cy="4284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0FED62F-9C1F-4156-A0C3-5DAD0BADF3C7}"/>
              </a:ext>
            </a:extLst>
          </p:cNvPr>
          <p:cNvSpPr txBox="1"/>
          <p:nvPr/>
        </p:nvSpPr>
        <p:spPr>
          <a:xfrm>
            <a:off x="5590761" y="626363"/>
            <a:ext cx="544072" cy="19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35" b="1" dirty="0">
                <a:solidFill>
                  <a:srgbClr val="D82A42"/>
                </a:solidFill>
                <a:latin typeface="Frutiger-BoldCn"/>
                <a:cs typeface="Frutiger-BoldCn"/>
              </a:rPr>
              <a:t>Qualité</a:t>
            </a:r>
            <a:endParaRPr lang="fr-FR" sz="635" dirty="0">
              <a:latin typeface="Frutiger-BoldCn"/>
              <a:cs typeface="Frutiger-BoldC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51367" y="181378"/>
            <a:ext cx="1232223" cy="627195"/>
          </a:xfrm>
          <a:custGeom>
            <a:avLst/>
            <a:gdLst/>
            <a:ahLst/>
            <a:cxnLst/>
            <a:rect l="l" t="t" r="r" b="b"/>
            <a:pathLst>
              <a:path w="1553210" h="790575">
                <a:moveTo>
                  <a:pt x="1552714" y="0"/>
                </a:moveTo>
                <a:lnTo>
                  <a:pt x="0" y="0"/>
                </a:lnTo>
                <a:lnTo>
                  <a:pt x="0" y="675233"/>
                </a:lnTo>
                <a:lnTo>
                  <a:pt x="9052" y="720074"/>
                </a:lnTo>
                <a:lnTo>
                  <a:pt x="33740" y="756688"/>
                </a:lnTo>
                <a:lnTo>
                  <a:pt x="70358" y="781371"/>
                </a:lnTo>
                <a:lnTo>
                  <a:pt x="115201" y="790422"/>
                </a:lnTo>
                <a:lnTo>
                  <a:pt x="1552714" y="790422"/>
                </a:lnTo>
                <a:lnTo>
                  <a:pt x="1552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6" name="object 6"/>
          <p:cNvSpPr/>
          <p:nvPr/>
        </p:nvSpPr>
        <p:spPr>
          <a:xfrm>
            <a:off x="4425906" y="49097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82A42"/>
            </a:solidFill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7" name="object 7"/>
          <p:cNvSpPr/>
          <p:nvPr/>
        </p:nvSpPr>
        <p:spPr>
          <a:xfrm flipV="1">
            <a:off x="340325" y="114964"/>
            <a:ext cx="8168644" cy="36271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8" name="object 8"/>
          <p:cNvSpPr/>
          <p:nvPr/>
        </p:nvSpPr>
        <p:spPr>
          <a:xfrm>
            <a:off x="7876747" y="142799"/>
            <a:ext cx="632232" cy="4772725"/>
          </a:xfrm>
          <a:custGeom>
            <a:avLst/>
            <a:gdLst/>
            <a:ahLst/>
            <a:cxnLst/>
            <a:rect l="l" t="t" r="r" b="b"/>
            <a:pathLst>
              <a:path w="796925" h="6015990">
                <a:moveTo>
                  <a:pt x="0" y="6015596"/>
                </a:moveTo>
                <a:lnTo>
                  <a:pt x="796391" y="6015596"/>
                </a:lnTo>
                <a:lnTo>
                  <a:pt x="796391" y="0"/>
                </a:lnTo>
                <a:lnTo>
                  <a:pt x="0" y="0"/>
                </a:lnTo>
                <a:lnTo>
                  <a:pt x="0" y="6015596"/>
                </a:lnTo>
                <a:close/>
              </a:path>
            </a:pathLst>
          </a:custGeom>
          <a:solidFill>
            <a:srgbClr val="D82A42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14" name="object 14"/>
          <p:cNvSpPr txBox="1"/>
          <p:nvPr/>
        </p:nvSpPr>
        <p:spPr>
          <a:xfrm>
            <a:off x="8029974" y="960373"/>
            <a:ext cx="439544" cy="1743551"/>
          </a:xfrm>
          <a:prstGeom prst="rect">
            <a:avLst/>
          </a:prstGeom>
        </p:spPr>
        <p:txBody>
          <a:bodyPr vert="vert270" wrap="square" lIns="0" tIns="2519" rIns="0" bIns="0" rtlCol="0">
            <a:spAutoFit/>
          </a:bodyPr>
          <a:lstStyle/>
          <a:p>
            <a:pPr marL="10075" marR="4030">
              <a:spcBef>
                <a:spcPts val="20"/>
              </a:spcBef>
            </a:pPr>
            <a:r>
              <a:rPr sz="952" b="1" dirty="0">
                <a:solidFill>
                  <a:srgbClr val="FFFFFF"/>
                </a:solidFill>
                <a:latin typeface="Frutiger-BoldCn"/>
                <a:cs typeface="Frutiger-BoldCn"/>
              </a:rPr>
              <a:t>CHEF DE PROJET EN EXCELLENCE  </a:t>
            </a:r>
            <a:r>
              <a:rPr sz="952" b="1" spc="-4" dirty="0">
                <a:solidFill>
                  <a:srgbClr val="FFFFFF"/>
                </a:solidFill>
                <a:latin typeface="Frutiger-BoldCn"/>
                <a:cs typeface="Frutiger-BoldCn"/>
              </a:rPr>
              <a:t>OPÉRATIONNELLE</a:t>
            </a:r>
            <a:r>
              <a:rPr sz="952" b="1" spc="-107" dirty="0">
                <a:solidFill>
                  <a:srgbClr val="FFFFFF"/>
                </a:solidFill>
                <a:latin typeface="Frutiger-BoldCn"/>
                <a:cs typeface="Frutiger-BoldCn"/>
              </a:rPr>
              <a:t> </a:t>
            </a:r>
            <a:r>
              <a:rPr sz="952" b="1" spc="-4" dirty="0">
                <a:solidFill>
                  <a:srgbClr val="FFFFFF"/>
                </a:solidFill>
                <a:latin typeface="Frutiger-BoldCn"/>
                <a:cs typeface="Frutiger-BoldCn"/>
              </a:rPr>
              <a:t>AÉRONAUTIQUE</a:t>
            </a:r>
            <a:endParaRPr sz="952" dirty="0">
              <a:latin typeface="Frutiger-BoldCn"/>
              <a:cs typeface="Frutiger-BoldC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07777" y="2783373"/>
            <a:ext cx="419641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345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16" name="object 16"/>
          <p:cNvSpPr/>
          <p:nvPr/>
        </p:nvSpPr>
        <p:spPr>
          <a:xfrm>
            <a:off x="7987324" y="27833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17" name="object 17"/>
          <p:cNvSpPr/>
          <p:nvPr/>
        </p:nvSpPr>
        <p:spPr>
          <a:xfrm>
            <a:off x="8437151" y="27833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19" name="object 19"/>
          <p:cNvSpPr/>
          <p:nvPr/>
        </p:nvSpPr>
        <p:spPr>
          <a:xfrm>
            <a:off x="7987324" y="7089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0" name="object 20"/>
          <p:cNvSpPr/>
          <p:nvPr/>
        </p:nvSpPr>
        <p:spPr>
          <a:xfrm>
            <a:off x="8437151" y="7089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1" name="object 21"/>
          <p:cNvSpPr/>
          <p:nvPr/>
        </p:nvSpPr>
        <p:spPr>
          <a:xfrm>
            <a:off x="8049963" y="4489466"/>
            <a:ext cx="239795" cy="239795"/>
          </a:xfrm>
          <a:custGeom>
            <a:avLst/>
            <a:gdLst/>
            <a:ahLst/>
            <a:cxnLst/>
            <a:rect l="l" t="t" r="r" b="b"/>
            <a:pathLst>
              <a:path w="302259" h="302260">
                <a:moveTo>
                  <a:pt x="150850" y="0"/>
                </a:moveTo>
                <a:lnTo>
                  <a:pt x="103219" y="7702"/>
                </a:lnTo>
                <a:lnTo>
                  <a:pt x="61815" y="29142"/>
                </a:lnTo>
                <a:lnTo>
                  <a:pt x="29142" y="61815"/>
                </a:lnTo>
                <a:lnTo>
                  <a:pt x="7702" y="103219"/>
                </a:lnTo>
                <a:lnTo>
                  <a:pt x="0" y="150850"/>
                </a:lnTo>
                <a:lnTo>
                  <a:pt x="7702" y="198482"/>
                </a:lnTo>
                <a:lnTo>
                  <a:pt x="29142" y="239885"/>
                </a:lnTo>
                <a:lnTo>
                  <a:pt x="61815" y="272559"/>
                </a:lnTo>
                <a:lnTo>
                  <a:pt x="103219" y="293998"/>
                </a:lnTo>
                <a:lnTo>
                  <a:pt x="150850" y="301701"/>
                </a:lnTo>
                <a:lnTo>
                  <a:pt x="198482" y="293998"/>
                </a:lnTo>
                <a:lnTo>
                  <a:pt x="204331" y="290969"/>
                </a:lnTo>
                <a:lnTo>
                  <a:pt x="150850" y="290969"/>
                </a:lnTo>
                <a:lnTo>
                  <a:pt x="106607" y="283813"/>
                </a:lnTo>
                <a:lnTo>
                  <a:pt x="68149" y="263896"/>
                </a:lnTo>
                <a:lnTo>
                  <a:pt x="37800" y="233546"/>
                </a:lnTo>
                <a:lnTo>
                  <a:pt x="17886" y="195088"/>
                </a:lnTo>
                <a:lnTo>
                  <a:pt x="10731" y="150850"/>
                </a:lnTo>
                <a:lnTo>
                  <a:pt x="17886" y="106612"/>
                </a:lnTo>
                <a:lnTo>
                  <a:pt x="37800" y="68154"/>
                </a:lnTo>
                <a:lnTo>
                  <a:pt x="68149" y="37804"/>
                </a:lnTo>
                <a:lnTo>
                  <a:pt x="106607" y="17887"/>
                </a:lnTo>
                <a:lnTo>
                  <a:pt x="150850" y="10731"/>
                </a:lnTo>
                <a:lnTo>
                  <a:pt x="204331" y="10731"/>
                </a:lnTo>
                <a:lnTo>
                  <a:pt x="198482" y="7702"/>
                </a:lnTo>
                <a:lnTo>
                  <a:pt x="150850" y="0"/>
                </a:lnTo>
                <a:close/>
              </a:path>
              <a:path w="302259" h="302260">
                <a:moveTo>
                  <a:pt x="204331" y="10731"/>
                </a:moveTo>
                <a:lnTo>
                  <a:pt x="150850" y="10731"/>
                </a:lnTo>
                <a:lnTo>
                  <a:pt x="195087" y="17887"/>
                </a:lnTo>
                <a:lnTo>
                  <a:pt x="233541" y="37804"/>
                </a:lnTo>
                <a:lnTo>
                  <a:pt x="263888" y="68154"/>
                </a:lnTo>
                <a:lnTo>
                  <a:pt x="283802" y="106612"/>
                </a:lnTo>
                <a:lnTo>
                  <a:pt x="290957" y="150850"/>
                </a:lnTo>
                <a:lnTo>
                  <a:pt x="283802" y="195088"/>
                </a:lnTo>
                <a:lnTo>
                  <a:pt x="263888" y="233546"/>
                </a:lnTo>
                <a:lnTo>
                  <a:pt x="233541" y="263896"/>
                </a:lnTo>
                <a:lnTo>
                  <a:pt x="195087" y="283813"/>
                </a:lnTo>
                <a:lnTo>
                  <a:pt x="150850" y="290969"/>
                </a:lnTo>
                <a:lnTo>
                  <a:pt x="204331" y="290969"/>
                </a:lnTo>
                <a:lnTo>
                  <a:pt x="239885" y="272559"/>
                </a:lnTo>
                <a:lnTo>
                  <a:pt x="272559" y="239885"/>
                </a:lnTo>
                <a:lnTo>
                  <a:pt x="293998" y="198482"/>
                </a:lnTo>
                <a:lnTo>
                  <a:pt x="301701" y="150850"/>
                </a:lnTo>
                <a:lnTo>
                  <a:pt x="293998" y="103219"/>
                </a:lnTo>
                <a:lnTo>
                  <a:pt x="272559" y="61815"/>
                </a:lnTo>
                <a:lnTo>
                  <a:pt x="239885" y="29142"/>
                </a:lnTo>
                <a:lnTo>
                  <a:pt x="204331" y="10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2" name="object 22"/>
          <p:cNvSpPr/>
          <p:nvPr/>
        </p:nvSpPr>
        <p:spPr>
          <a:xfrm>
            <a:off x="8015041" y="4454545"/>
            <a:ext cx="309315" cy="309315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194855" y="0"/>
                </a:moveTo>
                <a:lnTo>
                  <a:pt x="150231" y="5155"/>
                </a:lnTo>
                <a:lnTo>
                  <a:pt x="109236" y="19836"/>
                </a:lnTo>
                <a:lnTo>
                  <a:pt x="73051" y="42863"/>
                </a:lnTo>
                <a:lnTo>
                  <a:pt x="42854" y="73058"/>
                </a:lnTo>
                <a:lnTo>
                  <a:pt x="19825" y="109244"/>
                </a:lnTo>
                <a:lnTo>
                  <a:pt x="5143" y="150240"/>
                </a:lnTo>
                <a:lnTo>
                  <a:pt x="0" y="194878"/>
                </a:lnTo>
                <a:lnTo>
                  <a:pt x="5143" y="239498"/>
                </a:lnTo>
                <a:lnTo>
                  <a:pt x="19825" y="280496"/>
                </a:lnTo>
                <a:lnTo>
                  <a:pt x="42854" y="316683"/>
                </a:lnTo>
                <a:lnTo>
                  <a:pt x="73051" y="346881"/>
                </a:lnTo>
                <a:lnTo>
                  <a:pt x="109236" y="369911"/>
                </a:lnTo>
                <a:lnTo>
                  <a:pt x="150231" y="384594"/>
                </a:lnTo>
                <a:lnTo>
                  <a:pt x="194855" y="389750"/>
                </a:lnTo>
                <a:lnTo>
                  <a:pt x="239489" y="384594"/>
                </a:lnTo>
                <a:lnTo>
                  <a:pt x="255093" y="379006"/>
                </a:lnTo>
                <a:lnTo>
                  <a:pt x="194855" y="379006"/>
                </a:lnTo>
                <a:lnTo>
                  <a:pt x="145964" y="372417"/>
                </a:lnTo>
                <a:lnTo>
                  <a:pt x="101994" y="353830"/>
                </a:lnTo>
                <a:lnTo>
                  <a:pt x="64715" y="325013"/>
                </a:lnTo>
                <a:lnTo>
                  <a:pt x="35897" y="287735"/>
                </a:lnTo>
                <a:lnTo>
                  <a:pt x="17308" y="243764"/>
                </a:lnTo>
                <a:lnTo>
                  <a:pt x="10718" y="194868"/>
                </a:lnTo>
                <a:lnTo>
                  <a:pt x="17308" y="145973"/>
                </a:lnTo>
                <a:lnTo>
                  <a:pt x="35897" y="102002"/>
                </a:lnTo>
                <a:lnTo>
                  <a:pt x="64715" y="64723"/>
                </a:lnTo>
                <a:lnTo>
                  <a:pt x="101994" y="35907"/>
                </a:lnTo>
                <a:lnTo>
                  <a:pt x="145964" y="17320"/>
                </a:lnTo>
                <a:lnTo>
                  <a:pt x="194855" y="10731"/>
                </a:lnTo>
                <a:lnTo>
                  <a:pt x="255061" y="10731"/>
                </a:lnTo>
                <a:lnTo>
                  <a:pt x="239489" y="5155"/>
                </a:lnTo>
                <a:lnTo>
                  <a:pt x="194855" y="0"/>
                </a:lnTo>
                <a:close/>
              </a:path>
              <a:path w="389890" h="389889">
                <a:moveTo>
                  <a:pt x="255061" y="10731"/>
                </a:moveTo>
                <a:lnTo>
                  <a:pt x="194855" y="10731"/>
                </a:lnTo>
                <a:lnTo>
                  <a:pt x="243756" y="17320"/>
                </a:lnTo>
                <a:lnTo>
                  <a:pt x="287731" y="35907"/>
                </a:lnTo>
                <a:lnTo>
                  <a:pt x="325011" y="64723"/>
                </a:lnTo>
                <a:lnTo>
                  <a:pt x="353829" y="102002"/>
                </a:lnTo>
                <a:lnTo>
                  <a:pt x="372417" y="145973"/>
                </a:lnTo>
                <a:lnTo>
                  <a:pt x="379004" y="194878"/>
                </a:lnTo>
                <a:lnTo>
                  <a:pt x="372417" y="243764"/>
                </a:lnTo>
                <a:lnTo>
                  <a:pt x="353829" y="287735"/>
                </a:lnTo>
                <a:lnTo>
                  <a:pt x="325011" y="325013"/>
                </a:lnTo>
                <a:lnTo>
                  <a:pt x="287731" y="353830"/>
                </a:lnTo>
                <a:lnTo>
                  <a:pt x="243756" y="372417"/>
                </a:lnTo>
                <a:lnTo>
                  <a:pt x="194855" y="379006"/>
                </a:lnTo>
                <a:lnTo>
                  <a:pt x="255093" y="379006"/>
                </a:lnTo>
                <a:lnTo>
                  <a:pt x="316676" y="346881"/>
                </a:lnTo>
                <a:lnTo>
                  <a:pt x="346872" y="316683"/>
                </a:lnTo>
                <a:lnTo>
                  <a:pt x="369900" y="280496"/>
                </a:lnTo>
                <a:lnTo>
                  <a:pt x="384581" y="239498"/>
                </a:lnTo>
                <a:lnTo>
                  <a:pt x="389737" y="194868"/>
                </a:lnTo>
                <a:lnTo>
                  <a:pt x="384581" y="150240"/>
                </a:lnTo>
                <a:lnTo>
                  <a:pt x="369900" y="109244"/>
                </a:lnTo>
                <a:lnTo>
                  <a:pt x="346872" y="73058"/>
                </a:lnTo>
                <a:lnTo>
                  <a:pt x="316676" y="42863"/>
                </a:lnTo>
                <a:lnTo>
                  <a:pt x="280488" y="19836"/>
                </a:lnTo>
                <a:lnTo>
                  <a:pt x="255061" y="10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3" name="object 23"/>
          <p:cNvSpPr/>
          <p:nvPr/>
        </p:nvSpPr>
        <p:spPr>
          <a:xfrm>
            <a:off x="8252186" y="4604878"/>
            <a:ext cx="33249" cy="8564"/>
          </a:xfrm>
          <a:custGeom>
            <a:avLst/>
            <a:gdLst/>
            <a:ahLst/>
            <a:cxnLst/>
            <a:rect l="l" t="t" r="r" b="b"/>
            <a:pathLst>
              <a:path w="41909" h="10795">
                <a:moveTo>
                  <a:pt x="41440" y="10731"/>
                </a:moveTo>
                <a:lnTo>
                  <a:pt x="0" y="10731"/>
                </a:lnTo>
                <a:lnTo>
                  <a:pt x="0" y="0"/>
                </a:lnTo>
                <a:lnTo>
                  <a:pt x="41440" y="0"/>
                </a:lnTo>
                <a:lnTo>
                  <a:pt x="41440" y="10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4" name="object 24"/>
          <p:cNvSpPr/>
          <p:nvPr/>
        </p:nvSpPr>
        <p:spPr>
          <a:xfrm>
            <a:off x="8054225" y="4604878"/>
            <a:ext cx="33249" cy="8564"/>
          </a:xfrm>
          <a:custGeom>
            <a:avLst/>
            <a:gdLst/>
            <a:ahLst/>
            <a:cxnLst/>
            <a:rect l="l" t="t" r="r" b="b"/>
            <a:pathLst>
              <a:path w="41909" h="10795">
                <a:moveTo>
                  <a:pt x="41440" y="10731"/>
                </a:moveTo>
                <a:lnTo>
                  <a:pt x="0" y="10731"/>
                </a:lnTo>
                <a:lnTo>
                  <a:pt x="0" y="0"/>
                </a:lnTo>
                <a:lnTo>
                  <a:pt x="41440" y="0"/>
                </a:lnTo>
                <a:lnTo>
                  <a:pt x="41440" y="10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5" name="object 25"/>
          <p:cNvSpPr/>
          <p:nvPr/>
        </p:nvSpPr>
        <p:spPr>
          <a:xfrm>
            <a:off x="8165387" y="4691687"/>
            <a:ext cx="8564" cy="33249"/>
          </a:xfrm>
          <a:custGeom>
            <a:avLst/>
            <a:gdLst/>
            <a:ahLst/>
            <a:cxnLst/>
            <a:rect l="l" t="t" r="r" b="b"/>
            <a:pathLst>
              <a:path w="10795" h="41910">
                <a:moveTo>
                  <a:pt x="10731" y="41440"/>
                </a:moveTo>
                <a:lnTo>
                  <a:pt x="0" y="41440"/>
                </a:lnTo>
                <a:lnTo>
                  <a:pt x="0" y="0"/>
                </a:lnTo>
                <a:lnTo>
                  <a:pt x="10731" y="0"/>
                </a:lnTo>
                <a:lnTo>
                  <a:pt x="10731" y="4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6" name="object 26"/>
          <p:cNvSpPr/>
          <p:nvPr/>
        </p:nvSpPr>
        <p:spPr>
          <a:xfrm>
            <a:off x="8165387" y="4493726"/>
            <a:ext cx="8564" cy="33249"/>
          </a:xfrm>
          <a:custGeom>
            <a:avLst/>
            <a:gdLst/>
            <a:ahLst/>
            <a:cxnLst/>
            <a:rect l="l" t="t" r="r" b="b"/>
            <a:pathLst>
              <a:path w="10795" h="41910">
                <a:moveTo>
                  <a:pt x="10731" y="41452"/>
                </a:moveTo>
                <a:lnTo>
                  <a:pt x="0" y="41452"/>
                </a:lnTo>
                <a:lnTo>
                  <a:pt x="0" y="0"/>
                </a:lnTo>
                <a:lnTo>
                  <a:pt x="10731" y="0"/>
                </a:lnTo>
                <a:lnTo>
                  <a:pt x="10731" y="4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7" name="object 27"/>
          <p:cNvSpPr/>
          <p:nvPr/>
        </p:nvSpPr>
        <p:spPr>
          <a:xfrm>
            <a:off x="8254061" y="4547735"/>
            <a:ext cx="18136" cy="15617"/>
          </a:xfrm>
          <a:custGeom>
            <a:avLst/>
            <a:gdLst/>
            <a:ahLst/>
            <a:cxnLst/>
            <a:rect l="l" t="t" r="r" b="b"/>
            <a:pathLst>
              <a:path w="22859" h="19685">
                <a:moveTo>
                  <a:pt x="16891" y="0"/>
                </a:moveTo>
                <a:lnTo>
                  <a:pt x="0" y="9753"/>
                </a:lnTo>
                <a:lnTo>
                  <a:pt x="5359" y="19062"/>
                </a:lnTo>
                <a:lnTo>
                  <a:pt x="22263" y="9309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8" name="object 28"/>
          <p:cNvSpPr/>
          <p:nvPr/>
        </p:nvSpPr>
        <p:spPr>
          <a:xfrm>
            <a:off x="8067554" y="4655416"/>
            <a:ext cx="18136" cy="15617"/>
          </a:xfrm>
          <a:custGeom>
            <a:avLst/>
            <a:gdLst/>
            <a:ahLst/>
            <a:cxnLst/>
            <a:rect l="l" t="t" r="r" b="b"/>
            <a:pathLst>
              <a:path w="22859" h="19685">
                <a:moveTo>
                  <a:pt x="16891" y="0"/>
                </a:moveTo>
                <a:lnTo>
                  <a:pt x="0" y="9753"/>
                </a:lnTo>
                <a:lnTo>
                  <a:pt x="5359" y="19062"/>
                </a:lnTo>
                <a:lnTo>
                  <a:pt x="22263" y="9309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9" name="object 29"/>
          <p:cNvSpPr/>
          <p:nvPr/>
        </p:nvSpPr>
        <p:spPr>
          <a:xfrm>
            <a:off x="8215906" y="4693555"/>
            <a:ext cx="15617" cy="18136"/>
          </a:xfrm>
          <a:custGeom>
            <a:avLst/>
            <a:gdLst/>
            <a:ahLst/>
            <a:cxnLst/>
            <a:rect l="l" t="t" r="r" b="b"/>
            <a:pathLst>
              <a:path w="19684" h="22860">
                <a:moveTo>
                  <a:pt x="9309" y="0"/>
                </a:moveTo>
                <a:lnTo>
                  <a:pt x="0" y="5372"/>
                </a:lnTo>
                <a:lnTo>
                  <a:pt x="9766" y="22288"/>
                </a:lnTo>
                <a:lnTo>
                  <a:pt x="19075" y="16916"/>
                </a:lnTo>
                <a:lnTo>
                  <a:pt x="93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30" name="object 30"/>
          <p:cNvSpPr/>
          <p:nvPr/>
        </p:nvSpPr>
        <p:spPr>
          <a:xfrm>
            <a:off x="8108239" y="4507054"/>
            <a:ext cx="15617" cy="18136"/>
          </a:xfrm>
          <a:custGeom>
            <a:avLst/>
            <a:gdLst/>
            <a:ahLst/>
            <a:cxnLst/>
            <a:rect l="l" t="t" r="r" b="b"/>
            <a:pathLst>
              <a:path w="19684" h="22860">
                <a:moveTo>
                  <a:pt x="9296" y="0"/>
                </a:moveTo>
                <a:lnTo>
                  <a:pt x="0" y="5372"/>
                </a:lnTo>
                <a:lnTo>
                  <a:pt x="9753" y="22275"/>
                </a:lnTo>
                <a:lnTo>
                  <a:pt x="19062" y="16903"/>
                </a:lnTo>
                <a:lnTo>
                  <a:pt x="9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31" name="object 31"/>
          <p:cNvSpPr/>
          <p:nvPr/>
        </p:nvSpPr>
        <p:spPr>
          <a:xfrm>
            <a:off x="8215915" y="4507052"/>
            <a:ext cx="15617" cy="18136"/>
          </a:xfrm>
          <a:custGeom>
            <a:avLst/>
            <a:gdLst/>
            <a:ahLst/>
            <a:cxnLst/>
            <a:rect l="l" t="t" r="r" b="b"/>
            <a:pathLst>
              <a:path w="19684" h="22860">
                <a:moveTo>
                  <a:pt x="9753" y="0"/>
                </a:moveTo>
                <a:lnTo>
                  <a:pt x="0" y="16903"/>
                </a:lnTo>
                <a:lnTo>
                  <a:pt x="9309" y="22275"/>
                </a:lnTo>
                <a:lnTo>
                  <a:pt x="19062" y="5372"/>
                </a:lnTo>
                <a:lnTo>
                  <a:pt x="9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32" name="object 32"/>
          <p:cNvSpPr/>
          <p:nvPr/>
        </p:nvSpPr>
        <p:spPr>
          <a:xfrm>
            <a:off x="8108229" y="4693556"/>
            <a:ext cx="15617" cy="18136"/>
          </a:xfrm>
          <a:custGeom>
            <a:avLst/>
            <a:gdLst/>
            <a:ahLst/>
            <a:cxnLst/>
            <a:rect l="l" t="t" r="r" b="b"/>
            <a:pathLst>
              <a:path w="19684" h="22860">
                <a:moveTo>
                  <a:pt x="9753" y="0"/>
                </a:moveTo>
                <a:lnTo>
                  <a:pt x="0" y="16903"/>
                </a:lnTo>
                <a:lnTo>
                  <a:pt x="9309" y="22275"/>
                </a:lnTo>
                <a:lnTo>
                  <a:pt x="19062" y="5372"/>
                </a:lnTo>
                <a:lnTo>
                  <a:pt x="9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33" name="object 33"/>
          <p:cNvSpPr/>
          <p:nvPr/>
        </p:nvSpPr>
        <p:spPr>
          <a:xfrm>
            <a:off x="8254050" y="4655419"/>
            <a:ext cx="18136" cy="15617"/>
          </a:xfrm>
          <a:custGeom>
            <a:avLst/>
            <a:gdLst/>
            <a:ahLst/>
            <a:cxnLst/>
            <a:rect l="l" t="t" r="r" b="b"/>
            <a:pathLst>
              <a:path w="22859" h="19685">
                <a:moveTo>
                  <a:pt x="5359" y="0"/>
                </a:moveTo>
                <a:lnTo>
                  <a:pt x="0" y="9309"/>
                </a:lnTo>
                <a:lnTo>
                  <a:pt x="16903" y="19075"/>
                </a:lnTo>
                <a:lnTo>
                  <a:pt x="22275" y="9766"/>
                </a:lnTo>
                <a:lnTo>
                  <a:pt x="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34" name="object 34"/>
          <p:cNvSpPr/>
          <p:nvPr/>
        </p:nvSpPr>
        <p:spPr>
          <a:xfrm>
            <a:off x="8067555" y="4547747"/>
            <a:ext cx="17128" cy="14609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5359" y="0"/>
                </a:moveTo>
                <a:lnTo>
                  <a:pt x="0" y="9296"/>
                </a:lnTo>
                <a:lnTo>
                  <a:pt x="15633" y="18338"/>
                </a:lnTo>
                <a:lnTo>
                  <a:pt x="21005" y="9029"/>
                </a:lnTo>
                <a:lnTo>
                  <a:pt x="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35" name="object 35"/>
          <p:cNvSpPr/>
          <p:nvPr/>
        </p:nvSpPr>
        <p:spPr>
          <a:xfrm>
            <a:off x="8150416" y="4589918"/>
            <a:ext cx="38790" cy="38790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231" y="0"/>
                </a:moveTo>
                <a:lnTo>
                  <a:pt x="14803" y="1907"/>
                </a:lnTo>
                <a:lnTo>
                  <a:pt x="7100" y="7105"/>
                </a:lnTo>
                <a:lnTo>
                  <a:pt x="1905" y="14808"/>
                </a:lnTo>
                <a:lnTo>
                  <a:pt x="0" y="24231"/>
                </a:lnTo>
                <a:lnTo>
                  <a:pt x="1905" y="33661"/>
                </a:lnTo>
                <a:lnTo>
                  <a:pt x="7100" y="41368"/>
                </a:lnTo>
                <a:lnTo>
                  <a:pt x="14803" y="46568"/>
                </a:lnTo>
                <a:lnTo>
                  <a:pt x="24231" y="48475"/>
                </a:lnTo>
                <a:lnTo>
                  <a:pt x="33656" y="46568"/>
                </a:lnTo>
                <a:lnTo>
                  <a:pt x="41363" y="41368"/>
                </a:lnTo>
                <a:lnTo>
                  <a:pt x="43819" y="37731"/>
                </a:lnTo>
                <a:lnTo>
                  <a:pt x="16789" y="37731"/>
                </a:lnTo>
                <a:lnTo>
                  <a:pt x="10731" y="31673"/>
                </a:lnTo>
                <a:lnTo>
                  <a:pt x="10731" y="16789"/>
                </a:lnTo>
                <a:lnTo>
                  <a:pt x="16789" y="10731"/>
                </a:lnTo>
                <a:lnTo>
                  <a:pt x="43812" y="10731"/>
                </a:lnTo>
                <a:lnTo>
                  <a:pt x="41363" y="7105"/>
                </a:lnTo>
                <a:lnTo>
                  <a:pt x="33656" y="1907"/>
                </a:lnTo>
                <a:lnTo>
                  <a:pt x="24231" y="0"/>
                </a:lnTo>
                <a:close/>
              </a:path>
              <a:path w="48895" h="48895">
                <a:moveTo>
                  <a:pt x="43812" y="10731"/>
                </a:moveTo>
                <a:lnTo>
                  <a:pt x="31673" y="10731"/>
                </a:lnTo>
                <a:lnTo>
                  <a:pt x="37731" y="16789"/>
                </a:lnTo>
                <a:lnTo>
                  <a:pt x="37731" y="31673"/>
                </a:lnTo>
                <a:lnTo>
                  <a:pt x="31673" y="37731"/>
                </a:lnTo>
                <a:lnTo>
                  <a:pt x="43819" y="37731"/>
                </a:lnTo>
                <a:lnTo>
                  <a:pt x="46566" y="33661"/>
                </a:lnTo>
                <a:lnTo>
                  <a:pt x="48475" y="24231"/>
                </a:lnTo>
                <a:lnTo>
                  <a:pt x="46566" y="14808"/>
                </a:lnTo>
                <a:lnTo>
                  <a:pt x="43812" y="10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36" name="object 36"/>
          <p:cNvSpPr/>
          <p:nvPr/>
        </p:nvSpPr>
        <p:spPr>
          <a:xfrm>
            <a:off x="8080885" y="4568462"/>
            <a:ext cx="77077" cy="38790"/>
          </a:xfrm>
          <a:custGeom>
            <a:avLst/>
            <a:gdLst/>
            <a:ahLst/>
            <a:cxnLst/>
            <a:rect l="l" t="t" r="r" b="b"/>
            <a:pathLst>
              <a:path w="97154" h="48895">
                <a:moveTo>
                  <a:pt x="4165" y="0"/>
                </a:moveTo>
                <a:lnTo>
                  <a:pt x="0" y="9893"/>
                </a:lnTo>
                <a:lnTo>
                  <a:pt x="92405" y="48894"/>
                </a:lnTo>
                <a:lnTo>
                  <a:pt x="96570" y="39001"/>
                </a:lnTo>
                <a:lnTo>
                  <a:pt x="4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37" name="object 37"/>
          <p:cNvSpPr/>
          <p:nvPr/>
        </p:nvSpPr>
        <p:spPr>
          <a:xfrm>
            <a:off x="8171362" y="4554799"/>
            <a:ext cx="24181" cy="42317"/>
          </a:xfrm>
          <a:custGeom>
            <a:avLst/>
            <a:gdLst/>
            <a:ahLst/>
            <a:cxnLst/>
            <a:rect l="l" t="t" r="r" b="b"/>
            <a:pathLst>
              <a:path w="30479" h="53339">
                <a:moveTo>
                  <a:pt x="20040" y="0"/>
                </a:moveTo>
                <a:lnTo>
                  <a:pt x="0" y="49009"/>
                </a:lnTo>
                <a:lnTo>
                  <a:pt x="9944" y="53073"/>
                </a:lnTo>
                <a:lnTo>
                  <a:pt x="29984" y="4063"/>
                </a:lnTo>
                <a:lnTo>
                  <a:pt x="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38" name="object 38"/>
          <p:cNvSpPr txBox="1"/>
          <p:nvPr/>
        </p:nvSpPr>
        <p:spPr>
          <a:xfrm>
            <a:off x="7858971" y="2769156"/>
            <a:ext cx="654153" cy="1656570"/>
          </a:xfrm>
          <a:prstGeom prst="rect">
            <a:avLst/>
          </a:prstGeom>
        </p:spPr>
        <p:txBody>
          <a:bodyPr vert="vert270" wrap="square" lIns="0" tIns="3526" rIns="0" bIns="0" rtlCol="0">
            <a:spAutoFit/>
          </a:bodyPr>
          <a:lstStyle/>
          <a:p>
            <a:pPr marL="10075">
              <a:lnSpc>
                <a:spcPts val="1126"/>
              </a:lnSpc>
              <a:spcBef>
                <a:spcPts val="28"/>
              </a:spcBef>
            </a:pPr>
            <a:r>
              <a:rPr lang="fr-FR" sz="952" b="1" spc="-4" dirty="0">
                <a:solidFill>
                  <a:srgbClr val="FFFFFF"/>
                </a:solidFill>
                <a:latin typeface="Frutiger-BlackCn"/>
                <a:cs typeface="Frutiger-BlackCn"/>
              </a:rPr>
              <a:t>Organisation </a:t>
            </a:r>
            <a:r>
              <a:rPr lang="fr-FR" sz="952" b="1" dirty="0">
                <a:solidFill>
                  <a:srgbClr val="FFFFFF"/>
                </a:solidFill>
                <a:latin typeface="Frutiger-BlackCn"/>
                <a:cs typeface="Frutiger-BlackCn"/>
              </a:rPr>
              <a:t>et</a:t>
            </a:r>
            <a:r>
              <a:rPr lang="fr-FR" sz="952" b="1" spc="-4" dirty="0">
                <a:solidFill>
                  <a:srgbClr val="FFFFFF"/>
                </a:solidFill>
                <a:latin typeface="Frutiger-BlackCn"/>
                <a:cs typeface="Frutiger-BlackCn"/>
              </a:rPr>
              <a:t> </a:t>
            </a:r>
            <a:r>
              <a:rPr lang="fr-FR" sz="952" b="1" dirty="0">
                <a:solidFill>
                  <a:srgbClr val="FFFFFF"/>
                </a:solidFill>
                <a:latin typeface="Frutiger-BlackCn"/>
                <a:cs typeface="Frutiger-BlackCn"/>
              </a:rPr>
              <a:t>durée</a:t>
            </a:r>
            <a:endParaRPr sz="952" dirty="0">
              <a:latin typeface="Frutiger-BlackCn"/>
              <a:cs typeface="Frutiger-BlackCn"/>
            </a:endParaRPr>
          </a:p>
          <a:p>
            <a:pPr marL="10075" marR="4030" indent="10075">
              <a:lnSpc>
                <a:spcPts val="952"/>
              </a:lnSpc>
              <a:spcBef>
                <a:spcPts val="16"/>
              </a:spcBef>
            </a:pPr>
            <a:r>
              <a:rPr sz="952" b="1" dirty="0">
                <a:solidFill>
                  <a:srgbClr val="FFFFFF"/>
                </a:solidFill>
                <a:latin typeface="Frutiger-BoldCn"/>
                <a:cs typeface="Frutiger-BoldCn"/>
              </a:rPr>
              <a:t>25 </a:t>
            </a:r>
            <a:r>
              <a:rPr sz="952" b="1" spc="-4" dirty="0">
                <a:solidFill>
                  <a:srgbClr val="FFFFFF"/>
                </a:solidFill>
                <a:latin typeface="Frutiger-BoldCn"/>
                <a:cs typeface="Frutiger-BoldCn"/>
              </a:rPr>
              <a:t>jours </a:t>
            </a:r>
            <a:r>
              <a:rPr sz="952" b="1" dirty="0">
                <a:solidFill>
                  <a:srgbClr val="FFFFFF"/>
                </a:solidFill>
                <a:latin typeface="Frutiger-BoldCn"/>
                <a:cs typeface="Frutiger-BoldCn"/>
              </a:rPr>
              <a:t>-175 H</a:t>
            </a:r>
            <a:endParaRPr lang="fr-FR" sz="952" b="1" dirty="0">
              <a:solidFill>
                <a:srgbClr val="FFFFFF"/>
              </a:solidFill>
              <a:latin typeface="Frutiger-BoldCn"/>
              <a:cs typeface="Frutiger-BoldCn"/>
            </a:endParaRPr>
          </a:p>
          <a:p>
            <a:pPr marL="10075" marR="4030" indent="10075">
              <a:lnSpc>
                <a:spcPts val="952"/>
              </a:lnSpc>
              <a:spcBef>
                <a:spcPts val="16"/>
              </a:spcBef>
            </a:pPr>
            <a:r>
              <a:rPr sz="952" b="1" spc="-8" dirty="0" err="1">
                <a:solidFill>
                  <a:srgbClr val="FFFFFF"/>
                </a:solidFill>
                <a:latin typeface="Frutiger-BoldCn"/>
                <a:cs typeface="Frutiger-BoldCn"/>
              </a:rPr>
              <a:t>Parcours</a:t>
            </a:r>
            <a:r>
              <a:rPr sz="952" b="1" spc="-40" dirty="0">
                <a:solidFill>
                  <a:srgbClr val="FFFFFF"/>
                </a:solidFill>
                <a:latin typeface="Frutiger-BoldCn"/>
                <a:cs typeface="Frutiger-BoldCn"/>
              </a:rPr>
              <a:t> </a:t>
            </a:r>
            <a:r>
              <a:rPr sz="952" b="1" spc="-4" dirty="0" err="1">
                <a:solidFill>
                  <a:srgbClr val="FFFFFF"/>
                </a:solidFill>
                <a:latin typeface="Frutiger-BoldCn"/>
                <a:cs typeface="Frutiger-BoldCn"/>
              </a:rPr>
              <a:t>certifiant</a:t>
            </a:r>
            <a:r>
              <a:rPr sz="952" b="1" spc="-4" dirty="0">
                <a:solidFill>
                  <a:srgbClr val="FFFFFF"/>
                </a:solidFill>
                <a:latin typeface="Frutiger-BoldCn"/>
                <a:cs typeface="Frutiger-BoldCn"/>
              </a:rPr>
              <a:t> </a:t>
            </a:r>
            <a:endParaRPr lang="fr-FR" sz="952" b="1" spc="-4" dirty="0">
              <a:solidFill>
                <a:srgbClr val="FFFFFF"/>
              </a:solidFill>
              <a:latin typeface="Frutiger-BoldCn"/>
              <a:cs typeface="Frutiger-BoldCn"/>
            </a:endParaRPr>
          </a:p>
          <a:p>
            <a:pPr marL="10075" marR="4030" indent="10075">
              <a:lnSpc>
                <a:spcPts val="952"/>
              </a:lnSpc>
              <a:spcBef>
                <a:spcPts val="16"/>
              </a:spcBef>
            </a:pPr>
            <a:r>
              <a:rPr lang="fr-FR" sz="952" b="1" spc="-4" dirty="0">
                <a:solidFill>
                  <a:srgbClr val="FFFFFF"/>
                </a:solidFill>
                <a:latin typeface="Frutiger-BoldCn"/>
                <a:cs typeface="Frutiger-BoldCn"/>
              </a:rPr>
              <a:t>Dates et tarifs : nous contacter </a:t>
            </a:r>
          </a:p>
          <a:p>
            <a:pPr marL="10075" marR="4030" indent="10075">
              <a:lnSpc>
                <a:spcPts val="952"/>
              </a:lnSpc>
              <a:spcBef>
                <a:spcPts val="16"/>
              </a:spcBef>
            </a:pPr>
            <a:r>
              <a:rPr sz="952" b="1" dirty="0">
                <a:solidFill>
                  <a:srgbClr val="FFFFFF"/>
                </a:solidFill>
                <a:latin typeface="Frutiger-BoldCn"/>
                <a:cs typeface="Frutiger-BoldCn"/>
              </a:rPr>
              <a:t>INTER </a:t>
            </a:r>
            <a:r>
              <a:rPr sz="952" b="1" dirty="0" err="1">
                <a:solidFill>
                  <a:srgbClr val="FFFFFF"/>
                </a:solidFill>
                <a:latin typeface="Frutiger-BoldCn"/>
                <a:cs typeface="Frutiger-BoldCn"/>
              </a:rPr>
              <a:t>ou</a:t>
            </a:r>
            <a:r>
              <a:rPr sz="952" b="1" spc="-8" dirty="0">
                <a:solidFill>
                  <a:srgbClr val="FFFFFF"/>
                </a:solidFill>
                <a:latin typeface="Frutiger-BoldCn"/>
                <a:cs typeface="Frutiger-BoldCn"/>
              </a:rPr>
              <a:t> </a:t>
            </a:r>
            <a:r>
              <a:rPr sz="952" b="1" dirty="0">
                <a:solidFill>
                  <a:srgbClr val="FFFFFF"/>
                </a:solidFill>
                <a:latin typeface="Frutiger-BoldCn"/>
                <a:cs typeface="Frutiger-BoldCn"/>
              </a:rPr>
              <a:t>INTRA</a:t>
            </a:r>
            <a:endParaRPr sz="952" dirty="0">
              <a:latin typeface="Frutiger-BoldCn"/>
              <a:cs typeface="Frutiger-BoldC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44411" y="244658"/>
            <a:ext cx="3563675" cy="559491"/>
          </a:xfrm>
          <a:prstGeom prst="rect">
            <a:avLst/>
          </a:prstGeom>
        </p:spPr>
        <p:txBody>
          <a:bodyPr vert="horz" wrap="square" lIns="0" tIns="10075" rIns="0" bIns="0" rtlCol="0" anchor="ctr">
            <a:spAutoFit/>
          </a:bodyPr>
          <a:lstStyle/>
          <a:p>
            <a:pPr marL="10075" marR="4030">
              <a:spcBef>
                <a:spcPts val="79"/>
              </a:spcBef>
            </a:pPr>
            <a:r>
              <a:rPr sz="142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DE PROJET EN EXCELLENCE  </a:t>
            </a:r>
            <a:r>
              <a:rPr sz="1428" spc="-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OPÉRATIONNELLE</a:t>
            </a:r>
            <a:r>
              <a:rPr sz="1428" spc="-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28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AÉRONAUTIQUE</a:t>
            </a:r>
            <a:br>
              <a:rPr lang="fr-FR" sz="1428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0" dirty="0">
                <a:solidFill>
                  <a:srgbClr val="D82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Partiellement en Classe Virtuelle (5/25</a:t>
            </a:r>
            <a:r>
              <a:rPr lang="fr-FR" b="0" baseline="30000" dirty="0">
                <a:solidFill>
                  <a:srgbClr val="D82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0" dirty="0">
                <a:solidFill>
                  <a:srgbClr val="D82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b="0" spc="-4" dirty="0">
              <a:solidFill>
                <a:srgbClr val="D82A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4486" y="967121"/>
            <a:ext cx="3427657" cy="142877"/>
          </a:xfrm>
          <a:prstGeom prst="rect">
            <a:avLst/>
          </a:prstGeom>
          <a:noFill/>
        </p:spPr>
        <p:txBody>
          <a:bodyPr vert="horz" wrap="square" lIns="0" tIns="20654" rIns="0" bIns="0" rtlCol="0">
            <a:spAutoFit/>
          </a:bodyPr>
          <a:lstStyle/>
          <a:p>
            <a:pPr marL="56923">
              <a:spcBef>
                <a:spcPts val="162"/>
              </a:spcBef>
            </a:pPr>
            <a:r>
              <a:rPr sz="79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25 jours</a:t>
            </a:r>
          </a:p>
        </p:txBody>
      </p:sp>
      <p:sp>
        <p:nvSpPr>
          <p:cNvPr id="41" name="object 41"/>
          <p:cNvSpPr/>
          <p:nvPr/>
        </p:nvSpPr>
        <p:spPr>
          <a:xfrm>
            <a:off x="483536" y="3636042"/>
            <a:ext cx="230118" cy="230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42" name="object 42"/>
          <p:cNvSpPr/>
          <p:nvPr/>
        </p:nvSpPr>
        <p:spPr>
          <a:xfrm>
            <a:off x="2477502" y="3636042"/>
            <a:ext cx="230123" cy="230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43" name="object 43"/>
          <p:cNvSpPr txBox="1"/>
          <p:nvPr/>
        </p:nvSpPr>
        <p:spPr>
          <a:xfrm>
            <a:off x="768312" y="3620623"/>
            <a:ext cx="1244818" cy="664033"/>
          </a:xfrm>
          <a:prstGeom prst="rect">
            <a:avLst/>
          </a:prstGeom>
        </p:spPr>
        <p:txBody>
          <a:bodyPr vert="horz" wrap="square" lIns="0" tIns="75062" rIns="0" bIns="0" rtlCol="0">
            <a:spAutoFit/>
          </a:bodyPr>
          <a:lstStyle/>
          <a:p>
            <a:pPr marL="10075">
              <a:spcBef>
                <a:spcPts val="591"/>
              </a:spcBef>
            </a:pPr>
            <a:r>
              <a:rPr sz="714" b="1" spc="-4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 Pédagogiques</a:t>
            </a:r>
          </a:p>
          <a:p>
            <a:pPr marL="11585" marR="442792">
              <a:spcBef>
                <a:spcPts val="420"/>
              </a:spcBef>
            </a:pPr>
            <a:r>
              <a:rPr sz="5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Approches théoriques  Exemples concrets  </a:t>
            </a:r>
            <a:r>
              <a:rPr sz="555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Partages</a:t>
            </a:r>
            <a:r>
              <a:rPr sz="555" spc="-5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d’expériences</a:t>
            </a:r>
            <a:endParaRPr sz="5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5" marR="229204"/>
            <a:r>
              <a:rPr sz="5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pédagogiques en</a:t>
            </a:r>
            <a:r>
              <a:rPr sz="555" spc="-7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 Jeux</a:t>
            </a:r>
            <a:r>
              <a:rPr sz="555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pédagogiques</a:t>
            </a:r>
            <a:endParaRPr sz="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37864" y="3620623"/>
            <a:ext cx="1508718" cy="578625"/>
          </a:xfrm>
          <a:prstGeom prst="rect">
            <a:avLst/>
          </a:prstGeom>
        </p:spPr>
        <p:txBody>
          <a:bodyPr vert="horz" wrap="square" lIns="0" tIns="75062" rIns="0" bIns="0" rtlCol="0">
            <a:spAutoFit/>
          </a:bodyPr>
          <a:lstStyle/>
          <a:p>
            <a:pPr marL="10075">
              <a:spcBef>
                <a:spcPts val="591"/>
              </a:spcBef>
            </a:pPr>
            <a:r>
              <a:rPr sz="714" b="1" dirty="0">
                <a:solidFill>
                  <a:srgbClr val="9E76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714" b="1" spc="-4" dirty="0">
                <a:solidFill>
                  <a:srgbClr val="9E76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4" b="1" dirty="0">
                <a:solidFill>
                  <a:srgbClr val="9E76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sz="71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02" marR="4030">
              <a:spcBef>
                <a:spcPts val="420"/>
              </a:spcBef>
            </a:pPr>
            <a:r>
              <a:rPr sz="555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L’animation </a:t>
            </a:r>
            <a:r>
              <a:rPr sz="5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intégralement assurée par  des experts </a:t>
            </a:r>
            <a:r>
              <a:rPr sz="555" spc="-1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SPACE, </a:t>
            </a:r>
            <a:r>
              <a:rPr sz="5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par des</a:t>
            </a:r>
            <a:r>
              <a:rPr sz="555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consultants  ayant une expertise pratique de ces  techniques dans</a:t>
            </a:r>
            <a:r>
              <a:rPr sz="555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5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l’aéronautique.</a:t>
            </a:r>
            <a:endParaRPr sz="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2965" y="1171408"/>
            <a:ext cx="3178722" cy="1863758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Méthodologie de projet en excellence opérationnelle aéronautique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Diagnostic de la maturité industrielle (Partie 1 – Briques)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Méthodes de résolution de problèmes (classe virtuelle)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Conduire le changement dans un contexte de projet (classe virtuelle)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VSM - Visual Stream Mapping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Suivi de projet individuel en PME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Gestion des risques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Pilotage des flux de production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 err="1">
                <a:latin typeface="Arial" panose="020B0604020202020204" pitchFamily="34" charset="0"/>
                <a:cs typeface="Arial" panose="020B0604020202020204" pitchFamily="34" charset="0"/>
              </a:rPr>
              <a:t>Gemba</a:t>
            </a: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dirty="0" err="1"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endParaRPr lang="fr-FR" sz="6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Diagnostic de la maturité industrielle (Partie 2 – Présentation et restitution du plan d’action)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Management visuel de la performance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Maîtrise des capacités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Réduction taille de lots SMED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TPM/TRS - Total Productive Maintenance (classe virtuelle)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Préparation du mémoire et de la soutenance CQPM</a:t>
            </a:r>
          </a:p>
          <a:p>
            <a:pPr marL="86644" indent="-76569">
              <a:spcBef>
                <a:spcPts val="79"/>
              </a:spcBef>
              <a:buFont typeface="Frutiger-BoldCn"/>
              <a:buChar char="•"/>
              <a:tabLst>
                <a:tab pos="86644" algn="l"/>
              </a:tabLst>
            </a:pPr>
            <a:r>
              <a:rPr lang="fr-FR" sz="635" dirty="0">
                <a:latin typeface="Arial" panose="020B0604020202020204" pitchFamily="34" charset="0"/>
                <a:cs typeface="Arial" panose="020B0604020202020204" pitchFamily="34" charset="0"/>
              </a:rPr>
              <a:t>Examens oraux </a:t>
            </a:r>
            <a:endParaRPr lang="fr-FR" sz="635" spc="-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DA9DE027-4903-494F-A042-BB1EAB6F81E0}"/>
              </a:ext>
            </a:extLst>
          </p:cNvPr>
          <p:cNvGrpSpPr/>
          <p:nvPr/>
        </p:nvGrpSpPr>
        <p:grpSpPr>
          <a:xfrm>
            <a:off x="3487912" y="3121792"/>
            <a:ext cx="497558" cy="295754"/>
            <a:chOff x="4146307" y="3960626"/>
            <a:chExt cx="627169" cy="372796"/>
          </a:xfrm>
        </p:grpSpPr>
        <p:sp>
          <p:nvSpPr>
            <p:cNvPr id="48" name="object 48"/>
            <p:cNvSpPr txBox="1"/>
            <p:nvPr/>
          </p:nvSpPr>
          <p:spPr>
            <a:xfrm rot="240000">
              <a:off x="4146307" y="3960626"/>
              <a:ext cx="627169" cy="998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635"/>
                </a:lnSpc>
              </a:pPr>
              <a:r>
                <a:rPr sz="952" baseline="3472" dirty="0">
                  <a:solidFill>
                    <a:srgbClr val="D82A42"/>
                  </a:solidFill>
                  <a:latin typeface="Frutiger-Cn"/>
                  <a:cs typeface="Frutiger-Cn"/>
                </a:rPr>
                <a:t>FORM</a:t>
              </a:r>
              <a:r>
                <a:rPr sz="952" spc="-65" baseline="3472" dirty="0">
                  <a:solidFill>
                    <a:srgbClr val="D82A42"/>
                  </a:solidFill>
                  <a:latin typeface="Frutiger-Cn"/>
                  <a:cs typeface="Frutiger-Cn"/>
                </a:rPr>
                <a:t>A</a:t>
              </a:r>
              <a:r>
                <a:rPr sz="635" dirty="0">
                  <a:solidFill>
                    <a:srgbClr val="D82A42"/>
                  </a:solidFill>
                  <a:latin typeface="Frutiger-Cn"/>
                  <a:cs typeface="Frutiger-Cn"/>
                </a:rPr>
                <a:t>TION</a:t>
              </a:r>
              <a:endParaRPr sz="635" dirty="0">
                <a:latin typeface="Frutiger-Cn"/>
                <a:cs typeface="Frutiger-Cn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 rot="300000">
              <a:off x="4199738" y="4057221"/>
              <a:ext cx="503330" cy="1308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793"/>
                </a:lnSpc>
              </a:pPr>
              <a:r>
                <a:rPr sz="793" b="1" dirty="0">
                  <a:solidFill>
                    <a:srgbClr val="D82A42"/>
                  </a:solidFill>
                  <a:latin typeface="Frutiger-BlackCn"/>
                  <a:cs typeface="Frutiger-BlackCn"/>
                </a:rPr>
                <a:t>ELIGIBLE</a:t>
              </a:r>
              <a:endParaRPr sz="793" dirty="0">
                <a:latin typeface="Frutiger-BlackCn"/>
                <a:cs typeface="Frutiger-BlackCn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 rot="300000">
              <a:off x="4176144" y="4202569"/>
              <a:ext cx="493722" cy="1308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793"/>
                </a:lnSpc>
              </a:pPr>
              <a:r>
                <a:rPr sz="793" b="1" spc="-8" dirty="0">
                  <a:solidFill>
                    <a:srgbClr val="D82A42"/>
                  </a:solidFill>
                  <a:latin typeface="Frutiger-BlackCn"/>
                  <a:cs typeface="Frutiger-BlackCn"/>
                </a:rPr>
                <a:t>AU</a:t>
              </a:r>
              <a:r>
                <a:rPr sz="793" b="1" spc="-79" dirty="0">
                  <a:solidFill>
                    <a:srgbClr val="D82A42"/>
                  </a:solidFill>
                  <a:latin typeface="Frutiger-BlackCn"/>
                  <a:cs typeface="Frutiger-BlackCn"/>
                </a:rPr>
                <a:t> </a:t>
              </a:r>
              <a:r>
                <a:rPr sz="793" b="1" dirty="0">
                  <a:solidFill>
                    <a:srgbClr val="D82A42"/>
                  </a:solidFill>
                  <a:latin typeface="Frutiger-BlackCn"/>
                  <a:cs typeface="Frutiger-BlackCn"/>
                </a:rPr>
                <a:t>CPF</a:t>
              </a:r>
              <a:endParaRPr sz="793" dirty="0">
                <a:latin typeface="Frutiger-BlackCn"/>
                <a:cs typeface="Frutiger-BlackCn"/>
              </a:endParaRPr>
            </a:p>
          </p:txBody>
        </p:sp>
      </p:grpSp>
      <p:sp>
        <p:nvSpPr>
          <p:cNvPr id="65" name="object 65"/>
          <p:cNvSpPr/>
          <p:nvPr/>
        </p:nvSpPr>
        <p:spPr>
          <a:xfrm>
            <a:off x="662718" y="8108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C1233A"/>
            </a:solidFill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66" name="object 66"/>
          <p:cNvSpPr/>
          <p:nvPr/>
        </p:nvSpPr>
        <p:spPr>
          <a:xfrm>
            <a:off x="4256267" y="8108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C1233A"/>
            </a:solidFill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5A3DD37A-C2D8-854A-B807-0DA9289F1914}"/>
              </a:ext>
            </a:extLst>
          </p:cNvPr>
          <p:cNvSpPr txBox="1"/>
          <p:nvPr/>
        </p:nvSpPr>
        <p:spPr>
          <a:xfrm>
            <a:off x="682907" y="3042121"/>
            <a:ext cx="2680043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7" marR="4030"/>
            <a:r>
              <a:rPr lang="fr-FR" sz="793" b="1" spc="-8" dirty="0">
                <a:solidFill>
                  <a:srgbClr val="C00000"/>
                </a:solidFill>
                <a:latin typeface="Frutiger-BlackCn"/>
                <a:cs typeface="Frutiger-BlackCn"/>
              </a:rPr>
              <a:t>Parcours</a:t>
            </a:r>
            <a:r>
              <a:rPr lang="fr-FR" sz="793" b="1" spc="-32" dirty="0">
                <a:solidFill>
                  <a:srgbClr val="C00000"/>
                </a:solidFill>
                <a:latin typeface="Frutiger-BlackCn"/>
                <a:cs typeface="Frutiger-BlackCn"/>
              </a:rPr>
              <a:t> </a:t>
            </a:r>
            <a:r>
              <a:rPr lang="fr-FR" sz="793" b="1" spc="-4" dirty="0">
                <a:solidFill>
                  <a:srgbClr val="C00000"/>
                </a:solidFill>
                <a:latin typeface="Frutiger-BlackCn"/>
                <a:cs typeface="Frutiger-BlackCn"/>
              </a:rPr>
              <a:t>certifiant  </a:t>
            </a:r>
          </a:p>
          <a:p>
            <a:pPr marL="5037" marR="4030"/>
            <a:r>
              <a:rPr lang="fr-FR" sz="793" b="1" spc="-12" dirty="0">
                <a:solidFill>
                  <a:srgbClr val="C00000"/>
                </a:solidFill>
                <a:latin typeface="Frutiger-BlackCn"/>
                <a:cs typeface="Frutiger-BlackCn"/>
              </a:rPr>
              <a:t>Total </a:t>
            </a:r>
            <a:r>
              <a:rPr lang="fr-FR" sz="793" b="1" dirty="0">
                <a:solidFill>
                  <a:srgbClr val="C00000"/>
                </a:solidFill>
                <a:latin typeface="Frutiger-BlackCn"/>
                <a:cs typeface="Frutiger-BlackCn"/>
              </a:rPr>
              <a:t>25</a:t>
            </a:r>
            <a:r>
              <a:rPr lang="fr-FR" sz="793" b="1" spc="-36" dirty="0">
                <a:solidFill>
                  <a:srgbClr val="C00000"/>
                </a:solidFill>
                <a:latin typeface="Frutiger-BlackCn"/>
                <a:cs typeface="Frutiger-BlackCn"/>
              </a:rPr>
              <a:t> </a:t>
            </a:r>
            <a:r>
              <a:rPr lang="fr-FR" sz="793" b="1" spc="-8" dirty="0">
                <a:solidFill>
                  <a:srgbClr val="C00000"/>
                </a:solidFill>
                <a:latin typeface="Frutiger-BlackCn"/>
                <a:cs typeface="Frutiger-BlackCn"/>
              </a:rPr>
              <a:t>jours</a:t>
            </a:r>
            <a:r>
              <a:rPr lang="fr-FR" sz="793" spc="-8" dirty="0">
                <a:solidFill>
                  <a:srgbClr val="C00000"/>
                </a:solidFill>
                <a:latin typeface="Frutiger-BlackCn"/>
                <a:cs typeface="Frutiger-BlackCn"/>
              </a:rPr>
              <a:t> </a:t>
            </a:r>
            <a:r>
              <a:rPr lang="fr-FR" sz="793" b="1" spc="-8" dirty="0">
                <a:solidFill>
                  <a:srgbClr val="C00000"/>
                </a:solidFill>
                <a:latin typeface="Frutiger-BlackCn"/>
                <a:cs typeface="Frutiger-BlackCn"/>
              </a:rPr>
              <a:t>d’avril à décembre 2022</a:t>
            </a:r>
            <a:endParaRPr lang="fr-FR" sz="793" dirty="0">
              <a:solidFill>
                <a:srgbClr val="C00000"/>
              </a:solidFill>
              <a:latin typeface="Frutiger-BlackCn"/>
              <a:cs typeface="Frutiger-BlackCn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1EE1E1A-B9FC-4E4B-868E-7015B4ED726A}"/>
              </a:ext>
            </a:extLst>
          </p:cNvPr>
          <p:cNvSpPr/>
          <p:nvPr/>
        </p:nvSpPr>
        <p:spPr>
          <a:xfrm>
            <a:off x="3478184" y="2994917"/>
            <a:ext cx="495847" cy="495847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9"/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B05EF7BE-C170-4C4E-B930-B940109B83F8}"/>
              </a:ext>
            </a:extLst>
          </p:cNvPr>
          <p:cNvSpPr/>
          <p:nvPr/>
        </p:nvSpPr>
        <p:spPr>
          <a:xfrm>
            <a:off x="340326" y="4905215"/>
            <a:ext cx="3633706" cy="194666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78" name="object 7">
            <a:extLst>
              <a:ext uri="{FF2B5EF4-FFF2-40B4-BE49-F238E27FC236}">
                <a16:creationId xmlns:a16="http://schemas.microsoft.com/office/drawing/2014/main" id="{FC0804DF-8DC8-4347-930E-A9E347B6F8DF}"/>
              </a:ext>
            </a:extLst>
          </p:cNvPr>
          <p:cNvSpPr/>
          <p:nvPr/>
        </p:nvSpPr>
        <p:spPr>
          <a:xfrm flipV="1">
            <a:off x="340326" y="779118"/>
            <a:ext cx="7536420" cy="36271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79" name="object 7">
            <a:extLst>
              <a:ext uri="{FF2B5EF4-FFF2-40B4-BE49-F238E27FC236}">
                <a16:creationId xmlns:a16="http://schemas.microsoft.com/office/drawing/2014/main" id="{B64FD798-B3BD-A14F-8FFC-38847AC167EF}"/>
              </a:ext>
            </a:extLst>
          </p:cNvPr>
          <p:cNvSpPr/>
          <p:nvPr/>
        </p:nvSpPr>
        <p:spPr>
          <a:xfrm flipV="1">
            <a:off x="340326" y="3524084"/>
            <a:ext cx="3906256" cy="36271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9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F8187B-0C15-CE4D-93A7-D5DB658DBE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621" y="208866"/>
            <a:ext cx="428404" cy="4284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02F085-5ABB-F843-A5C4-79FC4C118595}"/>
              </a:ext>
            </a:extLst>
          </p:cNvPr>
          <p:cNvSpPr txBox="1"/>
          <p:nvPr/>
        </p:nvSpPr>
        <p:spPr>
          <a:xfrm>
            <a:off x="4873177" y="626363"/>
            <a:ext cx="544072" cy="19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35" b="1" dirty="0">
                <a:solidFill>
                  <a:srgbClr val="C00000"/>
                </a:solidFill>
                <a:latin typeface="Frutiger-BoldCn"/>
                <a:cs typeface="Frutiger-BoldCn"/>
              </a:rPr>
              <a:t>Coût</a:t>
            </a:r>
            <a:endParaRPr lang="fr-FR" sz="635" dirty="0">
              <a:solidFill>
                <a:srgbClr val="C00000"/>
              </a:solidFill>
              <a:latin typeface="Frutiger-BoldCn"/>
              <a:cs typeface="Frutiger-BoldCn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9F0929D-6D25-414F-89AA-FA4656BEF52E}"/>
              </a:ext>
            </a:extLst>
          </p:cNvPr>
          <p:cNvSpPr/>
          <p:nvPr/>
        </p:nvSpPr>
        <p:spPr>
          <a:xfrm>
            <a:off x="7781484" y="-18689"/>
            <a:ext cx="828118" cy="8281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9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E5AD0D-A33E-3C4C-9954-12533AFE06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09" y="90930"/>
            <a:ext cx="688188" cy="688188"/>
          </a:xfrm>
          <a:prstGeom prst="rect">
            <a:avLst/>
          </a:prstGeom>
        </p:spPr>
      </p:pic>
      <p:sp>
        <p:nvSpPr>
          <p:cNvPr id="69" name="object 7">
            <a:extLst>
              <a:ext uri="{FF2B5EF4-FFF2-40B4-BE49-F238E27FC236}">
                <a16:creationId xmlns:a16="http://schemas.microsoft.com/office/drawing/2014/main" id="{BAE94849-5350-4D4C-A64A-DF13D7BD8221}"/>
              </a:ext>
            </a:extLst>
          </p:cNvPr>
          <p:cNvSpPr/>
          <p:nvPr/>
        </p:nvSpPr>
        <p:spPr>
          <a:xfrm>
            <a:off x="4877237" y="4905215"/>
            <a:ext cx="3633706" cy="194666"/>
          </a:xfrm>
          <a:custGeom>
            <a:avLst/>
            <a:gdLst/>
            <a:ahLst/>
            <a:cxnLst/>
            <a:rect l="l" t="t" r="r" b="b"/>
            <a:pathLst>
              <a:path w="5116830">
                <a:moveTo>
                  <a:pt x="0" y="0"/>
                </a:moveTo>
                <a:lnTo>
                  <a:pt x="5116309" y="0"/>
                </a:lnTo>
              </a:path>
            </a:pathLst>
          </a:custGeom>
          <a:ln w="12700">
            <a:solidFill>
              <a:srgbClr val="D82A42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188F5122-C7A4-49DD-9E16-8DA2EB79172F}"/>
              </a:ext>
            </a:extLst>
          </p:cNvPr>
          <p:cNvSpPr txBox="1"/>
          <p:nvPr/>
        </p:nvSpPr>
        <p:spPr>
          <a:xfrm>
            <a:off x="7198559" y="4964252"/>
            <a:ext cx="632233" cy="16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76" dirty="0">
                <a:latin typeface="Arial" panose="020B0604020202020204" pitchFamily="34" charset="0"/>
                <a:cs typeface="Arial" panose="020B0604020202020204" pitchFamily="34" charset="0"/>
              </a:rPr>
              <a:t>MAJ 06/2021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81872113-169E-49B6-9EF8-DD67A8351B75}"/>
              </a:ext>
            </a:extLst>
          </p:cNvPr>
          <p:cNvSpPr txBox="1"/>
          <p:nvPr/>
        </p:nvSpPr>
        <p:spPr>
          <a:xfrm>
            <a:off x="3541195" y="4969700"/>
            <a:ext cx="1857121" cy="16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76" dirty="0">
                <a:latin typeface="Arial" panose="020B0604020202020204" pitchFamily="34" charset="0"/>
                <a:cs typeface="Arial" panose="020B0604020202020204" pitchFamily="34" charset="0"/>
              </a:rPr>
              <a:t>Contact : training@space-aero.org </a:t>
            </a:r>
          </a:p>
        </p:txBody>
      </p:sp>
      <p:sp>
        <p:nvSpPr>
          <p:cNvPr id="81" name="object 39">
            <a:extLst>
              <a:ext uri="{FF2B5EF4-FFF2-40B4-BE49-F238E27FC236}">
                <a16:creationId xmlns:a16="http://schemas.microsoft.com/office/drawing/2014/main" id="{6CF6D0A2-1168-47A8-95A2-F586E07FB4AE}"/>
              </a:ext>
            </a:extLst>
          </p:cNvPr>
          <p:cNvSpPr txBox="1"/>
          <p:nvPr/>
        </p:nvSpPr>
        <p:spPr>
          <a:xfrm>
            <a:off x="766156" y="4276647"/>
            <a:ext cx="1711346" cy="460418"/>
          </a:xfrm>
          <a:prstGeom prst="rect">
            <a:avLst/>
          </a:prstGeom>
        </p:spPr>
        <p:txBody>
          <a:bodyPr vert="horz" wrap="square" lIns="0" tIns="86649" rIns="0" bIns="0" rtlCol="0">
            <a:spAutoFit/>
          </a:bodyPr>
          <a:lstStyle/>
          <a:p>
            <a:pPr marL="10075">
              <a:spcBef>
                <a:spcPts val="682"/>
              </a:spcBef>
            </a:pPr>
            <a:r>
              <a:rPr sz="714" b="1" dirty="0" err="1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r>
              <a:rPr sz="714" b="1" spc="-4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14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d’évaluation</a:t>
            </a:r>
            <a:endParaRPr sz="71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5" marR="34758">
              <a:lnSpc>
                <a:spcPts val="729"/>
              </a:lnSpc>
              <a:spcBef>
                <a:spcPts val="32"/>
              </a:spcBef>
            </a:pPr>
            <a:endParaRPr lang="fr-FR" sz="555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5" marR="34758">
              <a:lnSpc>
                <a:spcPts val="729"/>
              </a:lnSpc>
              <a:spcBef>
                <a:spcPts val="32"/>
              </a:spcBef>
            </a:pPr>
            <a:r>
              <a:rPr lang="fr-FR" sz="5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d’entrée et test de sortie permettent une évaluation des compétences acquises.</a:t>
            </a:r>
            <a:endParaRPr sz="55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44">
            <a:extLst>
              <a:ext uri="{FF2B5EF4-FFF2-40B4-BE49-F238E27FC236}">
                <a16:creationId xmlns:a16="http://schemas.microsoft.com/office/drawing/2014/main" id="{DD38EBBA-5B28-4159-B781-972BA5B6D178}"/>
              </a:ext>
            </a:extLst>
          </p:cNvPr>
          <p:cNvSpPr txBox="1"/>
          <p:nvPr/>
        </p:nvSpPr>
        <p:spPr>
          <a:xfrm>
            <a:off x="2740925" y="4170224"/>
            <a:ext cx="1485116" cy="826385"/>
          </a:xfrm>
          <a:prstGeom prst="rect">
            <a:avLst/>
          </a:prstGeom>
        </p:spPr>
        <p:txBody>
          <a:bodyPr vert="horz" wrap="square" lIns="0" tIns="75062" rIns="0" bIns="0" rtlCol="0">
            <a:spAutoFit/>
          </a:bodyPr>
          <a:lstStyle/>
          <a:p>
            <a:pPr marL="10075">
              <a:spcBef>
                <a:spcPts val="591"/>
              </a:spcBef>
            </a:pPr>
            <a:r>
              <a:rPr lang="fr-FR" sz="714" b="1" dirty="0">
                <a:solidFill>
                  <a:srgbClr val="9E76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 et indicateurs</a:t>
            </a:r>
            <a:endParaRPr lang="fr-FR" sz="71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75">
              <a:spcBef>
                <a:spcPts val="591"/>
              </a:spcBef>
            </a:pPr>
            <a:r>
              <a:rPr lang="fr-FR" sz="555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 et délai : nous contacter</a:t>
            </a:r>
          </a:p>
          <a:p>
            <a:r>
              <a:rPr lang="fr-FR" sz="555" dirty="0">
                <a:latin typeface="Arial" panose="020B0604020202020204" pitchFamily="34" charset="0"/>
                <a:cs typeface="Arial" panose="020B0604020202020204" pitchFamily="34" charset="0"/>
              </a:rPr>
              <a:t>Accès Personnes Handicapées : nous contacter pour déterminer l’aménagement à mettre en place. Indicateurs et résultats : voir notre site internet.</a:t>
            </a:r>
            <a:endParaRPr lang="fr-FR" sz="555" spc="-8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02" marR="4030">
              <a:spcBef>
                <a:spcPts val="420"/>
              </a:spcBef>
            </a:pPr>
            <a:endParaRPr lang="fr-FR" sz="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A5EC3261-8D52-49B4-9285-49892C9051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02" y="4841820"/>
            <a:ext cx="492290" cy="127880"/>
          </a:xfrm>
          <a:prstGeom prst="rect">
            <a:avLst/>
          </a:prstGeom>
        </p:spPr>
      </p:pic>
      <p:sp>
        <p:nvSpPr>
          <p:cNvPr id="89" name="object 51">
            <a:extLst>
              <a:ext uri="{FF2B5EF4-FFF2-40B4-BE49-F238E27FC236}">
                <a16:creationId xmlns:a16="http://schemas.microsoft.com/office/drawing/2014/main" id="{C1FD6673-EEAB-4975-ACBE-9894F86FB185}"/>
              </a:ext>
            </a:extLst>
          </p:cNvPr>
          <p:cNvSpPr/>
          <p:nvPr/>
        </p:nvSpPr>
        <p:spPr>
          <a:xfrm>
            <a:off x="4624361" y="896078"/>
            <a:ext cx="136754" cy="1367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90" name="Contexte8">
            <a:extLst>
              <a:ext uri="{FF2B5EF4-FFF2-40B4-BE49-F238E27FC236}">
                <a16:creationId xmlns:a16="http://schemas.microsoft.com/office/drawing/2014/main" id="{9D9E2854-412A-490C-B08C-8D1654FC6A98}"/>
              </a:ext>
            </a:extLst>
          </p:cNvPr>
          <p:cNvSpPr txBox="1"/>
          <p:nvPr/>
        </p:nvSpPr>
        <p:spPr>
          <a:xfrm>
            <a:off x="4779856" y="891776"/>
            <a:ext cx="2996428" cy="936004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>
              <a:lnSpc>
                <a:spcPts val="1031"/>
              </a:lnSpc>
              <a:spcBef>
                <a:spcPts val="79"/>
              </a:spcBef>
            </a:pPr>
            <a:r>
              <a:rPr sz="873" b="1" dirty="0">
                <a:solidFill>
                  <a:srgbClr val="D82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sz="87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16" marR="4030" algn="just">
              <a:lnSpc>
                <a:spcPts val="857"/>
              </a:lnSpc>
              <a:spcBef>
                <a:spcPts val="12"/>
              </a:spcBef>
            </a:pPr>
            <a:r>
              <a:rPr sz="635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L’excellence </a:t>
            </a:r>
            <a:r>
              <a:rPr sz="635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opérationnelle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un marathon plus qu’un sprint. Il faut maintenir  une démarche d’amélioration continue pour conserver la compétitivité de la PME  </a:t>
            </a:r>
            <a:r>
              <a:rPr sz="635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aéronautique.</a:t>
            </a:r>
            <a:endParaRPr sz="6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16" marR="4030" algn="just">
              <a:lnSpc>
                <a:spcPts val="857"/>
              </a:lnSpc>
            </a:pP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sz="635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pérenniser</a:t>
            </a:r>
            <a:r>
              <a:rPr sz="635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635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sz="635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initiées</a:t>
            </a:r>
            <a:r>
              <a:rPr sz="635" spc="-8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sz="635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635" spc="-7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sz="635" spc="-7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d’amélioration</a:t>
            </a:r>
            <a:r>
              <a:rPr sz="635" spc="-7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sz="635" spc="-7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  dans une PME</a:t>
            </a:r>
            <a:r>
              <a:rPr sz="635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aéronautique?</a:t>
            </a:r>
            <a:endParaRPr sz="6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16" marR="4030" algn="just">
              <a:lnSpc>
                <a:spcPts val="857"/>
              </a:lnSpc>
            </a:pP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sz="635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sz="635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vise</a:t>
            </a:r>
            <a:r>
              <a:rPr sz="635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l’acquisition</a:t>
            </a:r>
            <a:r>
              <a:rPr sz="635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635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clés</a:t>
            </a:r>
            <a:r>
              <a:rPr sz="635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principales,</a:t>
            </a:r>
            <a:r>
              <a:rPr sz="635" spc="-6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r>
              <a:rPr sz="635" spc="-3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635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</a:t>
            </a:r>
            <a:r>
              <a:rPr sz="635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635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conduire 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animer l’excellence </a:t>
            </a:r>
            <a:r>
              <a:rPr sz="635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opérationnelle </a:t>
            </a:r>
            <a:r>
              <a:rPr sz="6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une PME</a:t>
            </a:r>
            <a:r>
              <a:rPr sz="635" spc="-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aéronautique.</a:t>
            </a:r>
            <a:endParaRPr sz="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D03CFE5-CDC5-4BBD-903A-5FF7340AC8B5}"/>
              </a:ext>
            </a:extLst>
          </p:cNvPr>
          <p:cNvSpPr/>
          <p:nvPr/>
        </p:nvSpPr>
        <p:spPr>
          <a:xfrm>
            <a:off x="4624361" y="1919998"/>
            <a:ext cx="136754" cy="1367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92" name="object 54">
            <a:extLst>
              <a:ext uri="{FF2B5EF4-FFF2-40B4-BE49-F238E27FC236}">
                <a16:creationId xmlns:a16="http://schemas.microsoft.com/office/drawing/2014/main" id="{9AF2D18C-72CB-41BA-BE61-4B4E277CF833}"/>
              </a:ext>
            </a:extLst>
          </p:cNvPr>
          <p:cNvSpPr/>
          <p:nvPr/>
        </p:nvSpPr>
        <p:spPr>
          <a:xfrm>
            <a:off x="4624361" y="2715721"/>
            <a:ext cx="136754" cy="1367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93" name="object 55">
            <a:extLst>
              <a:ext uri="{FF2B5EF4-FFF2-40B4-BE49-F238E27FC236}">
                <a16:creationId xmlns:a16="http://schemas.microsoft.com/office/drawing/2014/main" id="{BEEEFFE6-30D0-445B-AAAB-1FCAA9E515D1}"/>
              </a:ext>
            </a:extLst>
          </p:cNvPr>
          <p:cNvSpPr/>
          <p:nvPr/>
        </p:nvSpPr>
        <p:spPr>
          <a:xfrm>
            <a:off x="4624361" y="3297314"/>
            <a:ext cx="136754" cy="1367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94" name="object 56">
            <a:extLst>
              <a:ext uri="{FF2B5EF4-FFF2-40B4-BE49-F238E27FC236}">
                <a16:creationId xmlns:a16="http://schemas.microsoft.com/office/drawing/2014/main" id="{A39D8AC4-BF01-4D06-A3EF-2E09F89A2AAA}"/>
              </a:ext>
            </a:extLst>
          </p:cNvPr>
          <p:cNvSpPr/>
          <p:nvPr/>
        </p:nvSpPr>
        <p:spPr>
          <a:xfrm>
            <a:off x="4624361" y="3808297"/>
            <a:ext cx="136754" cy="1367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95" name="Objectifs8">
            <a:extLst>
              <a:ext uri="{FF2B5EF4-FFF2-40B4-BE49-F238E27FC236}">
                <a16:creationId xmlns:a16="http://schemas.microsoft.com/office/drawing/2014/main" id="{13601A6E-85A6-455E-B38F-0109955CDC68}"/>
              </a:ext>
            </a:extLst>
          </p:cNvPr>
          <p:cNvSpPr txBox="1">
            <a:spLocks/>
          </p:cNvSpPr>
          <p:nvPr/>
        </p:nvSpPr>
        <p:spPr>
          <a:xfrm>
            <a:off x="4805308" y="1906773"/>
            <a:ext cx="3022625" cy="2883139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>
            <a:lvl1pPr marL="0">
              <a:defRPr sz="1100" b="1" i="0">
                <a:solidFill>
                  <a:srgbClr val="D82A42"/>
                </a:solidFill>
                <a:latin typeface="Frutiger-BoldCn"/>
                <a:ea typeface="+mn-ea"/>
                <a:cs typeface="Frutiger-BoldC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5487" indent="-56672">
              <a:lnSpc>
                <a:spcPts val="1031"/>
              </a:lnSpc>
              <a:spcBef>
                <a:spcPts val="79"/>
              </a:spcBef>
              <a:tabLst>
                <a:tab pos="136011" algn="l"/>
              </a:tabLst>
            </a:pPr>
            <a:r>
              <a:rPr lang="fr-FR" sz="873" kern="0" dirty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 marL="65487" indent="-56672">
              <a:lnSpc>
                <a:spcPts val="841"/>
              </a:lnSpc>
              <a:tabLst>
                <a:tab pos="136011" algn="l"/>
              </a:tabLst>
            </a:pPr>
            <a:r>
              <a:rPr lang="fr-FR" sz="714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stagiaire une fois formé </a:t>
            </a:r>
            <a:r>
              <a:rPr lang="fr-FR" sz="714" kern="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 </a:t>
            </a:r>
            <a:r>
              <a:rPr lang="fr-FR" sz="714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714" kern="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 </a:t>
            </a:r>
            <a:r>
              <a:rPr lang="fr-FR" sz="714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714" kern="0" spc="-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14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714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15">
              <a:tabLst>
                <a:tab pos="136011" algn="l"/>
              </a:tabLst>
            </a:pP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Réaliser un diagnostic de performance</a:t>
            </a:r>
            <a:r>
              <a:rPr lang="fr-FR" sz="635" b="0" kern="0" spc="-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opérationnelle</a:t>
            </a:r>
            <a:endParaRPr lang="fr-FR" sz="635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15">
              <a:tabLst>
                <a:tab pos="136011" algn="l"/>
              </a:tabLst>
            </a:pPr>
            <a:r>
              <a:rPr lang="fr-FR" sz="635" b="0" kern="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Identifier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plans d’actions nécessaires à son</a:t>
            </a:r>
            <a:r>
              <a:rPr lang="fr-FR" sz="635" b="0" kern="0" spc="-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amélioration</a:t>
            </a:r>
            <a:endParaRPr lang="fr-FR" sz="635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15">
              <a:tabLst>
                <a:tab pos="136011" algn="l"/>
              </a:tabLst>
            </a:pP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Déployer les bonnes </a:t>
            </a:r>
            <a:r>
              <a:rPr lang="fr-FR" sz="635" b="0" kern="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pratiques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 l’excellence</a:t>
            </a:r>
            <a:r>
              <a:rPr lang="fr-FR" sz="635" b="0" kern="0" spc="-2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opérationnelle</a:t>
            </a:r>
            <a:endParaRPr lang="fr-FR" sz="635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15">
              <a:tabLst>
                <a:tab pos="136011" algn="l"/>
              </a:tabLst>
            </a:pP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Piloter les plans d’actions et les</a:t>
            </a:r>
            <a:r>
              <a:rPr lang="fr-FR" sz="635" b="0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équipes</a:t>
            </a:r>
            <a:endParaRPr lang="fr-FR" sz="635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15">
              <a:tabLst>
                <a:tab pos="136011" algn="l"/>
              </a:tabLst>
            </a:pP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Etablir un plan de </a:t>
            </a:r>
            <a:r>
              <a:rPr lang="fr-FR" sz="635" b="0" kern="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progrès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performance de son</a:t>
            </a:r>
            <a:r>
              <a:rPr lang="fr-FR" sz="635" b="0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endParaRPr lang="fr-FR" sz="635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487" indent="-56672">
              <a:lnSpc>
                <a:spcPts val="1031"/>
              </a:lnSpc>
              <a:spcBef>
                <a:spcPts val="448"/>
              </a:spcBef>
              <a:tabLst>
                <a:tab pos="136011" algn="l"/>
              </a:tabLst>
            </a:pPr>
            <a:r>
              <a:rPr lang="fr-FR" sz="873" kern="0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marL="65487" marR="4030" indent="-56672">
              <a:lnSpc>
                <a:spcPts val="857"/>
              </a:lnSpc>
              <a:spcBef>
                <a:spcPts val="16"/>
              </a:spcBef>
              <a:tabLst>
                <a:tab pos="136011" algn="l"/>
              </a:tabLst>
            </a:pPr>
            <a:r>
              <a:rPr lang="fr-FR" sz="635" b="0" kern="0" spc="-1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Toute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 en charge ou pressentie au poste de chef de projet</a:t>
            </a:r>
            <a:r>
              <a:rPr lang="fr-FR" sz="635" b="0" kern="0" spc="7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amélioration continue ou animateur de la performance industrielle (issue des services Production,  </a:t>
            </a:r>
            <a:r>
              <a:rPr lang="fr-FR" sz="635" b="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Chain, Qualité, Méthodes</a:t>
            </a:r>
            <a:r>
              <a:rPr lang="fr-FR" sz="635" b="0" kern="0" spc="-6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Industrielles…)</a:t>
            </a:r>
            <a:endParaRPr lang="fr-FR" sz="635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487" indent="-56672">
              <a:lnSpc>
                <a:spcPts val="1031"/>
              </a:lnSpc>
              <a:spcBef>
                <a:spcPts val="4"/>
              </a:spcBef>
              <a:tabLst>
                <a:tab pos="136011" algn="l"/>
              </a:tabLst>
            </a:pPr>
            <a:endParaRPr lang="fr-FR" sz="107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487" indent="-56672">
              <a:lnSpc>
                <a:spcPts val="1031"/>
              </a:lnSpc>
              <a:spcBef>
                <a:spcPts val="4"/>
              </a:spcBef>
              <a:tabLst>
                <a:tab pos="136011" algn="l"/>
              </a:tabLst>
            </a:pPr>
            <a:r>
              <a:rPr lang="fr-FR" sz="873" kern="0" dirty="0">
                <a:latin typeface="Arial" panose="020B0604020202020204" pitchFamily="34" charset="0"/>
                <a:cs typeface="Arial" panose="020B0604020202020204" pitchFamily="34" charset="0"/>
              </a:rPr>
              <a:t>Modalités pédagogiques</a:t>
            </a:r>
            <a:r>
              <a:rPr lang="fr-FR" sz="873" kern="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73" kern="0" spc="-16" dirty="0">
                <a:latin typeface="Arial" panose="020B0604020202020204" pitchFamily="34" charset="0"/>
                <a:cs typeface="Arial" panose="020B0604020202020204" pitchFamily="34" charset="0"/>
              </a:rPr>
              <a:t>SPACE:</a:t>
            </a:r>
          </a:p>
          <a:p>
            <a:pPr marL="65487" marR="1096654" indent="-56672">
              <a:lnSpc>
                <a:spcPts val="857"/>
              </a:lnSpc>
              <a:spcBef>
                <a:spcPts val="12"/>
              </a:spcBef>
              <a:tabLst>
                <a:tab pos="136011" algn="l"/>
              </a:tabLst>
            </a:pPr>
            <a:r>
              <a:rPr lang="fr-FR" sz="635" b="0" kern="0" spc="-1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Tutorat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 des projets d’amélioration</a:t>
            </a:r>
            <a:r>
              <a:rPr lang="fr-FR" sz="635" b="0" kern="0" spc="-5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</a:p>
          <a:p>
            <a:pPr marL="65487" marR="1096654" indent="-56672">
              <a:lnSpc>
                <a:spcPts val="857"/>
              </a:lnSpc>
              <a:spcBef>
                <a:spcPts val="12"/>
              </a:spcBef>
              <a:tabLst>
                <a:tab pos="136011" algn="l"/>
              </a:tabLst>
            </a:pP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de </a:t>
            </a:r>
            <a:r>
              <a:rPr lang="fr-FR" sz="635" b="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Gemba</a:t>
            </a:r>
            <a:r>
              <a:rPr lang="fr-FR" sz="635" b="0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endParaRPr lang="fr-FR" sz="635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487" indent="-56672">
              <a:spcBef>
                <a:spcPts val="24"/>
              </a:spcBef>
              <a:tabLst>
                <a:tab pos="136011" algn="l"/>
              </a:tabLst>
            </a:pPr>
            <a:endParaRPr lang="fr-FR" sz="992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487" indent="-56672">
              <a:lnSpc>
                <a:spcPts val="1031"/>
              </a:lnSpc>
              <a:tabLst>
                <a:tab pos="136011" algn="l"/>
              </a:tabLst>
            </a:pPr>
            <a:r>
              <a:rPr lang="fr-FR" sz="873" kern="0" spc="-4" dirty="0">
                <a:latin typeface="Arial" panose="020B0604020202020204" pitchFamily="34" charset="0"/>
                <a:cs typeface="Arial" panose="020B0604020202020204" pitchFamily="34" charset="0"/>
              </a:rPr>
              <a:t>Prérequis</a:t>
            </a:r>
          </a:p>
          <a:p>
            <a:pPr marL="65487" indent="-56672">
              <a:lnSpc>
                <a:spcPts val="841"/>
              </a:lnSpc>
              <a:tabLst>
                <a:tab pos="136011" algn="l"/>
              </a:tabLst>
            </a:pP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Connaissances et expériences dans le secteur de</a:t>
            </a:r>
            <a:r>
              <a:rPr lang="fr-FR" sz="635" b="0" kern="0" spc="-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l’aéronautique</a:t>
            </a:r>
            <a:endParaRPr lang="fr-FR" sz="635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487" indent="-56672">
              <a:spcBef>
                <a:spcPts val="8"/>
              </a:spcBef>
              <a:tabLst>
                <a:tab pos="136011" algn="l"/>
              </a:tabLst>
            </a:pPr>
            <a:endParaRPr lang="fr-FR" sz="793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487" indent="-56672">
              <a:spcBef>
                <a:spcPts val="8"/>
              </a:spcBef>
              <a:tabLst>
                <a:tab pos="136011" algn="l"/>
              </a:tabLst>
            </a:pPr>
            <a:r>
              <a:rPr lang="fr-FR" sz="793" kern="0" spc="-4" dirty="0"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</a:p>
          <a:p>
            <a:pPr marL="65487" indent="-56672">
              <a:spcBef>
                <a:spcPts val="8"/>
              </a:spcBef>
              <a:tabLst>
                <a:tab pos="136011" algn="l"/>
              </a:tabLst>
            </a:pPr>
            <a:r>
              <a:rPr lang="fr-FR" sz="635" b="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participant devra se présenter en formation avec son PC.</a:t>
            </a:r>
          </a:p>
          <a:p>
            <a:pPr marL="65487" indent="-56672">
              <a:spcBef>
                <a:spcPts val="8"/>
              </a:spcBef>
              <a:tabLst>
                <a:tab pos="136011" algn="l"/>
              </a:tabLst>
            </a:pPr>
            <a:endParaRPr lang="fr-FR" sz="793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487" indent="-56672">
              <a:buFontTx/>
              <a:buChar char="•"/>
              <a:tabLst>
                <a:tab pos="136011" algn="l"/>
              </a:tabLst>
            </a:pPr>
            <a:r>
              <a:rPr lang="fr-FR" sz="635" kern="0" spc="-4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fr-FR" sz="635" kern="0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CQPM Animateur </a:t>
            </a:r>
            <a:r>
              <a:rPr lang="fr-FR" sz="635" kern="0" spc="-4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LEAN. </a:t>
            </a:r>
            <a:r>
              <a:rPr lang="fr-FR" sz="635" kern="0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CPF</a:t>
            </a:r>
            <a:r>
              <a:rPr lang="fr-FR" sz="635" kern="0" spc="-52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35" kern="0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248669</a:t>
            </a:r>
            <a:endParaRPr lang="fr-FR" sz="635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487" indent="-56672">
              <a:buFontTx/>
              <a:buChar char="•"/>
              <a:tabLst>
                <a:tab pos="136011" algn="l"/>
              </a:tabLst>
            </a:pPr>
            <a:r>
              <a:rPr lang="fr-FR" sz="635" kern="0" spc="-4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Attestation de formation </a:t>
            </a:r>
            <a:r>
              <a:rPr lang="fr-FR" sz="635" kern="0" spc="-16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  <a:r>
              <a:rPr lang="fr-FR" sz="635" kern="0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de </a:t>
            </a:r>
            <a:r>
              <a:rPr lang="fr-FR" sz="635" kern="0" spc="-4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</a:t>
            </a:r>
            <a:r>
              <a:rPr lang="fr-FR" sz="635" kern="0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Excellence </a:t>
            </a:r>
            <a:r>
              <a:rPr lang="fr-FR" sz="635" kern="0" spc="-4" dirty="0">
                <a:solidFill>
                  <a:srgbClr val="C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Opérationnelle Aéronautique</a:t>
            </a:r>
            <a:endParaRPr lang="fr-FR" sz="635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56">
            <a:extLst>
              <a:ext uri="{FF2B5EF4-FFF2-40B4-BE49-F238E27FC236}">
                <a16:creationId xmlns:a16="http://schemas.microsoft.com/office/drawing/2014/main" id="{1AB6FB53-CB37-4C4B-A952-1CE5A5830369}"/>
              </a:ext>
            </a:extLst>
          </p:cNvPr>
          <p:cNvSpPr/>
          <p:nvPr/>
        </p:nvSpPr>
        <p:spPr>
          <a:xfrm>
            <a:off x="4632453" y="4168267"/>
            <a:ext cx="136754" cy="1367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9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4C566A1-142E-4F98-9D0F-845C8F02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 Programme et planning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0169D8C-83E5-4910-B525-2191A961C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95435"/>
              </p:ext>
            </p:extLst>
          </p:nvPr>
        </p:nvGraphicFramePr>
        <p:xfrm>
          <a:off x="1272208" y="1494953"/>
          <a:ext cx="6491830" cy="2880297"/>
        </p:xfrm>
        <a:graphic>
          <a:graphicData uri="http://schemas.openxmlformats.org/drawingml/2006/table">
            <a:tbl>
              <a:tblPr firstRow="1" firstCol="1" bandRow="1"/>
              <a:tblGrid>
                <a:gridCol w="5276318">
                  <a:extLst>
                    <a:ext uri="{9D8B030D-6E8A-4147-A177-3AD203B41FA5}">
                      <a16:colId xmlns:a16="http://schemas.microsoft.com/office/drawing/2014/main" val="3298225319"/>
                    </a:ext>
                  </a:extLst>
                </a:gridCol>
                <a:gridCol w="607756">
                  <a:extLst>
                    <a:ext uri="{9D8B030D-6E8A-4147-A177-3AD203B41FA5}">
                      <a16:colId xmlns:a16="http://schemas.microsoft.com/office/drawing/2014/main" val="2918980054"/>
                    </a:ext>
                  </a:extLst>
                </a:gridCol>
                <a:gridCol w="607756">
                  <a:extLst>
                    <a:ext uri="{9D8B030D-6E8A-4147-A177-3AD203B41FA5}">
                      <a16:colId xmlns:a16="http://schemas.microsoft.com/office/drawing/2014/main" val="2924945996"/>
                    </a:ext>
                  </a:extLst>
                </a:gridCol>
              </a:tblGrid>
              <a:tr h="6148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19476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Méthodologie projet d’excellence opérationnelle Aéronautique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avril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5598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1) _Briques de maturité</a:t>
                      </a: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r-FR" sz="105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js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avril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645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Méthodes de résolution de problèmes</a:t>
                      </a: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(classe virtuelle)</a:t>
                      </a:r>
                      <a:endParaRPr kumimoji="0" lang="fr-F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r-FR" sz="105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js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715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Conduire le changement dans un contexte de projet</a:t>
                      </a: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(classe virtuelle)</a:t>
                      </a: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r-FR" sz="105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js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4929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VSM (Value Stream Mapping)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r-FR" sz="105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js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82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du projet individuel en entreprise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7313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des risques</a:t>
                      </a: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r-FR" sz="105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js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10291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Pilotage les flux avec </a:t>
                      </a:r>
                      <a:r>
                        <a:rPr kumimoji="0" lang="fr-FR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Gemba</a:t>
                      </a: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walk</a:t>
                      </a: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lieu à définir</a:t>
                      </a: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r-FR" sz="105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js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juillet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5816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2) _Présentation et restitution plan d’action</a:t>
                      </a: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fr-FR" sz="105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js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2793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Management visuel de la performance</a:t>
                      </a: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r-FR" sz="105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js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7369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Maîtrise des capacités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r-FR" sz="105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js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2797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de rédaction mémoire CQPM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05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 err="1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  <a:endParaRPr lang="fr-FR" sz="1050" b="0" dirty="0"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3679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Réduction taille de lots_ SMED</a:t>
                      </a: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05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 err="1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  <a:endParaRPr lang="fr-FR" sz="1050" b="0" dirty="0"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542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TPM/TRS </a:t>
                      </a:r>
                      <a:r>
                        <a:rPr kumimoji="0" lang="fr-FR" sz="10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(classe virtuelle)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 err="1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fr-FR" sz="1050" b="0" dirty="0"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3654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Présentation de la méthodologie soutenance 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 err="1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fr-FR" sz="1050" b="0" dirty="0"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8949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 la soutenance CQPM 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05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 err="1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fr-FR" sz="1050" b="0" dirty="0"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8785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à la soutenance SPACE - plan de progrès 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105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 err="1"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fr-FR" sz="1050" b="0" dirty="0"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87409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74BB105-6A2A-489F-959B-69E8093B8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70304"/>
              </p:ext>
            </p:extLst>
          </p:nvPr>
        </p:nvGraphicFramePr>
        <p:xfrm>
          <a:off x="1272208" y="998308"/>
          <a:ext cx="5275430" cy="317500"/>
        </p:xfrm>
        <a:graphic>
          <a:graphicData uri="http://schemas.openxmlformats.org/drawingml/2006/table">
            <a:tbl>
              <a:tblPr firstRow="1" firstCol="1" bandRow="1"/>
              <a:tblGrid>
                <a:gridCol w="5275430">
                  <a:extLst>
                    <a:ext uri="{9D8B030D-6E8A-4147-A177-3AD203B41FA5}">
                      <a16:colId xmlns:a16="http://schemas.microsoft.com/office/drawing/2014/main" val="2215878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formations</a:t>
                      </a:r>
                      <a:endParaRPr kumimoji="0" lang="fr-F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6883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suivi</a:t>
                      </a:r>
                      <a:endParaRPr lang="fr-FR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750766"/>
                  </a:ext>
                </a:extLst>
              </a:tr>
            </a:tbl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F0549EE8-029F-4FE4-B514-58CCC0B4B58D}"/>
              </a:ext>
            </a:extLst>
          </p:cNvPr>
          <p:cNvGrpSpPr/>
          <p:nvPr/>
        </p:nvGrpSpPr>
        <p:grpSpPr>
          <a:xfrm>
            <a:off x="7983559" y="3573804"/>
            <a:ext cx="955367" cy="813889"/>
            <a:chOff x="3625351" y="3796013"/>
            <a:chExt cx="955367" cy="813889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286FF47-1DB0-416F-95CE-3AA2F6651623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6498B72-E4A8-4567-B0DE-6D899380B81C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JOURS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80F0535-5C51-4D84-BEB0-BD94C3EBF924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25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B654947-C425-44BD-A3EF-F4D2A178E03C}"/>
              </a:ext>
            </a:extLst>
          </p:cNvPr>
          <p:cNvGrpSpPr/>
          <p:nvPr/>
        </p:nvGrpSpPr>
        <p:grpSpPr>
          <a:xfrm>
            <a:off x="7904898" y="1276823"/>
            <a:ext cx="984125" cy="813889"/>
            <a:chOff x="3569787" y="3796013"/>
            <a:chExt cx="984125" cy="813889"/>
          </a:xfrm>
          <a:effectLst/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027133C-87AF-4E4B-B22E-42F09FE3A790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7280E69-A38D-4DEB-BE2E-DBA4A8A24DB0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MOIS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B69177C-625B-47C7-8684-176E7151BCBB}"/>
                </a:ext>
              </a:extLst>
            </p:cNvPr>
            <p:cNvSpPr txBox="1"/>
            <p:nvPr/>
          </p:nvSpPr>
          <p:spPr>
            <a:xfrm rot="586919">
              <a:off x="3569787" y="3871539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sur </a:t>
              </a: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</a:rPr>
                <a:t>8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9E4BFE76-7E4B-42B7-88C7-47A21C1A96D4}"/>
              </a:ext>
            </a:extLst>
          </p:cNvPr>
          <p:cNvSpPr txBox="1"/>
          <p:nvPr/>
        </p:nvSpPr>
        <p:spPr>
          <a:xfrm rot="614145">
            <a:off x="7881050" y="2405542"/>
            <a:ext cx="118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Avril à décembre 2022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58B72207-AC8D-4E3B-89A8-7369A9FC9BB5}"/>
              </a:ext>
            </a:extLst>
          </p:cNvPr>
          <p:cNvSpPr/>
          <p:nvPr/>
        </p:nvSpPr>
        <p:spPr>
          <a:xfrm>
            <a:off x="964016" y="3074260"/>
            <a:ext cx="270559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17F368-6DDD-418F-9459-9A2C9D335420}"/>
              </a:ext>
            </a:extLst>
          </p:cNvPr>
          <p:cNvSpPr txBox="1"/>
          <p:nvPr/>
        </p:nvSpPr>
        <p:spPr>
          <a:xfrm>
            <a:off x="84497" y="2878930"/>
            <a:ext cx="10093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Remise du </a:t>
            </a:r>
          </a:p>
          <a:p>
            <a:pPr algn="ctr"/>
            <a:r>
              <a:rPr lang="fr-FR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dossier technique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803A8A75-3277-490A-933D-76A680BBAE82}"/>
              </a:ext>
            </a:extLst>
          </p:cNvPr>
          <p:cNvSpPr/>
          <p:nvPr/>
        </p:nvSpPr>
        <p:spPr>
          <a:xfrm>
            <a:off x="947593" y="3892576"/>
            <a:ext cx="270559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6A444B-A099-4569-908F-65B9D262B17B}"/>
              </a:ext>
            </a:extLst>
          </p:cNvPr>
          <p:cNvSpPr txBox="1"/>
          <p:nvPr/>
        </p:nvSpPr>
        <p:spPr>
          <a:xfrm>
            <a:off x="134004" y="3736578"/>
            <a:ext cx="91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Remise mémoire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1DB3EFAB-A36E-4BE7-8630-74A7F4E6CB59}"/>
              </a:ext>
            </a:extLst>
          </p:cNvPr>
          <p:cNvSpPr/>
          <p:nvPr/>
        </p:nvSpPr>
        <p:spPr>
          <a:xfrm>
            <a:off x="946519" y="4329531"/>
            <a:ext cx="270559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A45CD86-7672-4032-851F-1995B1DE8237}"/>
              </a:ext>
            </a:extLst>
          </p:cNvPr>
          <p:cNvSpPr txBox="1"/>
          <p:nvPr/>
        </p:nvSpPr>
        <p:spPr>
          <a:xfrm>
            <a:off x="-84172" y="4219823"/>
            <a:ext cx="1217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Soutenances</a:t>
            </a:r>
          </a:p>
        </p:txBody>
      </p:sp>
    </p:spTree>
    <p:extLst>
      <p:ext uri="{BB962C8B-B14F-4D97-AF65-F5344CB8AC3E}">
        <p14:creationId xmlns:p14="http://schemas.microsoft.com/office/powerpoint/2010/main" val="392198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53397" y="5945"/>
            <a:ext cx="9032828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50" b="1" i="0" u="none" strike="noStrike" kern="1200" cap="none" spc="38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CERTIFIANTE CQPM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841974" y="784580"/>
            <a:ext cx="7460056" cy="1061261"/>
          </a:xfrm>
          <a:prstGeom prst="rect">
            <a:avLst/>
          </a:prstGeom>
          <a:solidFill>
            <a:srgbClr val="CCCCCC"/>
          </a:solidFill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2F466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« Chef de Projet en Excellence Opérationnelle Aéronautique »</a:t>
            </a:r>
          </a:p>
        </p:txBody>
      </p:sp>
      <p:sp>
        <p:nvSpPr>
          <p:cNvPr id="10" name="Rectangle à coins arrondis 7">
            <a:extLst>
              <a:ext uri="{FF2B5EF4-FFF2-40B4-BE49-F238E27FC236}">
                <a16:creationId xmlns:a16="http://schemas.microsoft.com/office/drawing/2014/main" id="{759C5F2F-FCAC-4EFA-BAE7-41F4650B48D5}"/>
              </a:ext>
            </a:extLst>
          </p:cNvPr>
          <p:cNvSpPr/>
          <p:nvPr/>
        </p:nvSpPr>
        <p:spPr>
          <a:xfrm>
            <a:off x="100260" y="4088183"/>
            <a:ext cx="5535256" cy="957166"/>
          </a:xfrm>
          <a:prstGeom prst="roundRect">
            <a:avLst/>
          </a:prstGeom>
          <a:solidFill>
            <a:schemeClr val="bg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F46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Démarrage le 11 avril à Toulouse Blagnac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F46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parcours s’étend jusqu’à mi-décembre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C76FCC-1E54-4C68-A8E1-888B5F8C67B4}"/>
              </a:ext>
            </a:extLst>
          </p:cNvPr>
          <p:cNvSpPr txBox="1"/>
          <p:nvPr/>
        </p:nvSpPr>
        <p:spPr>
          <a:xfrm>
            <a:off x="2904095" y="2149292"/>
            <a:ext cx="6202098" cy="351410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Capacités professionnelles visées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Diagnostiquer la performance d’un processus de délivrance produit ou service</a:t>
            </a: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Définir les axes de progrès prioritaires </a:t>
            </a: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Proposer les leviers ou actions d’améliorations les plus pertinents</a:t>
            </a: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Préparer les équipes aux méthodes et outils d’améliorations Lean</a:t>
            </a: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Piloter les actions d’amélioration de la performance des processus</a:t>
            </a: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Mesurer la performance des processus</a:t>
            </a: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Mettre en œuvre des actions correctives</a:t>
            </a: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Standardiser les bonnes pratiques</a:t>
            </a:r>
          </a:p>
          <a:p>
            <a:pPr marL="342900" marR="0" lvl="0" indent="-34290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Valoriser les résultats obtenus et les actions mises en œuvre</a:t>
            </a:r>
          </a:p>
        </p:txBody>
      </p:sp>
      <p:pic>
        <p:nvPicPr>
          <p:cNvPr id="11" name="Image 10" descr="LogoSPACEACADEMYWhiteNatif.png">
            <a:extLst>
              <a:ext uri="{FF2B5EF4-FFF2-40B4-BE49-F238E27FC236}">
                <a16:creationId xmlns:a16="http://schemas.microsoft.com/office/drawing/2014/main" id="{D82A649A-3120-48B4-96D2-C8434C00E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1" y="4465614"/>
            <a:ext cx="2500490" cy="596890"/>
          </a:xfrm>
          <a:prstGeom prst="rect">
            <a:avLst/>
          </a:prstGeom>
        </p:spPr>
      </p:pic>
      <p:sp>
        <p:nvSpPr>
          <p:cNvPr id="18" name="ZoneTexte 40">
            <a:extLst>
              <a:ext uri="{FF2B5EF4-FFF2-40B4-BE49-F238E27FC236}">
                <a16:creationId xmlns:a16="http://schemas.microsoft.com/office/drawing/2014/main" id="{4E7EFD95-6150-41D1-9E93-11D47A6ACD9E}"/>
              </a:ext>
            </a:extLst>
          </p:cNvPr>
          <p:cNvSpPr txBox="1">
            <a:spLocks noChangeArrowheads="1"/>
          </p:cNvSpPr>
          <p:nvPr/>
        </p:nvSpPr>
        <p:spPr bwMode="auto">
          <a:xfrm rot="986646">
            <a:off x="7688656" y="3422612"/>
            <a:ext cx="1160145" cy="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C135889-EAE3-49BF-A2C0-36B1994677C6}"/>
              </a:ext>
            </a:extLst>
          </p:cNvPr>
          <p:cNvGrpSpPr/>
          <p:nvPr/>
        </p:nvGrpSpPr>
        <p:grpSpPr>
          <a:xfrm>
            <a:off x="7946995" y="680287"/>
            <a:ext cx="950529" cy="781876"/>
            <a:chOff x="7833346" y="1255607"/>
            <a:chExt cx="950529" cy="781876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06A015A-2F1A-4CC4-98D3-E0A8ECFC1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372" y="1255607"/>
              <a:ext cx="655315" cy="6297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l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ZoneTexte 41">
              <a:extLst>
                <a:ext uri="{FF2B5EF4-FFF2-40B4-BE49-F238E27FC236}">
                  <a16:creationId xmlns:a16="http://schemas.microsoft.com/office/drawing/2014/main" id="{8ADB510C-0373-42AC-8416-C8AF45A6B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6646">
              <a:off x="7838039" y="1420079"/>
              <a:ext cx="945836" cy="617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08181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ubai" panose="020B0503030403030204" pitchFamily="34" charset="-78"/>
                  <a:ea typeface="Calibri" panose="020F0502020204030204" pitchFamily="34" charset="0"/>
                  <a:cs typeface="Times New Roman" panose="02020603050405020304" pitchFamily="18" charset="0"/>
                </a:rPr>
                <a:t>FNE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ZoneTexte 41">
              <a:extLst>
                <a:ext uri="{FF2B5EF4-FFF2-40B4-BE49-F238E27FC236}">
                  <a16:creationId xmlns:a16="http://schemas.microsoft.com/office/drawing/2014/main" id="{5DD45BD2-478B-47A4-98C9-2F0F885BE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6646">
              <a:off x="7833346" y="1334271"/>
              <a:ext cx="945836" cy="21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08181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ubai" panose="020B0503030403030204" pitchFamily="34" charset="-78"/>
                  <a:ea typeface="Calibri" panose="020F0502020204030204" pitchFamily="34" charset="0"/>
                  <a:cs typeface="Times New Roman" panose="02020603050405020304" pitchFamily="18" charset="0"/>
                </a:rPr>
                <a:t>ELIGIBLE</a:t>
              </a:r>
              <a:endPara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3B455A9-3524-4757-B21B-C8AA47B596A3}"/>
              </a:ext>
            </a:extLst>
          </p:cNvPr>
          <p:cNvGrpSpPr/>
          <p:nvPr/>
        </p:nvGrpSpPr>
        <p:grpSpPr>
          <a:xfrm>
            <a:off x="7953709" y="1374790"/>
            <a:ext cx="950529" cy="781876"/>
            <a:chOff x="7833346" y="1255607"/>
            <a:chExt cx="950529" cy="781876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480850B-C5B5-403F-96A9-9C0AB04B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372" y="1255607"/>
              <a:ext cx="655315" cy="6297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l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ZoneTexte 41">
              <a:extLst>
                <a:ext uri="{FF2B5EF4-FFF2-40B4-BE49-F238E27FC236}">
                  <a16:creationId xmlns:a16="http://schemas.microsoft.com/office/drawing/2014/main" id="{61FD497A-76E0-4FBA-A80C-AD13A25D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6646">
              <a:off x="7838039" y="1420079"/>
              <a:ext cx="945836" cy="617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08181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ubai" panose="020B0503030403030204" pitchFamily="34" charset="-78"/>
                  <a:ea typeface="Calibri" panose="020F0502020204030204" pitchFamily="34" charset="0"/>
                  <a:cs typeface="Times New Roman" panose="02020603050405020304" pitchFamily="18" charset="0"/>
                </a:rPr>
                <a:t>CPF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ZoneTexte 41">
              <a:extLst>
                <a:ext uri="{FF2B5EF4-FFF2-40B4-BE49-F238E27FC236}">
                  <a16:creationId xmlns:a16="http://schemas.microsoft.com/office/drawing/2014/main" id="{87948E86-3998-44E7-9AA7-66722F074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6646">
              <a:off x="7833346" y="1334271"/>
              <a:ext cx="945836" cy="21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08181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ubai" panose="020B0503030403030204" pitchFamily="34" charset="-78"/>
                  <a:ea typeface="Calibri" panose="020F0502020204030204" pitchFamily="34" charset="0"/>
                  <a:cs typeface="Times New Roman" panose="02020603050405020304" pitchFamily="18" charset="0"/>
                </a:rPr>
                <a:t>ELIGIBLE</a:t>
              </a:r>
              <a:endPara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1093B8EE-EF13-4312-A68C-552B6C087C75}"/>
              </a:ext>
            </a:extLst>
          </p:cNvPr>
          <p:cNvSpPr txBox="1"/>
          <p:nvPr/>
        </p:nvSpPr>
        <p:spPr>
          <a:xfrm>
            <a:off x="100260" y="2149292"/>
            <a:ext cx="2583204" cy="13656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 personne en charge ou pressentie au poste de chef de projet amélioration continue ou animateur de la performance industrielle (Issue des services Production ;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Chain ; Qualité ; Méthode Industrielle…)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84D1C58-DAC8-4DAD-BB88-AAEBE9358243}"/>
              </a:ext>
            </a:extLst>
          </p:cNvPr>
          <p:cNvGrpSpPr/>
          <p:nvPr/>
        </p:nvGrpSpPr>
        <p:grpSpPr>
          <a:xfrm>
            <a:off x="290612" y="643146"/>
            <a:ext cx="945836" cy="667161"/>
            <a:chOff x="7821738" y="1218194"/>
            <a:chExt cx="945836" cy="667161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1AE2B458-1783-493E-8625-B7C53FA36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372" y="1255607"/>
              <a:ext cx="655315" cy="6297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l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A47A088-12DB-4D0D-9CD1-2FD4226D5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6646">
              <a:off x="7821738" y="1218194"/>
              <a:ext cx="945836" cy="617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08181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ubai" panose="020B0503030403030204" pitchFamily="34" charset="-78"/>
                  <a:ea typeface="Calibri" panose="020F0502020204030204" pitchFamily="34" charset="0"/>
                  <a:cs typeface="Times New Roman" panose="02020603050405020304" pitchFamily="18" charset="0"/>
                </a:rPr>
                <a:t>25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6412A17-7B5A-4310-AD91-B695A6AA00F1}"/>
              </a:ext>
            </a:extLst>
          </p:cNvPr>
          <p:cNvGrpSpPr/>
          <p:nvPr/>
        </p:nvGrpSpPr>
        <p:grpSpPr>
          <a:xfrm>
            <a:off x="293859" y="901788"/>
            <a:ext cx="953070" cy="1199681"/>
            <a:chOff x="7818271" y="782333"/>
            <a:chExt cx="953070" cy="1199681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E5DA1D88-91CC-4E06-B361-7B052B710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372" y="1255607"/>
              <a:ext cx="655315" cy="6297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l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ZoneTexte 41">
              <a:extLst>
                <a:ext uri="{FF2B5EF4-FFF2-40B4-BE49-F238E27FC236}">
                  <a16:creationId xmlns:a16="http://schemas.microsoft.com/office/drawing/2014/main" id="{9163BE45-2F1B-4FE7-A51F-1D7355062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6646">
              <a:off x="7825505" y="1364610"/>
              <a:ext cx="945836" cy="617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08181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ubai" panose="020B0503030403030204" pitchFamily="34" charset="-78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ZoneTexte 41">
              <a:extLst>
                <a:ext uri="{FF2B5EF4-FFF2-40B4-BE49-F238E27FC236}">
                  <a16:creationId xmlns:a16="http://schemas.microsoft.com/office/drawing/2014/main" id="{DB04506F-9B9F-488C-B26E-0FE75D5E9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86646">
              <a:off x="7818271" y="782333"/>
              <a:ext cx="945836" cy="21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08181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ubai" panose="020B0503030403030204" pitchFamily="34" charset="-78"/>
                  <a:ea typeface="Calibri" panose="020F0502020204030204" pitchFamily="34" charset="0"/>
                  <a:cs typeface="Times New Roman" panose="02020603050405020304" pitchFamily="18" charset="0"/>
                </a:rPr>
                <a:t>JOURS DE FORMATION</a:t>
              </a:r>
              <a:endParaRPr kumimoji="0" lang="fr-FR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ZoneTexte 41">
            <a:extLst>
              <a:ext uri="{FF2B5EF4-FFF2-40B4-BE49-F238E27FC236}">
                <a16:creationId xmlns:a16="http://schemas.microsoft.com/office/drawing/2014/main" id="{3FBCC9D4-C234-4F45-B05D-49399F1B9082}"/>
              </a:ext>
            </a:extLst>
          </p:cNvPr>
          <p:cNvSpPr txBox="1">
            <a:spLocks noChangeArrowheads="1"/>
          </p:cNvSpPr>
          <p:nvPr/>
        </p:nvSpPr>
        <p:spPr bwMode="auto">
          <a:xfrm rot="986646">
            <a:off x="304698" y="1382004"/>
            <a:ext cx="945836" cy="1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endParaRPr kumimoji="0" lang="fr-FR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ZoneTexte 41">
            <a:extLst>
              <a:ext uri="{FF2B5EF4-FFF2-40B4-BE49-F238E27FC236}">
                <a16:creationId xmlns:a16="http://schemas.microsoft.com/office/drawing/2014/main" id="{DE0ABA20-3F88-4DB6-B33E-583E218EEEE3}"/>
              </a:ext>
            </a:extLst>
          </p:cNvPr>
          <p:cNvSpPr txBox="1">
            <a:spLocks noChangeArrowheads="1"/>
          </p:cNvSpPr>
          <p:nvPr/>
        </p:nvSpPr>
        <p:spPr bwMode="auto">
          <a:xfrm rot="986646">
            <a:off x="293859" y="1752613"/>
            <a:ext cx="945836" cy="2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ubai" panose="020B05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MOIS</a:t>
            </a:r>
            <a:endParaRPr kumimoji="0" lang="fr-FR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0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B176D2B-01A6-4874-9F2E-BEEB4D7A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4. Modalités pédagogiques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5C3713-8467-430A-828A-8962F69F0D42}"/>
              </a:ext>
            </a:extLst>
          </p:cNvPr>
          <p:cNvSpPr txBox="1"/>
          <p:nvPr/>
        </p:nvSpPr>
        <p:spPr>
          <a:xfrm>
            <a:off x="546497" y="1760279"/>
            <a:ext cx="80731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Equipe pédagogique 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Helvetica"/>
              </a:rPr>
              <a:t>constituée d’experts du projet Performance Industrielle Aéronautique GIFAS</a:t>
            </a:r>
          </a:p>
          <a:p>
            <a:endParaRPr lang="fr-FR" sz="2000" dirty="0">
              <a:solidFill>
                <a:srgbClr val="103067"/>
              </a:solidFill>
              <a:latin typeface="+mj-lt"/>
              <a:cs typeface="Helvetica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D811CBB-2925-4676-BF27-C147F288A438}"/>
              </a:ext>
            </a:extLst>
          </p:cNvPr>
          <p:cNvGrpSpPr/>
          <p:nvPr/>
        </p:nvGrpSpPr>
        <p:grpSpPr>
          <a:xfrm>
            <a:off x="6708367" y="1017512"/>
            <a:ext cx="955367" cy="813889"/>
            <a:chOff x="3625351" y="3796013"/>
            <a:chExt cx="955367" cy="813889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4916DFB-B9C5-4774-8D90-036A6454EDB8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52670A8-4A73-4865-B079-29C382684142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Dubai" panose="020B0503030403030204" pitchFamily="34" charset="-78"/>
                </a:rPr>
                <a:t>JOURS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79AC2AF-096D-49C5-840E-62B6F9672BD3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Dubai" panose="020B0503030403030204" pitchFamily="34" charset="-78"/>
                </a:rPr>
                <a:t>25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3F86D2A-F4FC-411F-935E-183D142175F3}"/>
              </a:ext>
            </a:extLst>
          </p:cNvPr>
          <p:cNvGrpSpPr/>
          <p:nvPr/>
        </p:nvGrpSpPr>
        <p:grpSpPr>
          <a:xfrm>
            <a:off x="7611879" y="1018631"/>
            <a:ext cx="984125" cy="813889"/>
            <a:chOff x="3569787" y="3796013"/>
            <a:chExt cx="984125" cy="813889"/>
          </a:xfrm>
          <a:effectLst/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9D6773E-F72B-4AF1-BE92-9214C4B3566B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8B90D6E-EDB0-4A77-9B4F-C45CA7149BA4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Dubai" panose="020B0503030403030204" pitchFamily="34" charset="-78"/>
                </a:rPr>
                <a:t>MOIS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CE7AD27-8A48-4955-B4AE-16949BAE3BB1}"/>
                </a:ext>
              </a:extLst>
            </p:cNvPr>
            <p:cNvSpPr txBox="1"/>
            <p:nvPr/>
          </p:nvSpPr>
          <p:spPr>
            <a:xfrm rot="586919">
              <a:off x="3569787" y="3871539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Dubai" panose="020B0503030403030204" pitchFamily="34" charset="-78"/>
                </a:rPr>
                <a:t>sur </a:t>
              </a: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Dubai" panose="020B0503030403030204" pitchFamily="34" charset="-78"/>
                </a:rPr>
                <a:t>8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9705AF9-F6BE-40D7-B35E-49FE5F4F739E}"/>
              </a:ext>
            </a:extLst>
          </p:cNvPr>
          <p:cNvSpPr txBox="1"/>
          <p:nvPr/>
        </p:nvSpPr>
        <p:spPr>
          <a:xfrm>
            <a:off x="510180" y="2691733"/>
            <a:ext cx="548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Mix Leaning 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Helvetica"/>
              </a:rPr>
              <a:t>Distanciel – Présentiel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4588F3-E30B-4D91-8CC4-CEA59EAB507F}"/>
              </a:ext>
            </a:extLst>
          </p:cNvPr>
          <p:cNvSpPr txBox="1"/>
          <p:nvPr/>
        </p:nvSpPr>
        <p:spPr>
          <a:xfrm>
            <a:off x="510179" y="1087517"/>
            <a:ext cx="644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Formation sur le temps travaillé ou chômé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D748032-8E12-4D00-B053-E1A5B9616B9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48" y="2495339"/>
            <a:ext cx="828356" cy="82835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C163D61-6B59-414C-9801-E569247B711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7529" y="2495098"/>
            <a:ext cx="828597" cy="82859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F875CE2-A4F4-4132-AB17-256099D1D053}"/>
              </a:ext>
            </a:extLst>
          </p:cNvPr>
          <p:cNvSpPr txBox="1"/>
          <p:nvPr/>
        </p:nvSpPr>
        <p:spPr>
          <a:xfrm>
            <a:off x="508504" y="3153398"/>
            <a:ext cx="894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103067"/>
              </a:solidFill>
              <a:highlight>
                <a:srgbClr val="FFFF00"/>
              </a:highlight>
              <a:latin typeface="+mj-lt"/>
              <a:cs typeface="Helvetica"/>
            </a:endParaRPr>
          </a:p>
          <a:p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Formation action 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Helvetica"/>
              </a:rPr>
              <a:t>Déploiement d’un projet d’amélioration continue tutoré dans votre structure</a:t>
            </a:r>
            <a:endParaRPr lang="fr-FR" sz="2000" dirty="0">
              <a:solidFill>
                <a:schemeClr val="tx2"/>
              </a:solidFill>
              <a:latin typeface="+mj-lt"/>
              <a:cs typeface="Helvetica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1B886C0-6B8E-4F5F-B49A-59F2A7C143EF}"/>
              </a:ext>
            </a:extLst>
          </p:cNvPr>
          <p:cNvSpPr txBox="1"/>
          <p:nvPr/>
        </p:nvSpPr>
        <p:spPr>
          <a:xfrm>
            <a:off x="510180" y="4096731"/>
            <a:ext cx="846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Certification</a:t>
            </a:r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 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Helvetica"/>
              </a:rPr>
              <a:t>de branche (mémoire + soutenance) </a:t>
            </a:r>
            <a:r>
              <a:rPr lang="fr-FR" sz="2000" dirty="0">
                <a:solidFill>
                  <a:schemeClr val="tx2"/>
                </a:solidFill>
                <a:latin typeface="+mj-lt"/>
                <a:cs typeface="Helvetica"/>
              </a:rPr>
              <a:t>+ </a:t>
            </a: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/>
              </a:rPr>
              <a:t>Attestation</a:t>
            </a:r>
            <a:r>
              <a:rPr lang="fr-FR" sz="2000" dirty="0">
                <a:solidFill>
                  <a:srgbClr val="103067"/>
                </a:solidFill>
                <a:latin typeface="+mj-lt"/>
                <a:cs typeface="Helvetica"/>
              </a:rPr>
              <a:t> 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Helvetica"/>
              </a:rPr>
              <a:t>SPACE (soutenance) </a:t>
            </a:r>
          </a:p>
        </p:txBody>
      </p:sp>
    </p:spTree>
    <p:extLst>
      <p:ext uri="{BB962C8B-B14F-4D97-AF65-F5344CB8AC3E}">
        <p14:creationId xmlns:p14="http://schemas.microsoft.com/office/powerpoint/2010/main" val="174698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25C22F5-FE55-46FB-9B8A-601C0E5A0685}"/>
              </a:ext>
            </a:extLst>
          </p:cNvPr>
          <p:cNvGrpSpPr/>
          <p:nvPr/>
        </p:nvGrpSpPr>
        <p:grpSpPr>
          <a:xfrm>
            <a:off x="3432928" y="1091915"/>
            <a:ext cx="1860049" cy="1378523"/>
            <a:chOff x="5716065" y="882374"/>
            <a:chExt cx="2121114" cy="157200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7DD6570-12A9-4DA7-B171-066811B6D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54" t="7943" r="65211" b="65610"/>
            <a:stretch/>
          </p:blipFill>
          <p:spPr>
            <a:xfrm>
              <a:off x="6056043" y="992149"/>
              <a:ext cx="1400820" cy="1360304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9699BE1-A907-4411-9B61-6BD014DE0FF3}"/>
                </a:ext>
              </a:extLst>
            </p:cNvPr>
            <p:cNvSpPr/>
            <p:nvPr/>
          </p:nvSpPr>
          <p:spPr>
            <a:xfrm>
              <a:off x="6162504" y="1078770"/>
              <a:ext cx="1182130" cy="1195526"/>
            </a:xfrm>
            <a:prstGeom prst="ellips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B89434E-0F07-49C1-8D34-DE7B90975255}"/>
                </a:ext>
              </a:extLst>
            </p:cNvPr>
            <p:cNvSpPr/>
            <p:nvPr/>
          </p:nvSpPr>
          <p:spPr>
            <a:xfrm>
              <a:off x="6108768" y="1057208"/>
              <a:ext cx="1301151" cy="1274097"/>
            </a:xfrm>
            <a:prstGeom prst="ellips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7431E45F-26AE-4A93-9745-301F633909FF}"/>
                </a:ext>
              </a:extLst>
            </p:cNvPr>
            <p:cNvSpPr/>
            <p:nvPr/>
          </p:nvSpPr>
          <p:spPr>
            <a:xfrm>
              <a:off x="6048886" y="1009924"/>
              <a:ext cx="1405094" cy="1385146"/>
            </a:xfrm>
            <a:prstGeom prst="ellips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9034EB-3293-4B2A-A003-CE133E6271FB}"/>
                </a:ext>
              </a:extLst>
            </p:cNvPr>
            <p:cNvSpPr/>
            <p:nvPr/>
          </p:nvSpPr>
          <p:spPr>
            <a:xfrm rot="19070559">
              <a:off x="5813067" y="882374"/>
              <a:ext cx="813920" cy="40036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60FC29-8CCE-4286-B351-15F9EA50209C}"/>
                </a:ext>
              </a:extLst>
            </p:cNvPr>
            <p:cNvSpPr/>
            <p:nvPr/>
          </p:nvSpPr>
          <p:spPr>
            <a:xfrm rot="13367454">
              <a:off x="6885855" y="887355"/>
              <a:ext cx="813920" cy="42622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800819-7592-455D-BED5-294A710AF2FB}"/>
                </a:ext>
              </a:extLst>
            </p:cNvPr>
            <p:cNvSpPr/>
            <p:nvPr/>
          </p:nvSpPr>
          <p:spPr>
            <a:xfrm rot="13367454">
              <a:off x="5716065" y="1988602"/>
              <a:ext cx="813920" cy="42622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23F744-03F8-4C99-867B-3BFA8A5DE497}"/>
                </a:ext>
              </a:extLst>
            </p:cNvPr>
            <p:cNvSpPr/>
            <p:nvPr/>
          </p:nvSpPr>
          <p:spPr>
            <a:xfrm rot="19070559">
              <a:off x="7023259" y="2028156"/>
              <a:ext cx="813920" cy="42622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Image 12" descr="TriangleSPACEQuad.png">
            <a:extLst>
              <a:ext uri="{FF2B5EF4-FFF2-40B4-BE49-F238E27FC236}">
                <a16:creationId xmlns:a16="http://schemas.microsoft.com/office/drawing/2014/main" id="{AE70997A-2C69-4DEF-804B-C5105C871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16" y="2346881"/>
            <a:ext cx="2357652" cy="2172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62A797-7B0D-4BE4-B3B1-495831D0A0D9}"/>
              </a:ext>
            </a:extLst>
          </p:cNvPr>
          <p:cNvSpPr/>
          <p:nvPr/>
        </p:nvSpPr>
        <p:spPr>
          <a:xfrm rot="19074710">
            <a:off x="2115851" y="3477561"/>
            <a:ext cx="277566" cy="6492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AA23ADC-5BE6-43F8-8FB1-AFDE840DC45E}"/>
              </a:ext>
            </a:extLst>
          </p:cNvPr>
          <p:cNvGrpSpPr/>
          <p:nvPr/>
        </p:nvGrpSpPr>
        <p:grpSpPr>
          <a:xfrm>
            <a:off x="1232048" y="2995599"/>
            <a:ext cx="1859645" cy="1408317"/>
            <a:chOff x="1172913" y="1362376"/>
            <a:chExt cx="2120653" cy="160598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5A7B3CB-D914-4135-8506-791C7B562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9BBB5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36666" t="63512" r="36099" b="9391"/>
            <a:stretch/>
          </p:blipFill>
          <p:spPr>
            <a:xfrm>
              <a:off x="1510008" y="1487377"/>
              <a:ext cx="1400819" cy="1393722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FB18F10-68A7-454B-A29B-500D48038168}"/>
                </a:ext>
              </a:extLst>
            </p:cNvPr>
            <p:cNvSpPr/>
            <p:nvPr/>
          </p:nvSpPr>
          <p:spPr>
            <a:xfrm>
              <a:off x="1619352" y="1581280"/>
              <a:ext cx="1182130" cy="1195526"/>
            </a:xfrm>
            <a:prstGeom prst="ellips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C33A483-6E4D-4C37-B79A-B64C1C744D29}"/>
                </a:ext>
              </a:extLst>
            </p:cNvPr>
            <p:cNvSpPr/>
            <p:nvPr/>
          </p:nvSpPr>
          <p:spPr>
            <a:xfrm>
              <a:off x="1565616" y="1559718"/>
              <a:ext cx="1301151" cy="1274097"/>
            </a:xfrm>
            <a:prstGeom prst="ellips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C0D8BCA-3A88-4402-AD29-CA4CDFEFBE3C}"/>
                </a:ext>
              </a:extLst>
            </p:cNvPr>
            <p:cNvSpPr/>
            <p:nvPr/>
          </p:nvSpPr>
          <p:spPr>
            <a:xfrm>
              <a:off x="1505734" y="1512434"/>
              <a:ext cx="1405094" cy="1385146"/>
            </a:xfrm>
            <a:prstGeom prst="ellips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9C151A-C7C8-4ED7-8C09-D12122E92C97}"/>
                </a:ext>
              </a:extLst>
            </p:cNvPr>
            <p:cNvSpPr/>
            <p:nvPr/>
          </p:nvSpPr>
          <p:spPr>
            <a:xfrm rot="19070559">
              <a:off x="1261240" y="1362376"/>
              <a:ext cx="813920" cy="42622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F2BEB6-01C2-4CB0-8D60-4F19F5CF658D}"/>
                </a:ext>
              </a:extLst>
            </p:cNvPr>
            <p:cNvSpPr/>
            <p:nvPr/>
          </p:nvSpPr>
          <p:spPr>
            <a:xfrm rot="19070559">
              <a:off x="2479646" y="2542134"/>
              <a:ext cx="813920" cy="42622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ACE36E-6148-4395-BD68-3FE408A1D34B}"/>
                </a:ext>
              </a:extLst>
            </p:cNvPr>
            <p:cNvSpPr/>
            <p:nvPr/>
          </p:nvSpPr>
          <p:spPr>
            <a:xfrm rot="13367454">
              <a:off x="2342703" y="1389865"/>
              <a:ext cx="813920" cy="42622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231670-ED99-4D9D-8570-60F107624EFA}"/>
                </a:ext>
              </a:extLst>
            </p:cNvPr>
            <p:cNvSpPr/>
            <p:nvPr/>
          </p:nvSpPr>
          <p:spPr>
            <a:xfrm rot="13367454">
              <a:off x="1172913" y="2491112"/>
              <a:ext cx="813920" cy="42622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44EF6805-9C08-4538-97F1-2498BA757103}"/>
              </a:ext>
            </a:extLst>
          </p:cNvPr>
          <p:cNvSpPr txBox="1"/>
          <p:nvPr/>
        </p:nvSpPr>
        <p:spPr>
          <a:xfrm>
            <a:off x="3314657" y="937454"/>
            <a:ext cx="206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5EA5E3"/>
                </a:solidFill>
                <a:latin typeface="Helvetica"/>
                <a:cs typeface="Helvetica"/>
              </a:rPr>
              <a:t>TUTEUR SPACE</a:t>
            </a:r>
            <a:endParaRPr lang="fr-FR" sz="900" b="1" dirty="0">
              <a:solidFill>
                <a:srgbClr val="5EA5E3"/>
              </a:solidFill>
              <a:latin typeface="Helvetica"/>
              <a:cs typeface="Helvetica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C378042-162D-4479-A9BC-3562A9D1294B}"/>
              </a:ext>
            </a:extLst>
          </p:cNvPr>
          <p:cNvSpPr txBox="1"/>
          <p:nvPr/>
        </p:nvSpPr>
        <p:spPr>
          <a:xfrm>
            <a:off x="256380" y="3638831"/>
            <a:ext cx="1237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rgbClr val="6D9D30"/>
                </a:solidFill>
                <a:latin typeface="Helvetica"/>
                <a:cs typeface="Helvetica"/>
              </a:rPr>
              <a:t>STAGIAIRE</a:t>
            </a:r>
            <a:endParaRPr lang="fr-FR" sz="900" b="1" dirty="0">
              <a:solidFill>
                <a:srgbClr val="6D9D30"/>
              </a:solidFill>
              <a:latin typeface="Helvetica"/>
              <a:cs typeface="Helvetica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1E5C858-5A39-4039-A5B0-614A7B997EAF}"/>
              </a:ext>
            </a:extLst>
          </p:cNvPr>
          <p:cNvSpPr txBox="1"/>
          <p:nvPr/>
        </p:nvSpPr>
        <p:spPr>
          <a:xfrm rot="1589096">
            <a:off x="6992486" y="1554813"/>
            <a:ext cx="1825164" cy="68783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  <a:latin typeface="Helvetica"/>
                <a:cs typeface="Helvetica"/>
              </a:rPr>
              <a:t>Engagement tripartite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94F032-4538-40BE-B7A9-B74517907C61}"/>
              </a:ext>
            </a:extLst>
          </p:cNvPr>
          <p:cNvSpPr/>
          <p:nvPr/>
        </p:nvSpPr>
        <p:spPr>
          <a:xfrm>
            <a:off x="3138525" y="2310019"/>
            <a:ext cx="2602716" cy="2172548"/>
          </a:xfrm>
          <a:prstGeom prst="rect">
            <a:avLst/>
          </a:prstGeom>
          <a:solidFill>
            <a:srgbClr val="FFFFFF">
              <a:alpha val="6902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60184E-D326-48BC-B41E-B6D04F84923A}"/>
              </a:ext>
            </a:extLst>
          </p:cNvPr>
          <p:cNvSpPr txBox="1"/>
          <p:nvPr/>
        </p:nvSpPr>
        <p:spPr>
          <a:xfrm>
            <a:off x="2665877" y="2934458"/>
            <a:ext cx="340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Helvetica"/>
                <a:cs typeface="Helvetica"/>
              </a:rPr>
              <a:t>FORMATEURS : EXPERTS TERRAIN EN AMELIORATION INDUSTRIELLE</a:t>
            </a:r>
            <a:endParaRPr lang="fr-FR" sz="10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30FAB5-FDB6-495E-A433-F0E21F86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5. Le projet d’AC en entreprise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39A58FC-6A78-4090-BBF4-6C0484B72B9E}"/>
              </a:ext>
            </a:extLst>
          </p:cNvPr>
          <p:cNvGrpSpPr/>
          <p:nvPr/>
        </p:nvGrpSpPr>
        <p:grpSpPr>
          <a:xfrm>
            <a:off x="5857283" y="2888893"/>
            <a:ext cx="1638585" cy="1705233"/>
            <a:chOff x="6092310" y="761055"/>
            <a:chExt cx="1868567" cy="1944569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35E9BD64-06B3-4AC2-AC56-5EA25C8A6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865" t="35256" r="36601" b="37425"/>
            <a:stretch/>
          </p:blipFill>
          <p:spPr>
            <a:xfrm>
              <a:off x="6284795" y="1028734"/>
              <a:ext cx="1364776" cy="1405171"/>
            </a:xfrm>
            <a:prstGeom prst="rect">
              <a:avLst/>
            </a:prstGeom>
          </p:spPr>
        </p:pic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9C81B3E-2022-4917-AEEB-7FD79B1D1C94}"/>
                </a:ext>
              </a:extLst>
            </p:cNvPr>
            <p:cNvSpPr/>
            <p:nvPr/>
          </p:nvSpPr>
          <p:spPr>
            <a:xfrm>
              <a:off x="6375662" y="1131217"/>
              <a:ext cx="1165781" cy="119406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78D51D6B-76DD-4B55-A7A1-7A1F4B5DF63B}"/>
                </a:ext>
              </a:extLst>
            </p:cNvPr>
            <p:cNvSpPr/>
            <p:nvPr/>
          </p:nvSpPr>
          <p:spPr>
            <a:xfrm>
              <a:off x="6328528" y="1077798"/>
              <a:ext cx="1262186" cy="12820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5839B9E-85C7-4EAB-91FD-1E55D71AADF9}"/>
                </a:ext>
              </a:extLst>
            </p:cNvPr>
            <p:cNvSpPr/>
            <p:nvPr/>
          </p:nvSpPr>
          <p:spPr>
            <a:xfrm>
              <a:off x="6269671" y="1028733"/>
              <a:ext cx="1379900" cy="1405171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D9E9E103-0C74-49D5-9CF2-9783672F7B99}"/>
                </a:ext>
              </a:extLst>
            </p:cNvPr>
            <p:cNvSpPr/>
            <p:nvPr/>
          </p:nvSpPr>
          <p:spPr>
            <a:xfrm>
              <a:off x="6210814" y="992597"/>
              <a:ext cx="1503454" cy="151493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C9D2790-B631-40DD-AAF6-55EC2CB3ACED}"/>
                </a:ext>
              </a:extLst>
            </p:cNvPr>
            <p:cNvSpPr/>
            <p:nvPr/>
          </p:nvSpPr>
          <p:spPr>
            <a:xfrm rot="2768353">
              <a:off x="6304211" y="699585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B0A0FB-2C7E-4B61-9B2E-C2BF712E4862}"/>
                </a:ext>
              </a:extLst>
            </p:cNvPr>
            <p:cNvSpPr/>
            <p:nvPr/>
          </p:nvSpPr>
          <p:spPr>
            <a:xfrm rot="2768353">
              <a:off x="7432452" y="1955116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18082B-5A7A-4304-ABCE-7DE39A92CF3F}"/>
                </a:ext>
              </a:extLst>
            </p:cNvPr>
            <p:cNvSpPr/>
            <p:nvPr/>
          </p:nvSpPr>
          <p:spPr>
            <a:xfrm rot="19074710">
              <a:off x="7383181" y="761055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699D75-A2F0-4446-96D3-5E78DC18D0A1}"/>
                </a:ext>
              </a:extLst>
            </p:cNvPr>
            <p:cNvSpPr/>
            <p:nvPr/>
          </p:nvSpPr>
          <p:spPr>
            <a:xfrm rot="19074710">
              <a:off x="6209839" y="1965298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EBBDD155-55DC-4F90-BE97-8947E088B97E}"/>
              </a:ext>
            </a:extLst>
          </p:cNvPr>
          <p:cNvSpPr txBox="1"/>
          <p:nvPr/>
        </p:nvSpPr>
        <p:spPr>
          <a:xfrm>
            <a:off x="7148735" y="3665252"/>
            <a:ext cx="1666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Helvetica"/>
                <a:cs typeface="Helvetica"/>
              </a:rPr>
              <a:t>PRESCRIPTEUR ET TUTEUR ENTREPRISE</a:t>
            </a:r>
            <a:endParaRPr lang="fr-FR" sz="9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3487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C30FAB5-FDB6-495E-A433-F0E21F86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5. Le projet d’AC en entreprise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276455B-FE65-486F-B7FB-0CD54AE0B597}"/>
              </a:ext>
            </a:extLst>
          </p:cNvPr>
          <p:cNvSpPr txBox="1"/>
          <p:nvPr/>
        </p:nvSpPr>
        <p:spPr>
          <a:xfrm>
            <a:off x="333722" y="1352978"/>
            <a:ext cx="6851325" cy="2708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F2D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Demandeurs d’emploi / salarié en reconversion professionnelle  :</a:t>
            </a:r>
          </a:p>
          <a:p>
            <a:pPr marL="0" marR="0" lvl="0" indent="0" algn="just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réalisation d’un stage en entreprise d’une durée minimale de 8 </a:t>
            </a:r>
            <a:r>
              <a:rPr lang="fr-FR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 cours duquel le candidat aura la possibilité de conduire des projets et actions qui lui permettront de rédiger un mémoire technique. Celui-ci exposera les missions et actions conduites justifiant de la mise en œuvre de chaque capacité professionnelle du référentiel de certification.</a:t>
            </a:r>
          </a:p>
          <a:p>
            <a:pPr marL="0" marR="0" lvl="0" indent="0" algn="just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r-FR" sz="11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F2D6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Salarié en formation continue : </a:t>
            </a:r>
          </a:p>
          <a:p>
            <a:pPr marL="0" marR="0" lvl="0" indent="0" algn="just" defTabSz="40818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Rédaction d’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mémoire technique dans lequel seront exposés les projets et actions conduits justifiant de la mise en œuvre de chaque capacité professionnelle du référentiel de certification.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F2D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0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9446C1-AE23-4BB9-A2F4-1BD6F5CE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6. Financements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F799B8-E11E-41B6-B64F-E3CBC5900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72" y="1815839"/>
            <a:ext cx="1463695" cy="2025238"/>
          </a:xfrm>
          <a:prstGeom prst="rect">
            <a:avLst/>
          </a:prstGeom>
        </p:spPr>
      </p:pic>
      <p:graphicFrame>
        <p:nvGraphicFramePr>
          <p:cNvPr id="22" name="Tableau 34">
            <a:extLst>
              <a:ext uri="{FF2B5EF4-FFF2-40B4-BE49-F238E27FC236}">
                <a16:creationId xmlns:a16="http://schemas.microsoft.com/office/drawing/2014/main" id="{7EA97522-4373-4AE9-A10F-7C8C31AAE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53440"/>
              </p:ext>
            </p:extLst>
          </p:nvPr>
        </p:nvGraphicFramePr>
        <p:xfrm>
          <a:off x="278819" y="1564114"/>
          <a:ext cx="5528908" cy="1127760"/>
        </p:xfrm>
        <a:graphic>
          <a:graphicData uri="http://schemas.openxmlformats.org/drawingml/2006/table">
            <a:tbl>
              <a:tblPr firstRow="1" bandRow="1"/>
              <a:tblGrid>
                <a:gridCol w="2764454">
                  <a:extLst>
                    <a:ext uri="{9D8B030D-6E8A-4147-A177-3AD203B41FA5}">
                      <a16:colId xmlns:a16="http://schemas.microsoft.com/office/drawing/2014/main" val="3756361991"/>
                    </a:ext>
                  </a:extLst>
                </a:gridCol>
                <a:gridCol w="2764454">
                  <a:extLst>
                    <a:ext uri="{9D8B030D-6E8A-4147-A177-3AD203B41FA5}">
                      <a16:colId xmlns:a16="http://schemas.microsoft.com/office/drawing/2014/main" val="353216664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MEMBRE ASSOCIE SPACE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NON-MEMBRE et 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MEMBRE EXECUTIF SPACE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0942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800" b="1" dirty="0">
                          <a:solidFill>
                            <a:schemeClr val="tx2"/>
                          </a:solidFill>
                        </a:rPr>
                        <a:t>7 000 € HT/pers </a:t>
                      </a:r>
                    </a:p>
                    <a:p>
                      <a:pPr algn="ctr"/>
                      <a:r>
                        <a:rPr lang="fr-FR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200" b="0" dirty="0">
                          <a:solidFill>
                            <a:schemeClr val="tx2"/>
                          </a:solidFill>
                        </a:rPr>
                        <a:t>ût de certification inclus</a:t>
                      </a:r>
                      <a:endParaRPr lang="fr-FR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800" b="1" dirty="0">
                          <a:solidFill>
                            <a:schemeClr val="tx2"/>
                          </a:solidFill>
                        </a:rPr>
                        <a:t>8 500 € HT/pers</a:t>
                      </a:r>
                    </a:p>
                    <a:p>
                      <a:pPr marL="0" marR="0" lvl="0" indent="0" algn="ctr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Coût de certification inclus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86902"/>
                  </a:ext>
                </a:extLst>
              </a:tr>
            </a:tbl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8BF47023-7AE3-4C5B-B186-AFD973BBAB16}"/>
              </a:ext>
            </a:extLst>
          </p:cNvPr>
          <p:cNvSpPr txBox="1"/>
          <p:nvPr/>
        </p:nvSpPr>
        <p:spPr>
          <a:xfrm>
            <a:off x="192220" y="926900"/>
            <a:ext cx="6079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tx2"/>
                </a:solidFill>
                <a:latin typeface="Helvetica"/>
                <a:cs typeface="Helvetica"/>
              </a:rPr>
              <a:t>Tarifs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7C0D53F-FA5E-4687-8052-DDFB55B2369A}"/>
              </a:ext>
            </a:extLst>
          </p:cNvPr>
          <p:cNvSpPr txBox="1"/>
          <p:nvPr/>
        </p:nvSpPr>
        <p:spPr>
          <a:xfrm>
            <a:off x="187334" y="2934433"/>
            <a:ext cx="7054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tx2"/>
                </a:solidFill>
                <a:latin typeface="Helvetica"/>
                <a:cs typeface="Helvetica"/>
              </a:rPr>
              <a:t>Dispositifs de financement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241139E-19FA-4808-BE7D-1C259ADBFD8C}"/>
              </a:ext>
            </a:extLst>
          </p:cNvPr>
          <p:cNvGrpSpPr/>
          <p:nvPr/>
        </p:nvGrpSpPr>
        <p:grpSpPr>
          <a:xfrm>
            <a:off x="255774" y="3584173"/>
            <a:ext cx="6596519" cy="822649"/>
            <a:chOff x="278168" y="2222164"/>
            <a:chExt cx="6596519" cy="822649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575AC188-C0B5-4704-A1F2-9E27ADB774D7}"/>
                </a:ext>
              </a:extLst>
            </p:cNvPr>
            <p:cNvGrpSpPr/>
            <p:nvPr/>
          </p:nvGrpSpPr>
          <p:grpSpPr>
            <a:xfrm>
              <a:off x="278168" y="2228275"/>
              <a:ext cx="1152918" cy="813889"/>
              <a:chOff x="4542352" y="4331832"/>
              <a:chExt cx="1152918" cy="813889"/>
            </a:xfrm>
          </p:grpSpPr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4467D295-3E1C-40A0-8587-4224DBC3E1EE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1A6BDC1-B91C-4C7B-86D3-1D07B2C00065}"/>
                  </a:ext>
                </a:extLst>
              </p:cNvPr>
              <p:cNvSpPr txBox="1"/>
              <p:nvPr/>
            </p:nvSpPr>
            <p:spPr>
              <a:xfrm rot="986646">
                <a:off x="4542352" y="4595232"/>
                <a:ext cx="92856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ELIGIBLE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16B2AEC-278E-4911-AEC1-606D3C85315F}"/>
                  </a:ext>
                </a:extLst>
              </p:cNvPr>
              <p:cNvSpPr txBox="1"/>
              <p:nvPr/>
            </p:nvSpPr>
            <p:spPr>
              <a:xfrm rot="911672">
                <a:off x="4683567" y="4546892"/>
                <a:ext cx="1011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 Light" panose="020B0303030403030204" pitchFamily="34" charset="-78"/>
                    <a:cs typeface="Dubai Light" panose="020B0303030403030204" pitchFamily="34" charset="-78"/>
                  </a:rPr>
                  <a:t>FORMATION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50200C0-10D3-49ED-A9D7-06D017E7DA95}"/>
                  </a:ext>
                </a:extLst>
              </p:cNvPr>
              <p:cNvSpPr txBox="1"/>
              <p:nvPr/>
            </p:nvSpPr>
            <p:spPr>
              <a:xfrm rot="986646">
                <a:off x="4583601" y="4732727"/>
                <a:ext cx="7568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AU CPF</a:t>
                </a: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F6CF51A1-292D-403C-9A15-78FBA9F5F1B9}"/>
                </a:ext>
              </a:extLst>
            </p:cNvPr>
            <p:cNvGrpSpPr/>
            <p:nvPr/>
          </p:nvGrpSpPr>
          <p:grpSpPr>
            <a:xfrm>
              <a:off x="5721769" y="2230924"/>
              <a:ext cx="1152918" cy="813889"/>
              <a:chOff x="4542352" y="4331832"/>
              <a:chExt cx="1152918" cy="813889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E22AA605-C68A-4900-9B9C-524F900DDE9D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1DA1C36-4264-4328-B249-59ADDDC939D0}"/>
                  </a:ext>
                </a:extLst>
              </p:cNvPr>
              <p:cNvSpPr txBox="1"/>
              <p:nvPr/>
            </p:nvSpPr>
            <p:spPr>
              <a:xfrm rot="986646">
                <a:off x="4542352" y="4595232"/>
                <a:ext cx="92856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ELIGIBLE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5986C70-F374-4D68-B306-1736841C070A}"/>
                  </a:ext>
                </a:extLst>
              </p:cNvPr>
              <p:cNvSpPr txBox="1"/>
              <p:nvPr/>
            </p:nvSpPr>
            <p:spPr>
              <a:xfrm rot="911672">
                <a:off x="4683567" y="4546892"/>
                <a:ext cx="1011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 Light" panose="020B0303030403030204" pitchFamily="34" charset="-78"/>
                    <a:cs typeface="Dubai Light" panose="020B0303030403030204" pitchFamily="34" charset="-78"/>
                  </a:rPr>
                  <a:t>FORMATION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B472245-C6A2-4F52-9A00-69D338EA65AC}"/>
                  </a:ext>
                </a:extLst>
              </p:cNvPr>
              <p:cNvSpPr txBox="1"/>
              <p:nvPr/>
            </p:nvSpPr>
            <p:spPr>
              <a:xfrm rot="986646">
                <a:off x="4583601" y="4732727"/>
                <a:ext cx="7568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PRO A</a:t>
                </a: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16D233F4-8A47-4321-BB3A-6712CBB6082D}"/>
                </a:ext>
              </a:extLst>
            </p:cNvPr>
            <p:cNvGrpSpPr/>
            <p:nvPr/>
          </p:nvGrpSpPr>
          <p:grpSpPr>
            <a:xfrm>
              <a:off x="4800016" y="2228275"/>
              <a:ext cx="1152918" cy="813889"/>
              <a:chOff x="5436192" y="3678792"/>
              <a:chExt cx="1152918" cy="813889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EA214C6A-5930-4CA8-BC98-A5516CB8247D}"/>
                  </a:ext>
                </a:extLst>
              </p:cNvPr>
              <p:cNvGrpSpPr/>
              <p:nvPr/>
            </p:nvGrpSpPr>
            <p:grpSpPr>
              <a:xfrm>
                <a:off x="5436192" y="3678792"/>
                <a:ext cx="1152918" cy="813889"/>
                <a:chOff x="4542352" y="4331832"/>
                <a:chExt cx="1152918" cy="813889"/>
              </a:xfrm>
            </p:grpSpPr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3DC5B58B-6F62-4122-890B-787E85E56CB7}"/>
                    </a:ext>
                  </a:extLst>
                </p:cNvPr>
                <p:cNvSpPr/>
                <p:nvPr/>
              </p:nvSpPr>
              <p:spPr>
                <a:xfrm>
                  <a:off x="4586470" y="4331832"/>
                  <a:ext cx="846916" cy="813889"/>
                </a:xfrm>
                <a:prstGeom prst="ellipse">
                  <a:avLst/>
                </a:prstGeom>
                <a:solidFill>
                  <a:srgbClr val="E70334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CC38973F-271B-460A-AB1C-88C1DBC54B43}"/>
                    </a:ext>
                  </a:extLst>
                </p:cNvPr>
                <p:cNvSpPr txBox="1"/>
                <p:nvPr/>
              </p:nvSpPr>
              <p:spPr>
                <a:xfrm rot="986646">
                  <a:off x="4542352" y="4595232"/>
                  <a:ext cx="928561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Dubai" panose="020B0503030403030204" pitchFamily="34" charset="-78"/>
                      <a:cs typeface="Dubai" panose="020B0503030403030204" pitchFamily="34" charset="-78"/>
                    </a:rPr>
                    <a:t>ELIGIBLE</a:t>
                  </a:r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E5D9038-6DB7-4458-A5AD-910E1B8F0756}"/>
                    </a:ext>
                  </a:extLst>
                </p:cNvPr>
                <p:cNvSpPr txBox="1"/>
                <p:nvPr/>
              </p:nvSpPr>
              <p:spPr>
                <a:xfrm rot="911672">
                  <a:off x="4683567" y="4546892"/>
                  <a:ext cx="101170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Dubai Light" panose="020B0303030403030204" pitchFamily="34" charset="-78"/>
                      <a:cs typeface="Dubai Light" panose="020B0303030403030204" pitchFamily="34" charset="-78"/>
                    </a:rPr>
                    <a:t>FORMATION</a:t>
                  </a:r>
                </a:p>
              </p:txBody>
            </p:sp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8521BDFD-F40C-4A75-BBB2-E550DA9E3912}"/>
                    </a:ext>
                  </a:extLst>
                </p:cNvPr>
                <p:cNvSpPr txBox="1"/>
                <p:nvPr/>
              </p:nvSpPr>
              <p:spPr>
                <a:xfrm rot="986646">
                  <a:off x="4583601" y="4755811"/>
                  <a:ext cx="75686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Dubai" panose="020B0503030403030204" pitchFamily="34" charset="-78"/>
                      <a:cs typeface="Dubai" panose="020B0503030403030204" pitchFamily="34" charset="-78"/>
                    </a:rPr>
                    <a:t>CONTRAT</a:t>
                  </a:r>
                </a:p>
              </p:txBody>
            </p:sp>
          </p:grp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CC6ED71-B394-4F4E-AEE3-982304E3429D}"/>
                  </a:ext>
                </a:extLst>
              </p:cNvPr>
              <p:cNvSpPr txBox="1"/>
              <p:nvPr/>
            </p:nvSpPr>
            <p:spPr>
              <a:xfrm rot="986646">
                <a:off x="5447323" y="4230612"/>
                <a:ext cx="7568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PRO</a:t>
                </a: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FBEBF46F-60A1-4038-8B35-53D04642DA77}"/>
                </a:ext>
              </a:extLst>
            </p:cNvPr>
            <p:cNvGrpSpPr/>
            <p:nvPr/>
          </p:nvGrpSpPr>
          <p:grpSpPr>
            <a:xfrm>
              <a:off x="2937118" y="2222164"/>
              <a:ext cx="1351756" cy="813889"/>
              <a:chOff x="4480315" y="4331832"/>
              <a:chExt cx="1351756" cy="813889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493996AB-1F24-459A-8855-19EC6F00D21D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846E6BE0-3025-4976-BA2C-D3BAD383C222}"/>
                  </a:ext>
                </a:extLst>
              </p:cNvPr>
              <p:cNvSpPr txBox="1"/>
              <p:nvPr/>
            </p:nvSpPr>
            <p:spPr>
              <a:xfrm rot="986646">
                <a:off x="4480315" y="4660273"/>
                <a:ext cx="104605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DEVELOPPEMENT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E26F0D6-07DD-4CB5-BA0D-BAB96CF8ED1B}"/>
                  </a:ext>
                </a:extLst>
              </p:cNvPr>
              <p:cNvSpPr txBox="1"/>
              <p:nvPr/>
            </p:nvSpPr>
            <p:spPr>
              <a:xfrm rot="911672">
                <a:off x="4820368" y="4575515"/>
                <a:ext cx="1011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 Light" panose="020B0303030403030204" pitchFamily="34" charset="-78"/>
                    <a:cs typeface="Dubai Light" panose="020B0303030403030204" pitchFamily="34" charset="-78"/>
                  </a:rPr>
                  <a:t>PLAN 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AEAFC5E9-5D49-4D2B-8D23-7336CD06B6E2}"/>
                  </a:ext>
                </a:extLst>
              </p:cNvPr>
              <p:cNvSpPr txBox="1"/>
              <p:nvPr/>
            </p:nvSpPr>
            <p:spPr>
              <a:xfrm rot="986646">
                <a:off x="4500431" y="4786572"/>
                <a:ext cx="93569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COMPETENCES</a:t>
                </a: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689913EE-6A02-49C2-81A8-95294AD7460A}"/>
                </a:ext>
              </a:extLst>
            </p:cNvPr>
            <p:cNvGrpSpPr/>
            <p:nvPr/>
          </p:nvGrpSpPr>
          <p:grpSpPr>
            <a:xfrm>
              <a:off x="2113099" y="2223381"/>
              <a:ext cx="1104858" cy="813889"/>
              <a:chOff x="4542352" y="4331832"/>
              <a:chExt cx="1104858" cy="813889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5FA64777-4F8C-4567-8655-290062C05031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4145B102-411E-46A2-9F06-40E6CBCF6969}"/>
                  </a:ext>
                </a:extLst>
              </p:cNvPr>
              <p:cNvSpPr txBox="1"/>
              <p:nvPr/>
            </p:nvSpPr>
            <p:spPr>
              <a:xfrm rot="986646">
                <a:off x="4542352" y="4595232"/>
                <a:ext cx="92856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OPCO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EEA2E5F5-F113-401C-8E9B-3B9A5AB8B132}"/>
                  </a:ext>
                </a:extLst>
              </p:cNvPr>
              <p:cNvSpPr txBox="1"/>
              <p:nvPr/>
            </p:nvSpPr>
            <p:spPr>
              <a:xfrm rot="911672">
                <a:off x="4635507" y="4530827"/>
                <a:ext cx="1011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 Light" panose="020B0303030403030204" pitchFamily="34" charset="-78"/>
                    <a:cs typeface="Dubai Light" panose="020B0303030403030204" pitchFamily="34" charset="-78"/>
                  </a:rPr>
                  <a:t>FINANCEMENT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936D8A2-E1C7-4AFD-A167-D806BDADE615}"/>
                  </a:ext>
                </a:extLst>
              </p:cNvPr>
              <p:cNvSpPr txBox="1"/>
              <p:nvPr/>
            </p:nvSpPr>
            <p:spPr>
              <a:xfrm rot="986646">
                <a:off x="4583601" y="4732727"/>
                <a:ext cx="7568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&lt; 50 p.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E79AAB3C-E52B-407B-8980-0E59F9B4C119}"/>
                </a:ext>
              </a:extLst>
            </p:cNvPr>
            <p:cNvGrpSpPr/>
            <p:nvPr/>
          </p:nvGrpSpPr>
          <p:grpSpPr>
            <a:xfrm>
              <a:off x="3865664" y="2223381"/>
              <a:ext cx="994440" cy="813889"/>
              <a:chOff x="4510061" y="4331832"/>
              <a:chExt cx="994440" cy="813889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82EB4205-8AC7-48B2-851B-19B3A41A4BF1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7919738A-55EC-4A0F-A8A3-4506923D0399}"/>
                  </a:ext>
                </a:extLst>
              </p:cNvPr>
              <p:cNvSpPr txBox="1"/>
              <p:nvPr/>
            </p:nvSpPr>
            <p:spPr>
              <a:xfrm rot="986646">
                <a:off x="4575940" y="4480277"/>
                <a:ext cx="9285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ELIGIBLECPF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AA8C7B06-F93F-4352-AEE0-EC9B6F05EE21}"/>
                  </a:ext>
                </a:extLst>
              </p:cNvPr>
              <p:cNvSpPr txBox="1"/>
              <p:nvPr/>
            </p:nvSpPr>
            <p:spPr>
              <a:xfrm rot="986646">
                <a:off x="4510061" y="4835722"/>
                <a:ext cx="8874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TRANSITION</a:t>
                </a: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B1C35B6E-136D-484B-AE8C-115BE2A9E2FA}"/>
                </a:ext>
              </a:extLst>
            </p:cNvPr>
            <p:cNvGrpSpPr/>
            <p:nvPr/>
          </p:nvGrpSpPr>
          <p:grpSpPr>
            <a:xfrm>
              <a:off x="1216857" y="2228275"/>
              <a:ext cx="928561" cy="813889"/>
              <a:chOff x="4562374" y="4331832"/>
              <a:chExt cx="928561" cy="813889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92026696-EA2A-40F7-B70A-67A297DF31FC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4E94B09C-7EED-489B-9A31-F9F023399568}"/>
                  </a:ext>
                </a:extLst>
              </p:cNvPr>
              <p:cNvSpPr txBox="1"/>
              <p:nvPr/>
            </p:nvSpPr>
            <p:spPr>
              <a:xfrm rot="986646">
                <a:off x="4562374" y="4550555"/>
                <a:ext cx="9285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DISPOSITIF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0A7586C7-7681-443F-A592-1A25DDDA0D83}"/>
                  </a:ext>
                </a:extLst>
              </p:cNvPr>
              <p:cNvSpPr txBox="1"/>
              <p:nvPr/>
            </p:nvSpPr>
            <p:spPr>
              <a:xfrm rot="986646">
                <a:off x="4583601" y="4699357"/>
                <a:ext cx="7568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ubai" panose="020B0503030403030204" pitchFamily="34" charset="-78"/>
                    <a:cs typeface="Dubai" panose="020B0503030403030204" pitchFamily="34" charset="-78"/>
                  </a:rPr>
                  <a:t>FNE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0577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A42E1BC-5B63-4F79-BECF-2E5980E4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 Contacts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56F6-6104-4281-BB4F-30EDE3218A6E}"/>
              </a:ext>
            </a:extLst>
          </p:cNvPr>
          <p:cNvSpPr/>
          <p:nvPr/>
        </p:nvSpPr>
        <p:spPr>
          <a:xfrm>
            <a:off x="3252566" y="3467246"/>
            <a:ext cx="2638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Télécharger le guide de la formation</a:t>
            </a:r>
          </a:p>
          <a:p>
            <a:pPr algn="ctr"/>
            <a:endParaRPr lang="fr-FR" sz="1200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FE78E1-3157-4446-9A02-6F6D0C3EBC3A}"/>
              </a:ext>
            </a:extLst>
          </p:cNvPr>
          <p:cNvSpPr/>
          <p:nvPr/>
        </p:nvSpPr>
        <p:spPr>
          <a:xfrm>
            <a:off x="756998" y="1125892"/>
            <a:ext cx="7366961" cy="5487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2"/>
                </a:solidFill>
              </a:rPr>
              <a:t>Etudions ensemble votre projet formation</a:t>
            </a:r>
            <a:endParaRPr lang="fr-FR" sz="1400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C4D460-AA53-463A-B858-CCC868A62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66"/>
          <a:stretch/>
        </p:blipFill>
        <p:spPr>
          <a:xfrm>
            <a:off x="2143767" y="2040470"/>
            <a:ext cx="4593421" cy="9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36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11A5B19-C695-4B4C-8E04-2AA9809E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Questions / Réponses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70A69E-66FD-48DC-8FAF-88128C5E9D63}"/>
              </a:ext>
            </a:extLst>
          </p:cNvPr>
          <p:cNvSpPr txBox="1"/>
          <p:nvPr/>
        </p:nvSpPr>
        <p:spPr>
          <a:xfrm>
            <a:off x="236837" y="1127336"/>
            <a:ext cx="642426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Excellence Industrielle, les enjeux de l’Amélioration Continue</a:t>
            </a:r>
          </a:p>
          <a:p>
            <a:pPr marL="865381" lvl="1" indent="-457200" defTabSz="4081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Le métier de Responsable Amélioration Continue</a:t>
            </a:r>
          </a:p>
          <a:p>
            <a:pPr marL="865381" lvl="1" indent="-457200" defTabSz="4081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Pourquoi initier des projets d’Amélioration continue? 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Questions / Réponses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Formation certifiante associée : </a:t>
            </a: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développez vos talents et formez votre futur Responsable Amélioration Continue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accent1"/>
                </a:solidFill>
                <a:cs typeface="Arial" panose="020B0604020202020204" pitchFamily="34" charset="0"/>
              </a:rPr>
              <a:t>Questions / Réponses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CB1711-7E4F-42CF-9E0C-DC364BDD4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7"/>
          <a:stretch/>
        </p:blipFill>
        <p:spPr>
          <a:xfrm>
            <a:off x="6734524" y="2823317"/>
            <a:ext cx="2242613" cy="1556867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84FD682-18A3-4AB9-9DD9-E8CED33AE1D6}"/>
              </a:ext>
            </a:extLst>
          </p:cNvPr>
          <p:cNvCxnSpPr>
            <a:cxnSpLocks/>
          </p:cNvCxnSpPr>
          <p:nvPr/>
        </p:nvCxnSpPr>
        <p:spPr>
          <a:xfrm flipV="1">
            <a:off x="3337226" y="4284994"/>
            <a:ext cx="3397298" cy="1"/>
          </a:xfrm>
          <a:prstGeom prst="straightConnector1">
            <a:avLst/>
          </a:prstGeom>
          <a:ln w="47625">
            <a:solidFill>
              <a:schemeClr val="tx2"/>
            </a:solidFill>
            <a:tailEnd type="triangle" w="lg" len="lg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FCC9A04-3410-4677-AF5A-3B4310B2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8779"/>
            <a:ext cx="7886700" cy="2320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Rediffusion du Webinar bientôt disponible sur 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https://www.space-aero.org/fr/actualites/</a:t>
            </a:r>
          </a:p>
          <a:p>
            <a:pPr marL="0" indent="0" algn="ctr">
              <a:buNone/>
            </a:pPr>
            <a:r>
              <a:rPr lang="fr-FR" dirty="0"/>
              <a:t>Merci pour votre participation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9A6FA1-13C9-4A1C-87B8-9000384B9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984" y="1152145"/>
            <a:ext cx="3266032" cy="848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2DA171-8EAD-4BBC-9DEF-A70CCABE7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66"/>
          <a:stretch/>
        </p:blipFill>
        <p:spPr>
          <a:xfrm>
            <a:off x="2275289" y="3622191"/>
            <a:ext cx="4593421" cy="9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39779" y="21022"/>
            <a:ext cx="7688739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PRATIQUES WEBINAR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0BD4687A-1845-47AD-B72D-2E032EC5CA0F}"/>
              </a:ext>
            </a:extLst>
          </p:cNvPr>
          <p:cNvSpPr txBox="1">
            <a:spLocks/>
          </p:cNvSpPr>
          <p:nvPr/>
        </p:nvSpPr>
        <p:spPr>
          <a:xfrm>
            <a:off x="215438" y="667656"/>
            <a:ext cx="9062055" cy="3847162"/>
          </a:xfrm>
          <a:prstGeom prst="rect">
            <a:avLst/>
          </a:prstGeom>
        </p:spPr>
        <p:txBody>
          <a:bodyPr>
            <a:noAutofit/>
          </a:bodyPr>
          <a:lstStyle>
            <a:lvl1pPr marL="306135" indent="-306135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93" indent="-255113" algn="l" defTabSz="408181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52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632" indent="-204090" algn="l" defTabSz="40818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813" indent="-204090" algn="l" defTabSz="40818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93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74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55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35" indent="-204090" algn="l" defTabSz="40818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/>
              <a:buBlip>
                <a:blip r:embed="rId3"/>
              </a:buBlip>
            </a:pPr>
            <a:r>
              <a:rPr lang="fr-FR" sz="18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Fermer autant d'applications que possible pour améliorer l'affichage</a:t>
            </a:r>
          </a:p>
          <a:p>
            <a:pPr marL="342900" indent="-342900">
              <a:spcBef>
                <a:spcPts val="0"/>
              </a:spcBef>
              <a:buFont typeface="Arial"/>
              <a:buBlip>
                <a:blip r:embed="rId3"/>
              </a:buBlip>
            </a:pPr>
            <a:r>
              <a:rPr lang="fr-FR" sz="18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micro et la vidéo de votre PC ont été coupés par l’organisateur</a:t>
            </a:r>
          </a:p>
          <a:p>
            <a:pPr marL="0" indent="0">
              <a:spcBef>
                <a:spcPts val="0"/>
              </a:spcBef>
              <a:buNone/>
            </a:pPr>
            <a:endParaRPr lang="fr-FR" sz="700" dirty="0">
              <a:solidFill>
                <a:srgbClr val="113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/>
              <a:buBlip>
                <a:blip r:embed="rId3"/>
              </a:buBlip>
            </a:pPr>
            <a:r>
              <a:rPr lang="fr-FR" sz="18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webinar se déroule en 4 temps :</a:t>
            </a:r>
          </a:p>
          <a:p>
            <a:pPr marL="864336" lvl="1" indent="-342900">
              <a:spcBef>
                <a:spcPts val="0"/>
              </a:spcBef>
              <a:buFont typeface="+mj-lt"/>
              <a:buAutoNum type="arabicParenR"/>
            </a:pPr>
            <a:r>
              <a:rPr lang="fr-FR" sz="14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de la formatrice sur la thématique </a:t>
            </a:r>
          </a:p>
          <a:p>
            <a:pPr marL="521436" lvl="1" indent="0">
              <a:spcBef>
                <a:spcPts val="0"/>
              </a:spcBef>
              <a:buNone/>
            </a:pPr>
            <a:r>
              <a:rPr lang="fr-FR" sz="14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Piloter et animer l’amélioration continue des activités </a:t>
            </a:r>
          </a:p>
          <a:p>
            <a:pPr marL="521436" lvl="1" indent="0">
              <a:spcBef>
                <a:spcPts val="0"/>
              </a:spcBef>
              <a:buNone/>
            </a:pPr>
            <a:r>
              <a:rPr lang="fr-FR" sz="14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industrielles (~30mn)</a:t>
            </a:r>
          </a:p>
          <a:p>
            <a:pPr marL="521436" lvl="1" indent="0">
              <a:spcBef>
                <a:spcPts val="0"/>
              </a:spcBef>
              <a:buNone/>
            </a:pPr>
            <a:r>
              <a:rPr lang="fr-FR" sz="14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Questions / réponses (~5mn)</a:t>
            </a:r>
          </a:p>
          <a:p>
            <a:pPr marL="521436" lvl="1" indent="0">
              <a:spcBef>
                <a:spcPts val="0"/>
              </a:spcBef>
              <a:buNone/>
            </a:pPr>
            <a:r>
              <a:rPr lang="fr-FR" sz="14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Présentation de la formation certifiante « Chef de </a:t>
            </a:r>
          </a:p>
          <a:p>
            <a:pPr marL="521436" lvl="1" indent="0">
              <a:spcBef>
                <a:spcPts val="0"/>
              </a:spcBef>
              <a:buNone/>
            </a:pPr>
            <a:r>
              <a:rPr lang="fr-FR" sz="14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en Excellence Opérationnelle Aéronautique » (~15mn)</a:t>
            </a:r>
          </a:p>
          <a:p>
            <a:pPr marL="521436" lvl="1" indent="0">
              <a:spcBef>
                <a:spcPts val="0"/>
              </a:spcBef>
              <a:buNone/>
            </a:pPr>
            <a:r>
              <a:rPr lang="fr-FR" sz="14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Questions / réponses (~10mn)</a:t>
            </a:r>
          </a:p>
          <a:p>
            <a:pPr marL="0" indent="0">
              <a:spcBef>
                <a:spcPts val="0"/>
              </a:spcBef>
              <a:buNone/>
            </a:pPr>
            <a:endParaRPr lang="fr-FR" sz="500" dirty="0">
              <a:solidFill>
                <a:srgbClr val="113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/>
              <a:buBlip>
                <a:blip r:embed="rId3"/>
              </a:buBlip>
            </a:pPr>
            <a:r>
              <a:rPr lang="fr-FR" sz="18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Poser vos questions par le bouton Q&amp;A : </a:t>
            </a:r>
          </a:p>
          <a:p>
            <a:pPr marL="864336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400" i="1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tout moment pendant la présentation.</a:t>
            </a:r>
          </a:p>
          <a:p>
            <a:pPr marL="864336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400" i="1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Réponses en 2</a:t>
            </a:r>
            <a:r>
              <a:rPr lang="fr-FR" sz="1400" i="1" baseline="300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400" i="1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 en fonction du temps disponible</a:t>
            </a:r>
          </a:p>
          <a:p>
            <a:pPr marL="0" lvl="1" indent="0">
              <a:spcBef>
                <a:spcPts val="0"/>
              </a:spcBef>
              <a:buNone/>
            </a:pPr>
            <a:endParaRPr lang="fr-FR" sz="800" dirty="0">
              <a:solidFill>
                <a:srgbClr val="113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  <a:buBlip>
                <a:blip r:embed="rId3"/>
              </a:buBlip>
            </a:pPr>
            <a:r>
              <a:rPr lang="fr-FR" sz="1800" dirty="0">
                <a:solidFill>
                  <a:srgbClr val="11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présentation est téléchargeable depuis notre site internet, rubrique « Actualité »</a:t>
            </a:r>
          </a:p>
          <a:p>
            <a:pPr marL="0" lvl="1" indent="0">
              <a:spcBef>
                <a:spcPts val="0"/>
              </a:spcBef>
              <a:buNone/>
            </a:pPr>
            <a:endParaRPr 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1BF3F5-D333-4931-A3AC-E9526F091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17"/>
          <a:stretch/>
        </p:blipFill>
        <p:spPr>
          <a:xfrm>
            <a:off x="6108019" y="1661967"/>
            <a:ext cx="2795699" cy="1940830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34CD5A8-0C76-49DB-8D8F-BC36DEB9906D}"/>
              </a:ext>
            </a:extLst>
          </p:cNvPr>
          <p:cNvCxnSpPr>
            <a:cxnSpLocks/>
          </p:cNvCxnSpPr>
          <p:nvPr/>
        </p:nvCxnSpPr>
        <p:spPr>
          <a:xfrm flipV="1">
            <a:off x="5059235" y="2396128"/>
            <a:ext cx="1314867" cy="1206670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11A5B19-C695-4B4C-8E04-2AA9809E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Déroulé du Webinar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70A69E-66FD-48DC-8FAF-88128C5E9D63}"/>
              </a:ext>
            </a:extLst>
          </p:cNvPr>
          <p:cNvSpPr txBox="1"/>
          <p:nvPr/>
        </p:nvSpPr>
        <p:spPr>
          <a:xfrm>
            <a:off x="236836" y="1127336"/>
            <a:ext cx="8131913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accent1"/>
                </a:solidFill>
                <a:cs typeface="Arial" panose="020B0604020202020204" pitchFamily="34" charset="0"/>
              </a:rPr>
              <a:t>Excellence Industrielle, les enjeux de l’Amélioration Continue</a:t>
            </a:r>
          </a:p>
          <a:p>
            <a:pPr marL="865381" lvl="1" indent="-457200" defTabSz="4081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Le métier de Responsable Amélioration Continue</a:t>
            </a:r>
          </a:p>
          <a:p>
            <a:pPr marL="865381" lvl="1" indent="-457200" defTabSz="40817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Pourquoi initier des projets d’Amélioration continue? 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Questions / Réponses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Formation certifiante associée : </a:t>
            </a:r>
            <a:r>
              <a:rPr lang="fr-FR" sz="1800" dirty="0">
                <a:solidFill>
                  <a:schemeClr val="tx2"/>
                </a:solidFill>
                <a:cs typeface="Arial" panose="020B0604020202020204" pitchFamily="34" charset="0"/>
              </a:rPr>
              <a:t>développez vos talents et formez votre futur Responsable Amélioration Continue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chemeClr val="tx2"/>
                </a:solidFill>
                <a:cs typeface="Arial" panose="020B0604020202020204" pitchFamily="34" charset="0"/>
              </a:rPr>
              <a:t>Questions / Réponses</a:t>
            </a:r>
          </a:p>
        </p:txBody>
      </p:sp>
    </p:spTree>
    <p:extLst>
      <p:ext uri="{BB962C8B-B14F-4D97-AF65-F5344CB8AC3E}">
        <p14:creationId xmlns:p14="http://schemas.microsoft.com/office/powerpoint/2010/main" val="31590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3632110-1A33-4692-A8A4-318705A6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Excellence Industrielle, les enjeux de l’AC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C35542-AF13-419F-A6EA-C986942F6F0F}"/>
              </a:ext>
            </a:extLst>
          </p:cNvPr>
          <p:cNvSpPr txBox="1"/>
          <p:nvPr/>
        </p:nvSpPr>
        <p:spPr>
          <a:xfrm>
            <a:off x="236836" y="1286783"/>
            <a:ext cx="8131913" cy="161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2300" b="1" dirty="0">
                <a:solidFill>
                  <a:schemeClr val="tx2"/>
                </a:solidFill>
                <a:latin typeface="+mj-lt"/>
                <a:cs typeface="Helvetica"/>
              </a:rPr>
              <a:t>Le Métier de Responsable Amélioration Continue 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2300" b="1" dirty="0">
                <a:solidFill>
                  <a:schemeClr val="tx2"/>
                </a:solidFill>
                <a:latin typeface="+mj-lt"/>
                <a:cs typeface="Helvetica"/>
              </a:rPr>
              <a:t>Pourquoi initier des projets d’Amélioration Continue?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endParaRPr lang="fr-FR" sz="2300" b="1" dirty="0">
              <a:solidFill>
                <a:schemeClr val="tx2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500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AD5AFD7-6BD3-4A7B-8DBB-3A52AEA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métier de Responsable 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3A3764-3D75-4899-9433-C90D256C5A05}"/>
              </a:ext>
            </a:extLst>
          </p:cNvPr>
          <p:cNvSpPr txBox="1"/>
          <p:nvPr/>
        </p:nvSpPr>
        <p:spPr>
          <a:xfrm>
            <a:off x="326527" y="926844"/>
            <a:ext cx="8490946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Améliorations au niveau de l’entreprise :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Améliorations sous forme de chantiers décidés selon des axes stratégiques identifiés par le Top Management et  visant à développer / acquérir un axe de compétitivité majeur contribuant à la performance et pérennité de l’entreprise à long terme.</a:t>
            </a: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 Sauts techniques et technologiques importants = Innovations majeures, Redéfinition, Reengineering</a:t>
            </a:r>
            <a:endParaRPr lang="fr-FR" sz="12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F070DD-B8C0-4413-8F28-84BE0F656828}"/>
              </a:ext>
            </a:extLst>
          </p:cNvPr>
          <p:cNvSpPr txBox="1"/>
          <p:nvPr/>
        </p:nvSpPr>
        <p:spPr>
          <a:xfrm>
            <a:off x="1542852" y="3381244"/>
            <a:ext cx="6429829" cy="124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marR="0" lvl="0" indent="-214313" algn="ctr" defTabSz="408181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ATTEINDRE LE NIVEAU BENCHMARK INTERNATIONAL – BEST PRATICES</a:t>
            </a:r>
          </a:p>
          <a:p>
            <a:pPr marL="214313" marR="0" lvl="0" indent="-214313" algn="ctr" defTabSz="40818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FIDELISER LES CLIENTS</a:t>
            </a:r>
          </a:p>
          <a:p>
            <a:pPr marL="214313" marR="0" lvl="0" indent="-214313" algn="ctr" defTabSz="40818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SE DONNER LES MOYENS D’ATTEINDRE DE NOUVEAUX MARCHES / AXES</a:t>
            </a:r>
            <a:r>
              <a:rPr kumimoji="0" lang="fr-FR" sz="1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STRATEGIQUES DE L’ENTREPRISE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32A383-7F20-4638-9787-0C10606471AB}"/>
              </a:ext>
            </a:extLst>
          </p:cNvPr>
          <p:cNvSpPr txBox="1"/>
          <p:nvPr/>
        </p:nvSpPr>
        <p:spPr>
          <a:xfrm>
            <a:off x="326527" y="2163459"/>
            <a:ext cx="8432844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Améliorations au niveau des produits et des processus :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Améliorations réalisées à partir des data internes (Ecarts, Retouches, NC, REX opérateurs, Défaillances Fournisseurs, ….) ou bien des data des clients (Ecarts, Retours, …..) visant à améliorer en permanence le processus de fabrication et la qualité des produits fabriqués.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Learning Organisation / Amélioration Continue</a:t>
            </a:r>
          </a:p>
        </p:txBody>
      </p:sp>
    </p:spTree>
    <p:extLst>
      <p:ext uri="{BB962C8B-B14F-4D97-AF65-F5344CB8AC3E}">
        <p14:creationId xmlns:p14="http://schemas.microsoft.com/office/powerpoint/2010/main" val="31750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933184B-28F5-48AD-A163-47D34CFC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métier de Responsable 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2A9E89-2AA3-45B7-9BC4-8E8C83DD3D46}"/>
              </a:ext>
            </a:extLst>
          </p:cNvPr>
          <p:cNvSpPr txBox="1"/>
          <p:nvPr/>
        </p:nvSpPr>
        <p:spPr>
          <a:xfrm>
            <a:off x="431598" y="980288"/>
            <a:ext cx="8490946" cy="310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Rendre cohérent le CADRAGE ISSU DES ORIENTATIONS TOP MANAGEMENT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Apporter une VISION CLAIRE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Piloter UNE EQUIPE en SQCDP (approche globale)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Risque liés à la dissociation QCD </a:t>
            </a:r>
          </a:p>
          <a:p>
            <a:pPr marL="900113" lvl="2" indent="-214313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Produit parfait mais cher</a:t>
            </a:r>
          </a:p>
          <a:p>
            <a:pPr marL="900113" lvl="2" indent="-214313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Bon rapport Q et C mais produit pas dispo</a:t>
            </a:r>
          </a:p>
          <a:p>
            <a:pPr marL="900113" lvl="2" indent="-214313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Produit bas de gamme</a:t>
            </a:r>
            <a:endParaRPr lang="fr-FR" sz="1200" b="1" dirty="0">
              <a:solidFill>
                <a:schemeClr val="tx2"/>
              </a:solidFill>
              <a:latin typeface="+mj-lt"/>
              <a:cs typeface="Helvetica" panose="020B0604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Agir avec AGILITE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Faciliter les équipes AUTONOMES (Circuits courts de décision)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Développer une approche participative, collaborative, responsabilisante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200" b="1" dirty="0">
              <a:solidFill>
                <a:schemeClr val="tx2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A35419-8685-4EE4-BB64-08C7A8882264}"/>
              </a:ext>
            </a:extLst>
          </p:cNvPr>
          <p:cNvSpPr txBox="1"/>
          <p:nvPr/>
        </p:nvSpPr>
        <p:spPr>
          <a:xfrm>
            <a:off x="1821656" y="4127303"/>
            <a:ext cx="60078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Implication de 100% du personnel terrain au quotidien</a:t>
            </a:r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BD6BFE15-C0BC-4E09-A8DD-58B1AC2D48A9}"/>
              </a:ext>
            </a:extLst>
          </p:cNvPr>
          <p:cNvSpPr/>
          <p:nvPr/>
        </p:nvSpPr>
        <p:spPr>
          <a:xfrm>
            <a:off x="6616067" y="1406348"/>
            <a:ext cx="2036269" cy="188258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488215-054F-4EF1-AFF6-782D26A6E6C2}"/>
              </a:ext>
            </a:extLst>
          </p:cNvPr>
          <p:cNvCxnSpPr>
            <a:cxnSpLocks/>
          </p:cNvCxnSpPr>
          <p:nvPr/>
        </p:nvCxnSpPr>
        <p:spPr>
          <a:xfrm flipV="1">
            <a:off x="7664939" y="2387411"/>
            <a:ext cx="509066" cy="286346"/>
          </a:xfrm>
          <a:prstGeom prst="lin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9CDE149-9D12-452C-A29B-82CF4F8114DE}"/>
              </a:ext>
            </a:extLst>
          </p:cNvPr>
          <p:cNvSpPr txBox="1"/>
          <p:nvPr/>
        </p:nvSpPr>
        <p:spPr>
          <a:xfrm>
            <a:off x="5872505" y="3149979"/>
            <a:ext cx="109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/>
              </a:rPr>
              <a:t>Q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alibri"/>
              </a:rPr>
              <a:t> parfaite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9E2312-ECBE-4468-9B7D-D89EDB859054}"/>
              </a:ext>
            </a:extLst>
          </p:cNvPr>
          <p:cNvSpPr txBox="1"/>
          <p:nvPr/>
        </p:nvSpPr>
        <p:spPr>
          <a:xfrm>
            <a:off x="8451392" y="3174567"/>
            <a:ext cx="70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/>
              </a:rPr>
              <a:t>D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alibri"/>
              </a:rPr>
              <a:t>100%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287A42-8A44-4089-8228-FE98FC5F1084}"/>
              </a:ext>
            </a:extLst>
          </p:cNvPr>
          <p:cNvSpPr txBox="1"/>
          <p:nvPr/>
        </p:nvSpPr>
        <p:spPr>
          <a:xfrm>
            <a:off x="7078684" y="918774"/>
            <a:ext cx="10645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/>
              </a:rPr>
              <a:t>C</a:t>
            </a:r>
            <a:br>
              <a:rPr lang="fr-FR" b="1" dirty="0">
                <a:solidFill>
                  <a:prstClr val="black"/>
                </a:solidFill>
                <a:latin typeface="Calibri"/>
              </a:rPr>
            </a:br>
            <a:r>
              <a:rPr lang="fr-FR" b="1" dirty="0">
                <a:solidFill>
                  <a:prstClr val="black"/>
                </a:solidFill>
                <a:latin typeface="Calibri"/>
              </a:rPr>
              <a:t>moindre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B1277C5-5F83-4E06-BFE9-0BB819ECD055}"/>
              </a:ext>
            </a:extLst>
          </p:cNvPr>
          <p:cNvCxnSpPr>
            <a:cxnSpLocks/>
            <a:stCxn id="6" idx="0"/>
          </p:cNvCxnSpPr>
          <p:nvPr/>
        </p:nvCxnSpPr>
        <p:spPr>
          <a:xfrm flipH="1">
            <a:off x="7634201" y="1406348"/>
            <a:ext cx="1" cy="127125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A6C1DA9-2DC8-4C15-9686-AC2159366B61}"/>
              </a:ext>
            </a:extLst>
          </p:cNvPr>
          <p:cNvCxnSpPr>
            <a:cxnSpLocks/>
          </p:cNvCxnSpPr>
          <p:nvPr/>
        </p:nvCxnSpPr>
        <p:spPr>
          <a:xfrm flipH="1" flipV="1">
            <a:off x="7634201" y="2682789"/>
            <a:ext cx="1018135" cy="60096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C7B54F-845E-4449-B5E2-46B5E190A1CE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6616067" y="2682789"/>
            <a:ext cx="1018135" cy="606147"/>
          </a:xfrm>
          <a:prstGeom prst="line">
            <a:avLst/>
          </a:prstGeom>
          <a:noFill/>
          <a:ln w="25400" cap="flat" cmpd="sng" algn="ctr">
            <a:solidFill>
              <a:srgbClr val="FF66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B6C31264-7C62-4C1A-861A-2BCC165EDA1D}"/>
              </a:ext>
            </a:extLst>
          </p:cNvPr>
          <p:cNvSpPr/>
          <p:nvPr/>
        </p:nvSpPr>
        <p:spPr>
          <a:xfrm>
            <a:off x="7572730" y="2633988"/>
            <a:ext cx="122945" cy="103804"/>
          </a:xfrm>
          <a:prstGeom prst="ellipse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A59A753-5FBA-481E-B8A0-5D99E2832406}"/>
              </a:ext>
            </a:extLst>
          </p:cNvPr>
          <p:cNvCxnSpPr>
            <a:cxnSpLocks/>
          </p:cNvCxnSpPr>
          <p:nvPr/>
        </p:nvCxnSpPr>
        <p:spPr>
          <a:xfrm>
            <a:off x="7109766" y="2387411"/>
            <a:ext cx="465601" cy="261779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BC58169-55E7-4D6A-A942-42010E9CC43B}"/>
              </a:ext>
            </a:extLst>
          </p:cNvPr>
          <p:cNvCxnSpPr>
            <a:cxnSpLocks/>
          </p:cNvCxnSpPr>
          <p:nvPr/>
        </p:nvCxnSpPr>
        <p:spPr>
          <a:xfrm flipH="1">
            <a:off x="7626519" y="2722590"/>
            <a:ext cx="12731" cy="566346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E7A057B-CFE7-4186-BFF7-D0A41C238D14}"/>
              </a:ext>
            </a:extLst>
          </p:cNvPr>
          <p:cNvSpPr txBox="1"/>
          <p:nvPr/>
        </p:nvSpPr>
        <p:spPr>
          <a:xfrm>
            <a:off x="8143268" y="2155430"/>
            <a:ext cx="43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Calibri"/>
              </a:rPr>
              <a:t>0%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9192B98-AF1F-435E-A24F-5012A9C4B24C}"/>
              </a:ext>
            </a:extLst>
          </p:cNvPr>
          <p:cNvSpPr txBox="1"/>
          <p:nvPr/>
        </p:nvSpPr>
        <p:spPr>
          <a:xfrm>
            <a:off x="6795650" y="2269226"/>
            <a:ext cx="43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Calibri"/>
              </a:rPr>
              <a:t>0%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CB21339-EE87-475D-9FD8-CB59250A7CC0}"/>
              </a:ext>
            </a:extLst>
          </p:cNvPr>
          <p:cNvSpPr txBox="1"/>
          <p:nvPr/>
        </p:nvSpPr>
        <p:spPr>
          <a:xfrm>
            <a:off x="7271026" y="3283456"/>
            <a:ext cx="70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Calibri"/>
              </a:rPr>
              <a:t>C Elevé</a:t>
            </a:r>
          </a:p>
        </p:txBody>
      </p:sp>
    </p:spTree>
    <p:extLst>
      <p:ext uri="{BB962C8B-B14F-4D97-AF65-F5344CB8AC3E}">
        <p14:creationId xmlns:p14="http://schemas.microsoft.com/office/powerpoint/2010/main" val="39225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4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86FD020-8B76-486D-AED3-FBF751F1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initier des projets AC?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472E7F-5461-44AC-A118-6C5804624D8E}"/>
              </a:ext>
            </a:extLst>
          </p:cNvPr>
          <p:cNvSpPr txBox="1"/>
          <p:nvPr/>
        </p:nvSpPr>
        <p:spPr>
          <a:xfrm>
            <a:off x="642937" y="1175579"/>
            <a:ext cx="7993856" cy="108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Accélération du changement, Contexte à évolution rapide, Cycles réduits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Passer de « plan de rattrapage » à « Protection Client » et « Business </a:t>
            </a:r>
            <a:r>
              <a:rPr lang="fr-FR" sz="1500" b="1" dirty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Continuity</a:t>
            </a:r>
            <a:r>
              <a:rPr lang="fr-FR" sz="15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 »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Être proactif plutôt que de subir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CA1090-A1A3-42A3-BE1B-E7F2324A07B2}"/>
              </a:ext>
            </a:extLst>
          </p:cNvPr>
          <p:cNvSpPr txBox="1"/>
          <p:nvPr/>
        </p:nvSpPr>
        <p:spPr>
          <a:xfrm rot="16200000">
            <a:off x="-501817" y="3459366"/>
            <a:ext cx="1643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  <a:latin typeface="+mj-lt"/>
                <a:cs typeface="Helvetica" panose="020B0604020202020204" pitchFamily="34" charset="0"/>
              </a:rPr>
              <a:t>Axes et Leviers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CF1D38-0785-4E37-BBEA-7CC7B32DF591}"/>
              </a:ext>
            </a:extLst>
          </p:cNvPr>
          <p:cNvSpPr txBox="1"/>
          <p:nvPr/>
        </p:nvSpPr>
        <p:spPr>
          <a:xfrm>
            <a:off x="2673866" y="2732246"/>
            <a:ext cx="2006758" cy="1731243"/>
          </a:xfrm>
          <a:custGeom>
            <a:avLst/>
            <a:gdLst>
              <a:gd name="connsiteX0" fmla="*/ 0 w 2006758"/>
              <a:gd name="connsiteY0" fmla="*/ 0 h 1731243"/>
              <a:gd name="connsiteX1" fmla="*/ 481622 w 2006758"/>
              <a:gd name="connsiteY1" fmla="*/ 0 h 1731243"/>
              <a:gd name="connsiteX2" fmla="*/ 923109 w 2006758"/>
              <a:gd name="connsiteY2" fmla="*/ 0 h 1731243"/>
              <a:gd name="connsiteX3" fmla="*/ 1404731 w 2006758"/>
              <a:gd name="connsiteY3" fmla="*/ 0 h 1731243"/>
              <a:gd name="connsiteX4" fmla="*/ 2006758 w 2006758"/>
              <a:gd name="connsiteY4" fmla="*/ 0 h 1731243"/>
              <a:gd name="connsiteX5" fmla="*/ 2006758 w 2006758"/>
              <a:gd name="connsiteY5" fmla="*/ 594393 h 1731243"/>
              <a:gd name="connsiteX6" fmla="*/ 2006758 w 2006758"/>
              <a:gd name="connsiteY6" fmla="*/ 1154162 h 1731243"/>
              <a:gd name="connsiteX7" fmla="*/ 2006758 w 2006758"/>
              <a:gd name="connsiteY7" fmla="*/ 1731243 h 1731243"/>
              <a:gd name="connsiteX8" fmla="*/ 1505069 w 2006758"/>
              <a:gd name="connsiteY8" fmla="*/ 1731243 h 1731243"/>
              <a:gd name="connsiteX9" fmla="*/ 983311 w 2006758"/>
              <a:gd name="connsiteY9" fmla="*/ 1731243 h 1731243"/>
              <a:gd name="connsiteX10" fmla="*/ 521757 w 2006758"/>
              <a:gd name="connsiteY10" fmla="*/ 1731243 h 1731243"/>
              <a:gd name="connsiteX11" fmla="*/ 0 w 2006758"/>
              <a:gd name="connsiteY11" fmla="*/ 1731243 h 1731243"/>
              <a:gd name="connsiteX12" fmla="*/ 0 w 2006758"/>
              <a:gd name="connsiteY12" fmla="*/ 1171474 h 1731243"/>
              <a:gd name="connsiteX13" fmla="*/ 0 w 2006758"/>
              <a:gd name="connsiteY13" fmla="*/ 611706 h 1731243"/>
              <a:gd name="connsiteX14" fmla="*/ 0 w 2006758"/>
              <a:gd name="connsiteY14" fmla="*/ 0 h 1731243"/>
              <a:gd name="connsiteX0" fmla="*/ 0 w 2006758"/>
              <a:gd name="connsiteY0" fmla="*/ 0 h 1731243"/>
              <a:gd name="connsiteX1" fmla="*/ 461554 w 2006758"/>
              <a:gd name="connsiteY1" fmla="*/ 0 h 1731243"/>
              <a:gd name="connsiteX2" fmla="*/ 1003379 w 2006758"/>
              <a:gd name="connsiteY2" fmla="*/ 0 h 1731243"/>
              <a:gd name="connsiteX3" fmla="*/ 1464933 w 2006758"/>
              <a:gd name="connsiteY3" fmla="*/ 0 h 1731243"/>
              <a:gd name="connsiteX4" fmla="*/ 2006758 w 2006758"/>
              <a:gd name="connsiteY4" fmla="*/ 0 h 1731243"/>
              <a:gd name="connsiteX5" fmla="*/ 2006758 w 2006758"/>
              <a:gd name="connsiteY5" fmla="*/ 577081 h 1731243"/>
              <a:gd name="connsiteX6" fmla="*/ 2006758 w 2006758"/>
              <a:gd name="connsiteY6" fmla="*/ 1171474 h 1731243"/>
              <a:gd name="connsiteX7" fmla="*/ 2006758 w 2006758"/>
              <a:gd name="connsiteY7" fmla="*/ 1731243 h 1731243"/>
              <a:gd name="connsiteX8" fmla="*/ 1525136 w 2006758"/>
              <a:gd name="connsiteY8" fmla="*/ 1731243 h 1731243"/>
              <a:gd name="connsiteX9" fmla="*/ 1083649 w 2006758"/>
              <a:gd name="connsiteY9" fmla="*/ 1731243 h 1731243"/>
              <a:gd name="connsiteX10" fmla="*/ 541825 w 2006758"/>
              <a:gd name="connsiteY10" fmla="*/ 1731243 h 1731243"/>
              <a:gd name="connsiteX11" fmla="*/ 0 w 2006758"/>
              <a:gd name="connsiteY11" fmla="*/ 1731243 h 1731243"/>
              <a:gd name="connsiteX12" fmla="*/ 0 w 2006758"/>
              <a:gd name="connsiteY12" fmla="*/ 1136850 h 1731243"/>
              <a:gd name="connsiteX13" fmla="*/ 0 w 2006758"/>
              <a:gd name="connsiteY13" fmla="*/ 577081 h 1731243"/>
              <a:gd name="connsiteX14" fmla="*/ 0 w 2006758"/>
              <a:gd name="connsiteY14" fmla="*/ 0 h 17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6758" h="1731243" fill="none" extrusionOk="0">
                <a:moveTo>
                  <a:pt x="0" y="0"/>
                </a:moveTo>
                <a:cubicBezTo>
                  <a:pt x="198449" y="-49544"/>
                  <a:pt x="246670" y="22997"/>
                  <a:pt x="481622" y="0"/>
                </a:cubicBezTo>
                <a:cubicBezTo>
                  <a:pt x="710925" y="-9996"/>
                  <a:pt x="703075" y="25411"/>
                  <a:pt x="923109" y="0"/>
                </a:cubicBezTo>
                <a:cubicBezTo>
                  <a:pt x="1133547" y="-14654"/>
                  <a:pt x="1227154" y="53825"/>
                  <a:pt x="1404731" y="0"/>
                </a:cubicBezTo>
                <a:cubicBezTo>
                  <a:pt x="1577580" y="-22182"/>
                  <a:pt x="1879582" y="56249"/>
                  <a:pt x="2006758" y="0"/>
                </a:cubicBezTo>
                <a:cubicBezTo>
                  <a:pt x="2082205" y="110190"/>
                  <a:pt x="1951282" y="447208"/>
                  <a:pt x="2006758" y="594393"/>
                </a:cubicBezTo>
                <a:cubicBezTo>
                  <a:pt x="2094643" y="754168"/>
                  <a:pt x="1994247" y="978499"/>
                  <a:pt x="2006758" y="1154162"/>
                </a:cubicBezTo>
                <a:cubicBezTo>
                  <a:pt x="2077794" y="1340307"/>
                  <a:pt x="1997606" y="1581313"/>
                  <a:pt x="2006758" y="1731243"/>
                </a:cubicBezTo>
                <a:cubicBezTo>
                  <a:pt x="1770615" y="1788861"/>
                  <a:pt x="1667296" y="1691627"/>
                  <a:pt x="1505069" y="1731243"/>
                </a:cubicBezTo>
                <a:cubicBezTo>
                  <a:pt x="1326445" y="1764870"/>
                  <a:pt x="1168993" y="1738905"/>
                  <a:pt x="983311" y="1731243"/>
                </a:cubicBezTo>
                <a:cubicBezTo>
                  <a:pt x="836585" y="1748498"/>
                  <a:pt x="666046" y="1692894"/>
                  <a:pt x="521757" y="1731243"/>
                </a:cubicBezTo>
                <a:cubicBezTo>
                  <a:pt x="423847" y="1824672"/>
                  <a:pt x="190526" y="1702269"/>
                  <a:pt x="0" y="1731243"/>
                </a:cubicBezTo>
                <a:cubicBezTo>
                  <a:pt x="-24257" y="1479090"/>
                  <a:pt x="9019" y="1276963"/>
                  <a:pt x="0" y="1171474"/>
                </a:cubicBezTo>
                <a:cubicBezTo>
                  <a:pt x="-29283" y="1073382"/>
                  <a:pt x="30865" y="916841"/>
                  <a:pt x="0" y="611706"/>
                </a:cubicBezTo>
                <a:cubicBezTo>
                  <a:pt x="-23928" y="337564"/>
                  <a:pt x="26501" y="136066"/>
                  <a:pt x="0" y="0"/>
                </a:cubicBezTo>
                <a:close/>
              </a:path>
              <a:path w="2006758" h="1731243" stroke="0" extrusionOk="0">
                <a:moveTo>
                  <a:pt x="0" y="0"/>
                </a:moveTo>
                <a:cubicBezTo>
                  <a:pt x="137872" y="-57703"/>
                  <a:pt x="257739" y="-2591"/>
                  <a:pt x="461554" y="0"/>
                </a:cubicBezTo>
                <a:cubicBezTo>
                  <a:pt x="657393" y="-5468"/>
                  <a:pt x="904873" y="46101"/>
                  <a:pt x="1003379" y="0"/>
                </a:cubicBezTo>
                <a:cubicBezTo>
                  <a:pt x="1156987" y="-29500"/>
                  <a:pt x="1325691" y="36930"/>
                  <a:pt x="1464933" y="0"/>
                </a:cubicBezTo>
                <a:cubicBezTo>
                  <a:pt x="1631490" y="-55680"/>
                  <a:pt x="1822811" y="33322"/>
                  <a:pt x="2006758" y="0"/>
                </a:cubicBezTo>
                <a:cubicBezTo>
                  <a:pt x="2044788" y="228516"/>
                  <a:pt x="1986513" y="448844"/>
                  <a:pt x="2006758" y="577081"/>
                </a:cubicBezTo>
                <a:cubicBezTo>
                  <a:pt x="2025606" y="708223"/>
                  <a:pt x="1957838" y="1054002"/>
                  <a:pt x="2006758" y="1171474"/>
                </a:cubicBezTo>
                <a:cubicBezTo>
                  <a:pt x="2023456" y="1333384"/>
                  <a:pt x="1998279" y="1566867"/>
                  <a:pt x="2006758" y="1731243"/>
                </a:cubicBezTo>
                <a:cubicBezTo>
                  <a:pt x="1888107" y="1782000"/>
                  <a:pt x="1698070" y="1659556"/>
                  <a:pt x="1525136" y="1731243"/>
                </a:cubicBezTo>
                <a:cubicBezTo>
                  <a:pt x="1373310" y="1799218"/>
                  <a:pt x="1253339" y="1681334"/>
                  <a:pt x="1083649" y="1731243"/>
                </a:cubicBezTo>
                <a:cubicBezTo>
                  <a:pt x="883688" y="1736681"/>
                  <a:pt x="720957" y="1725621"/>
                  <a:pt x="541825" y="1731243"/>
                </a:cubicBezTo>
                <a:cubicBezTo>
                  <a:pt x="336270" y="1751434"/>
                  <a:pt x="266296" y="1684580"/>
                  <a:pt x="0" y="1731243"/>
                </a:cubicBezTo>
                <a:cubicBezTo>
                  <a:pt x="-46783" y="1458179"/>
                  <a:pt x="40073" y="1342468"/>
                  <a:pt x="0" y="1136850"/>
                </a:cubicBezTo>
                <a:cubicBezTo>
                  <a:pt x="-55496" y="937979"/>
                  <a:pt x="43591" y="715581"/>
                  <a:pt x="0" y="577081"/>
                </a:cubicBezTo>
                <a:cubicBezTo>
                  <a:pt x="-49695" y="411914"/>
                  <a:pt x="29320" y="327717"/>
                  <a:pt x="0" y="0"/>
                </a:cubicBezTo>
                <a:close/>
              </a:path>
              <a:path w="2006758" h="1731243" fill="none" stroke="0" extrusionOk="0">
                <a:moveTo>
                  <a:pt x="0" y="0"/>
                </a:moveTo>
                <a:cubicBezTo>
                  <a:pt x="167825" y="-60685"/>
                  <a:pt x="254546" y="10499"/>
                  <a:pt x="481622" y="0"/>
                </a:cubicBezTo>
                <a:cubicBezTo>
                  <a:pt x="707889" y="-5291"/>
                  <a:pt x="708557" y="27550"/>
                  <a:pt x="923109" y="0"/>
                </a:cubicBezTo>
                <a:cubicBezTo>
                  <a:pt x="1119165" y="-38266"/>
                  <a:pt x="1202955" y="48234"/>
                  <a:pt x="1404731" y="0"/>
                </a:cubicBezTo>
                <a:cubicBezTo>
                  <a:pt x="1618458" y="-51601"/>
                  <a:pt x="1877051" y="22004"/>
                  <a:pt x="2006758" y="0"/>
                </a:cubicBezTo>
                <a:cubicBezTo>
                  <a:pt x="2008695" y="155617"/>
                  <a:pt x="2010162" y="460073"/>
                  <a:pt x="2006758" y="594393"/>
                </a:cubicBezTo>
                <a:cubicBezTo>
                  <a:pt x="2009022" y="696996"/>
                  <a:pt x="1957997" y="913473"/>
                  <a:pt x="2006758" y="1154162"/>
                </a:cubicBezTo>
                <a:cubicBezTo>
                  <a:pt x="2048592" y="1357080"/>
                  <a:pt x="1996008" y="1497581"/>
                  <a:pt x="2006758" y="1731243"/>
                </a:cubicBezTo>
                <a:cubicBezTo>
                  <a:pt x="1777887" y="1802078"/>
                  <a:pt x="1721824" y="1703609"/>
                  <a:pt x="1505069" y="1731243"/>
                </a:cubicBezTo>
                <a:cubicBezTo>
                  <a:pt x="1318671" y="1740953"/>
                  <a:pt x="1139435" y="1701355"/>
                  <a:pt x="983311" y="1731243"/>
                </a:cubicBezTo>
                <a:cubicBezTo>
                  <a:pt x="798089" y="1758731"/>
                  <a:pt x="636779" y="1717545"/>
                  <a:pt x="521757" y="1731243"/>
                </a:cubicBezTo>
                <a:cubicBezTo>
                  <a:pt x="411438" y="1764994"/>
                  <a:pt x="202063" y="1722370"/>
                  <a:pt x="0" y="1731243"/>
                </a:cubicBezTo>
                <a:cubicBezTo>
                  <a:pt x="-21400" y="1485113"/>
                  <a:pt x="7781" y="1284414"/>
                  <a:pt x="0" y="1171474"/>
                </a:cubicBezTo>
                <a:cubicBezTo>
                  <a:pt x="-50485" y="1063896"/>
                  <a:pt x="29655" y="904106"/>
                  <a:pt x="0" y="611706"/>
                </a:cubicBezTo>
                <a:cubicBezTo>
                  <a:pt x="-20234" y="357437"/>
                  <a:pt x="62389" y="11399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6667970">
                  <a:custGeom>
                    <a:avLst/>
                    <a:gdLst>
                      <a:gd name="connsiteX0" fmla="*/ 0 w 2006758"/>
                      <a:gd name="connsiteY0" fmla="*/ 0 h 1731243"/>
                      <a:gd name="connsiteX1" fmla="*/ 481622 w 2006758"/>
                      <a:gd name="connsiteY1" fmla="*/ 0 h 1731243"/>
                      <a:gd name="connsiteX2" fmla="*/ 923109 w 2006758"/>
                      <a:gd name="connsiteY2" fmla="*/ 0 h 1731243"/>
                      <a:gd name="connsiteX3" fmla="*/ 1404731 w 2006758"/>
                      <a:gd name="connsiteY3" fmla="*/ 0 h 1731243"/>
                      <a:gd name="connsiteX4" fmla="*/ 2006758 w 2006758"/>
                      <a:gd name="connsiteY4" fmla="*/ 0 h 1731243"/>
                      <a:gd name="connsiteX5" fmla="*/ 2006758 w 2006758"/>
                      <a:gd name="connsiteY5" fmla="*/ 594393 h 1731243"/>
                      <a:gd name="connsiteX6" fmla="*/ 2006758 w 2006758"/>
                      <a:gd name="connsiteY6" fmla="*/ 1154162 h 1731243"/>
                      <a:gd name="connsiteX7" fmla="*/ 2006758 w 2006758"/>
                      <a:gd name="connsiteY7" fmla="*/ 1731243 h 1731243"/>
                      <a:gd name="connsiteX8" fmla="*/ 1505069 w 2006758"/>
                      <a:gd name="connsiteY8" fmla="*/ 1731243 h 1731243"/>
                      <a:gd name="connsiteX9" fmla="*/ 983311 w 2006758"/>
                      <a:gd name="connsiteY9" fmla="*/ 1731243 h 1731243"/>
                      <a:gd name="connsiteX10" fmla="*/ 521757 w 2006758"/>
                      <a:gd name="connsiteY10" fmla="*/ 1731243 h 1731243"/>
                      <a:gd name="connsiteX11" fmla="*/ 0 w 2006758"/>
                      <a:gd name="connsiteY11" fmla="*/ 1731243 h 1731243"/>
                      <a:gd name="connsiteX12" fmla="*/ 0 w 2006758"/>
                      <a:gd name="connsiteY12" fmla="*/ 1171474 h 1731243"/>
                      <a:gd name="connsiteX13" fmla="*/ 0 w 2006758"/>
                      <a:gd name="connsiteY13" fmla="*/ 611706 h 1731243"/>
                      <a:gd name="connsiteX14" fmla="*/ 0 w 2006758"/>
                      <a:gd name="connsiteY14" fmla="*/ 0 h 173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06758" h="1731243" fill="none" extrusionOk="0">
                        <a:moveTo>
                          <a:pt x="0" y="0"/>
                        </a:moveTo>
                        <a:cubicBezTo>
                          <a:pt x="183641" y="-56824"/>
                          <a:pt x="255363" y="3502"/>
                          <a:pt x="481622" y="0"/>
                        </a:cubicBezTo>
                        <a:cubicBezTo>
                          <a:pt x="707881" y="-3502"/>
                          <a:pt x="704958" y="30133"/>
                          <a:pt x="923109" y="0"/>
                        </a:cubicBezTo>
                        <a:cubicBezTo>
                          <a:pt x="1141260" y="-30133"/>
                          <a:pt x="1208721" y="50854"/>
                          <a:pt x="1404731" y="0"/>
                        </a:cubicBezTo>
                        <a:cubicBezTo>
                          <a:pt x="1600741" y="-50854"/>
                          <a:pt x="1869928" y="32212"/>
                          <a:pt x="2006758" y="0"/>
                        </a:cubicBezTo>
                        <a:cubicBezTo>
                          <a:pt x="2042310" y="134021"/>
                          <a:pt x="1974685" y="438780"/>
                          <a:pt x="2006758" y="594393"/>
                        </a:cubicBezTo>
                        <a:cubicBezTo>
                          <a:pt x="2038831" y="750006"/>
                          <a:pt x="1956589" y="943235"/>
                          <a:pt x="2006758" y="1154162"/>
                        </a:cubicBezTo>
                        <a:cubicBezTo>
                          <a:pt x="2056927" y="1365089"/>
                          <a:pt x="1996246" y="1538753"/>
                          <a:pt x="2006758" y="1731243"/>
                        </a:cubicBezTo>
                        <a:cubicBezTo>
                          <a:pt x="1770133" y="1780455"/>
                          <a:pt x="1688583" y="1695318"/>
                          <a:pt x="1505069" y="1731243"/>
                        </a:cubicBezTo>
                        <a:cubicBezTo>
                          <a:pt x="1321555" y="1767168"/>
                          <a:pt x="1144481" y="1705560"/>
                          <a:pt x="983311" y="1731243"/>
                        </a:cubicBezTo>
                        <a:cubicBezTo>
                          <a:pt x="822141" y="1756926"/>
                          <a:pt x="637635" y="1695448"/>
                          <a:pt x="521757" y="1731243"/>
                        </a:cubicBezTo>
                        <a:cubicBezTo>
                          <a:pt x="405879" y="1767038"/>
                          <a:pt x="202684" y="1697224"/>
                          <a:pt x="0" y="1731243"/>
                        </a:cubicBezTo>
                        <a:cubicBezTo>
                          <a:pt x="-31472" y="1473313"/>
                          <a:pt x="6437" y="1291681"/>
                          <a:pt x="0" y="1171474"/>
                        </a:cubicBezTo>
                        <a:cubicBezTo>
                          <a:pt x="-6437" y="1051267"/>
                          <a:pt x="24931" y="874955"/>
                          <a:pt x="0" y="611706"/>
                        </a:cubicBezTo>
                        <a:cubicBezTo>
                          <a:pt x="-24931" y="348457"/>
                          <a:pt x="45720" y="128487"/>
                          <a:pt x="0" y="0"/>
                        </a:cubicBezTo>
                        <a:close/>
                      </a:path>
                      <a:path w="2006758" h="1731243" stroke="0" extrusionOk="0">
                        <a:moveTo>
                          <a:pt x="0" y="0"/>
                        </a:moveTo>
                        <a:cubicBezTo>
                          <a:pt x="123697" y="-41590"/>
                          <a:pt x="247875" y="7013"/>
                          <a:pt x="461554" y="0"/>
                        </a:cubicBezTo>
                        <a:cubicBezTo>
                          <a:pt x="675233" y="-7013"/>
                          <a:pt x="879130" y="30300"/>
                          <a:pt x="1003379" y="0"/>
                        </a:cubicBezTo>
                        <a:cubicBezTo>
                          <a:pt x="1127628" y="-30300"/>
                          <a:pt x="1334133" y="47715"/>
                          <a:pt x="1464933" y="0"/>
                        </a:cubicBezTo>
                        <a:cubicBezTo>
                          <a:pt x="1595733" y="-47715"/>
                          <a:pt x="1865392" y="42764"/>
                          <a:pt x="2006758" y="0"/>
                        </a:cubicBezTo>
                        <a:cubicBezTo>
                          <a:pt x="2010344" y="239331"/>
                          <a:pt x="1975071" y="445531"/>
                          <a:pt x="2006758" y="577081"/>
                        </a:cubicBezTo>
                        <a:cubicBezTo>
                          <a:pt x="2038445" y="708631"/>
                          <a:pt x="1988768" y="1021230"/>
                          <a:pt x="2006758" y="1171474"/>
                        </a:cubicBezTo>
                        <a:cubicBezTo>
                          <a:pt x="2024748" y="1321718"/>
                          <a:pt x="1967195" y="1516662"/>
                          <a:pt x="2006758" y="1731243"/>
                        </a:cubicBezTo>
                        <a:cubicBezTo>
                          <a:pt x="1901812" y="1756187"/>
                          <a:pt x="1668494" y="1679463"/>
                          <a:pt x="1525136" y="1731243"/>
                        </a:cubicBezTo>
                        <a:cubicBezTo>
                          <a:pt x="1381778" y="1783023"/>
                          <a:pt x="1268813" y="1684108"/>
                          <a:pt x="1083649" y="1731243"/>
                        </a:cubicBezTo>
                        <a:cubicBezTo>
                          <a:pt x="898485" y="1778378"/>
                          <a:pt x="758286" y="1712221"/>
                          <a:pt x="541825" y="1731243"/>
                        </a:cubicBezTo>
                        <a:cubicBezTo>
                          <a:pt x="325364" y="1750265"/>
                          <a:pt x="256173" y="1675305"/>
                          <a:pt x="0" y="1731243"/>
                        </a:cubicBezTo>
                        <a:cubicBezTo>
                          <a:pt x="-34595" y="1475918"/>
                          <a:pt x="25627" y="1357654"/>
                          <a:pt x="0" y="1136850"/>
                        </a:cubicBezTo>
                        <a:cubicBezTo>
                          <a:pt x="-25627" y="916046"/>
                          <a:pt x="64387" y="721755"/>
                          <a:pt x="0" y="577081"/>
                        </a:cubicBezTo>
                        <a:cubicBezTo>
                          <a:pt x="-64387" y="432407"/>
                          <a:pt x="55122" y="281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COMPETENCES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Gestion des Compétences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Entretien individuel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Formations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Enrichissement Poste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+mj-lt"/>
              </a:rPr>
              <a:t>Responsabilisation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Prévention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des risques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ECDD6D-7DE9-4CA5-9EB9-5A72A35D7718}"/>
              </a:ext>
            </a:extLst>
          </p:cNvPr>
          <p:cNvSpPr txBox="1"/>
          <p:nvPr/>
        </p:nvSpPr>
        <p:spPr>
          <a:xfrm>
            <a:off x="4818458" y="2732245"/>
            <a:ext cx="2006759" cy="1731242"/>
          </a:xfrm>
          <a:custGeom>
            <a:avLst/>
            <a:gdLst>
              <a:gd name="connsiteX0" fmla="*/ 0 w 2006759"/>
              <a:gd name="connsiteY0" fmla="*/ 0 h 1731242"/>
              <a:gd name="connsiteX1" fmla="*/ 481622 w 2006759"/>
              <a:gd name="connsiteY1" fmla="*/ 0 h 1731242"/>
              <a:gd name="connsiteX2" fmla="*/ 923109 w 2006759"/>
              <a:gd name="connsiteY2" fmla="*/ 0 h 1731242"/>
              <a:gd name="connsiteX3" fmla="*/ 1404731 w 2006759"/>
              <a:gd name="connsiteY3" fmla="*/ 0 h 1731242"/>
              <a:gd name="connsiteX4" fmla="*/ 2006759 w 2006759"/>
              <a:gd name="connsiteY4" fmla="*/ 0 h 1731242"/>
              <a:gd name="connsiteX5" fmla="*/ 2006759 w 2006759"/>
              <a:gd name="connsiteY5" fmla="*/ 594393 h 1731242"/>
              <a:gd name="connsiteX6" fmla="*/ 2006759 w 2006759"/>
              <a:gd name="connsiteY6" fmla="*/ 1154161 h 1731242"/>
              <a:gd name="connsiteX7" fmla="*/ 2006759 w 2006759"/>
              <a:gd name="connsiteY7" fmla="*/ 1731242 h 1731242"/>
              <a:gd name="connsiteX8" fmla="*/ 1505069 w 2006759"/>
              <a:gd name="connsiteY8" fmla="*/ 1731242 h 1731242"/>
              <a:gd name="connsiteX9" fmla="*/ 983312 w 2006759"/>
              <a:gd name="connsiteY9" fmla="*/ 1731242 h 1731242"/>
              <a:gd name="connsiteX10" fmla="*/ 521757 w 2006759"/>
              <a:gd name="connsiteY10" fmla="*/ 1731242 h 1731242"/>
              <a:gd name="connsiteX11" fmla="*/ 0 w 2006759"/>
              <a:gd name="connsiteY11" fmla="*/ 1731242 h 1731242"/>
              <a:gd name="connsiteX12" fmla="*/ 0 w 2006759"/>
              <a:gd name="connsiteY12" fmla="*/ 1171474 h 1731242"/>
              <a:gd name="connsiteX13" fmla="*/ 0 w 2006759"/>
              <a:gd name="connsiteY13" fmla="*/ 611706 h 1731242"/>
              <a:gd name="connsiteX14" fmla="*/ 0 w 2006759"/>
              <a:gd name="connsiteY14" fmla="*/ 0 h 1731242"/>
              <a:gd name="connsiteX0" fmla="*/ 0 w 2006759"/>
              <a:gd name="connsiteY0" fmla="*/ 0 h 1731242"/>
              <a:gd name="connsiteX1" fmla="*/ 461555 w 2006759"/>
              <a:gd name="connsiteY1" fmla="*/ 0 h 1731242"/>
              <a:gd name="connsiteX2" fmla="*/ 1003380 w 2006759"/>
              <a:gd name="connsiteY2" fmla="*/ 0 h 1731242"/>
              <a:gd name="connsiteX3" fmla="*/ 1464934 w 2006759"/>
              <a:gd name="connsiteY3" fmla="*/ 0 h 1731242"/>
              <a:gd name="connsiteX4" fmla="*/ 2006759 w 2006759"/>
              <a:gd name="connsiteY4" fmla="*/ 0 h 1731242"/>
              <a:gd name="connsiteX5" fmla="*/ 2006759 w 2006759"/>
              <a:gd name="connsiteY5" fmla="*/ 577081 h 1731242"/>
              <a:gd name="connsiteX6" fmla="*/ 2006759 w 2006759"/>
              <a:gd name="connsiteY6" fmla="*/ 1171474 h 1731242"/>
              <a:gd name="connsiteX7" fmla="*/ 2006759 w 2006759"/>
              <a:gd name="connsiteY7" fmla="*/ 1731242 h 1731242"/>
              <a:gd name="connsiteX8" fmla="*/ 1525137 w 2006759"/>
              <a:gd name="connsiteY8" fmla="*/ 1731242 h 1731242"/>
              <a:gd name="connsiteX9" fmla="*/ 1083650 w 2006759"/>
              <a:gd name="connsiteY9" fmla="*/ 1731242 h 1731242"/>
              <a:gd name="connsiteX10" fmla="*/ 541825 w 2006759"/>
              <a:gd name="connsiteY10" fmla="*/ 1731242 h 1731242"/>
              <a:gd name="connsiteX11" fmla="*/ 0 w 2006759"/>
              <a:gd name="connsiteY11" fmla="*/ 1731242 h 1731242"/>
              <a:gd name="connsiteX12" fmla="*/ 0 w 2006759"/>
              <a:gd name="connsiteY12" fmla="*/ 1136849 h 1731242"/>
              <a:gd name="connsiteX13" fmla="*/ 0 w 2006759"/>
              <a:gd name="connsiteY13" fmla="*/ 577081 h 1731242"/>
              <a:gd name="connsiteX14" fmla="*/ 0 w 2006759"/>
              <a:gd name="connsiteY14" fmla="*/ 0 h 173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6759" h="1731242" fill="none" extrusionOk="0">
                <a:moveTo>
                  <a:pt x="0" y="0"/>
                </a:moveTo>
                <a:cubicBezTo>
                  <a:pt x="198449" y="-49544"/>
                  <a:pt x="246670" y="22997"/>
                  <a:pt x="481622" y="0"/>
                </a:cubicBezTo>
                <a:cubicBezTo>
                  <a:pt x="710925" y="-9996"/>
                  <a:pt x="703075" y="25411"/>
                  <a:pt x="923109" y="0"/>
                </a:cubicBezTo>
                <a:cubicBezTo>
                  <a:pt x="1133547" y="-14654"/>
                  <a:pt x="1227154" y="53825"/>
                  <a:pt x="1404731" y="0"/>
                </a:cubicBezTo>
                <a:cubicBezTo>
                  <a:pt x="1597746" y="-47146"/>
                  <a:pt x="1873528" y="45538"/>
                  <a:pt x="2006759" y="0"/>
                </a:cubicBezTo>
                <a:cubicBezTo>
                  <a:pt x="2082206" y="110190"/>
                  <a:pt x="1951283" y="447208"/>
                  <a:pt x="2006759" y="594393"/>
                </a:cubicBezTo>
                <a:cubicBezTo>
                  <a:pt x="2074498" y="752666"/>
                  <a:pt x="1959280" y="948340"/>
                  <a:pt x="2006759" y="1154161"/>
                </a:cubicBezTo>
                <a:cubicBezTo>
                  <a:pt x="2079528" y="1337028"/>
                  <a:pt x="1997081" y="1564840"/>
                  <a:pt x="2006759" y="1731242"/>
                </a:cubicBezTo>
                <a:cubicBezTo>
                  <a:pt x="1773811" y="1795775"/>
                  <a:pt x="1678450" y="1701091"/>
                  <a:pt x="1505069" y="1731242"/>
                </a:cubicBezTo>
                <a:cubicBezTo>
                  <a:pt x="1356046" y="1740112"/>
                  <a:pt x="1152474" y="1720249"/>
                  <a:pt x="983312" y="1731242"/>
                </a:cubicBezTo>
                <a:cubicBezTo>
                  <a:pt x="849729" y="1742796"/>
                  <a:pt x="662526" y="1702428"/>
                  <a:pt x="521757" y="1731242"/>
                </a:cubicBezTo>
                <a:cubicBezTo>
                  <a:pt x="421961" y="1815622"/>
                  <a:pt x="190526" y="1702268"/>
                  <a:pt x="0" y="1731242"/>
                </a:cubicBezTo>
                <a:cubicBezTo>
                  <a:pt x="-18337" y="1477768"/>
                  <a:pt x="17748" y="1264961"/>
                  <a:pt x="0" y="1171474"/>
                </a:cubicBezTo>
                <a:cubicBezTo>
                  <a:pt x="-34112" y="1073422"/>
                  <a:pt x="25863" y="881535"/>
                  <a:pt x="0" y="611706"/>
                </a:cubicBezTo>
                <a:cubicBezTo>
                  <a:pt x="-23928" y="337564"/>
                  <a:pt x="26501" y="136066"/>
                  <a:pt x="0" y="0"/>
                </a:cubicBezTo>
                <a:close/>
              </a:path>
              <a:path w="2006759" h="1731242" stroke="0" extrusionOk="0">
                <a:moveTo>
                  <a:pt x="0" y="0"/>
                </a:moveTo>
                <a:cubicBezTo>
                  <a:pt x="134250" y="-65808"/>
                  <a:pt x="248212" y="49962"/>
                  <a:pt x="461555" y="0"/>
                </a:cubicBezTo>
                <a:cubicBezTo>
                  <a:pt x="662443" y="-53659"/>
                  <a:pt x="904874" y="46101"/>
                  <a:pt x="1003380" y="0"/>
                </a:cubicBezTo>
                <a:cubicBezTo>
                  <a:pt x="1156988" y="-29500"/>
                  <a:pt x="1325692" y="36930"/>
                  <a:pt x="1464934" y="0"/>
                </a:cubicBezTo>
                <a:cubicBezTo>
                  <a:pt x="1631491" y="-55680"/>
                  <a:pt x="1822812" y="33322"/>
                  <a:pt x="2006759" y="0"/>
                </a:cubicBezTo>
                <a:cubicBezTo>
                  <a:pt x="2044789" y="228516"/>
                  <a:pt x="1986514" y="448844"/>
                  <a:pt x="2006759" y="577081"/>
                </a:cubicBezTo>
                <a:cubicBezTo>
                  <a:pt x="2025607" y="708223"/>
                  <a:pt x="1957839" y="1054002"/>
                  <a:pt x="2006759" y="1171474"/>
                </a:cubicBezTo>
                <a:cubicBezTo>
                  <a:pt x="2022019" y="1346372"/>
                  <a:pt x="1982563" y="1548177"/>
                  <a:pt x="2006759" y="1731242"/>
                </a:cubicBezTo>
                <a:cubicBezTo>
                  <a:pt x="1888108" y="1781999"/>
                  <a:pt x="1698071" y="1659555"/>
                  <a:pt x="1525137" y="1731242"/>
                </a:cubicBezTo>
                <a:cubicBezTo>
                  <a:pt x="1373311" y="1799217"/>
                  <a:pt x="1253340" y="1681333"/>
                  <a:pt x="1083650" y="1731242"/>
                </a:cubicBezTo>
                <a:cubicBezTo>
                  <a:pt x="886796" y="1745435"/>
                  <a:pt x="727145" y="1725185"/>
                  <a:pt x="541825" y="1731242"/>
                </a:cubicBezTo>
                <a:cubicBezTo>
                  <a:pt x="331451" y="1749681"/>
                  <a:pt x="265366" y="1683727"/>
                  <a:pt x="0" y="1731242"/>
                </a:cubicBezTo>
                <a:cubicBezTo>
                  <a:pt x="-46783" y="1458178"/>
                  <a:pt x="40073" y="1342467"/>
                  <a:pt x="0" y="1136849"/>
                </a:cubicBezTo>
                <a:cubicBezTo>
                  <a:pt x="-49440" y="933531"/>
                  <a:pt x="-29672" y="710887"/>
                  <a:pt x="0" y="577081"/>
                </a:cubicBezTo>
                <a:cubicBezTo>
                  <a:pt x="10398" y="414499"/>
                  <a:pt x="42369" y="304191"/>
                  <a:pt x="0" y="0"/>
                </a:cubicBezTo>
                <a:close/>
              </a:path>
              <a:path w="2006759" h="1731242" fill="none" stroke="0" extrusionOk="0">
                <a:moveTo>
                  <a:pt x="0" y="0"/>
                </a:moveTo>
                <a:cubicBezTo>
                  <a:pt x="167825" y="-60685"/>
                  <a:pt x="254546" y="10499"/>
                  <a:pt x="481622" y="0"/>
                </a:cubicBezTo>
                <a:cubicBezTo>
                  <a:pt x="707889" y="-5291"/>
                  <a:pt x="708557" y="27550"/>
                  <a:pt x="923109" y="0"/>
                </a:cubicBezTo>
                <a:cubicBezTo>
                  <a:pt x="1119165" y="-38266"/>
                  <a:pt x="1202955" y="48234"/>
                  <a:pt x="1404731" y="0"/>
                </a:cubicBezTo>
                <a:cubicBezTo>
                  <a:pt x="1617489" y="-51560"/>
                  <a:pt x="1877848" y="9100"/>
                  <a:pt x="2006759" y="0"/>
                </a:cubicBezTo>
                <a:cubicBezTo>
                  <a:pt x="2008696" y="155617"/>
                  <a:pt x="2010163" y="460073"/>
                  <a:pt x="2006759" y="594393"/>
                </a:cubicBezTo>
                <a:cubicBezTo>
                  <a:pt x="2021024" y="718339"/>
                  <a:pt x="1958150" y="898636"/>
                  <a:pt x="2006759" y="1154161"/>
                </a:cubicBezTo>
                <a:cubicBezTo>
                  <a:pt x="2051722" y="1357483"/>
                  <a:pt x="1996068" y="1507651"/>
                  <a:pt x="2006759" y="1731242"/>
                </a:cubicBezTo>
                <a:cubicBezTo>
                  <a:pt x="1780665" y="1803515"/>
                  <a:pt x="1710752" y="1707986"/>
                  <a:pt x="1505069" y="1731242"/>
                </a:cubicBezTo>
                <a:cubicBezTo>
                  <a:pt x="1312997" y="1727760"/>
                  <a:pt x="1117526" y="1685344"/>
                  <a:pt x="983312" y="1731242"/>
                </a:cubicBezTo>
                <a:cubicBezTo>
                  <a:pt x="793843" y="1759503"/>
                  <a:pt x="638621" y="1727739"/>
                  <a:pt x="521757" y="1731242"/>
                </a:cubicBezTo>
                <a:cubicBezTo>
                  <a:pt x="409552" y="1755944"/>
                  <a:pt x="202063" y="1722369"/>
                  <a:pt x="0" y="1731242"/>
                </a:cubicBezTo>
                <a:cubicBezTo>
                  <a:pt x="-4485" y="1496642"/>
                  <a:pt x="14132" y="1285779"/>
                  <a:pt x="0" y="1171474"/>
                </a:cubicBezTo>
                <a:cubicBezTo>
                  <a:pt x="-56067" y="1065629"/>
                  <a:pt x="33380" y="927089"/>
                  <a:pt x="0" y="611706"/>
                </a:cubicBezTo>
                <a:cubicBezTo>
                  <a:pt x="-20234" y="357437"/>
                  <a:pt x="62389" y="11399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6667970">
                  <a:custGeom>
                    <a:avLst/>
                    <a:gdLst>
                      <a:gd name="connsiteX0" fmla="*/ 0 w 2006759"/>
                      <a:gd name="connsiteY0" fmla="*/ 0 h 1731242"/>
                      <a:gd name="connsiteX1" fmla="*/ 481622 w 2006759"/>
                      <a:gd name="connsiteY1" fmla="*/ 0 h 1731242"/>
                      <a:gd name="connsiteX2" fmla="*/ 923109 w 2006759"/>
                      <a:gd name="connsiteY2" fmla="*/ 0 h 1731242"/>
                      <a:gd name="connsiteX3" fmla="*/ 1404731 w 2006759"/>
                      <a:gd name="connsiteY3" fmla="*/ 0 h 1731242"/>
                      <a:gd name="connsiteX4" fmla="*/ 2006759 w 2006759"/>
                      <a:gd name="connsiteY4" fmla="*/ 0 h 1731242"/>
                      <a:gd name="connsiteX5" fmla="*/ 2006759 w 2006759"/>
                      <a:gd name="connsiteY5" fmla="*/ 594393 h 1731242"/>
                      <a:gd name="connsiteX6" fmla="*/ 2006759 w 2006759"/>
                      <a:gd name="connsiteY6" fmla="*/ 1154161 h 1731242"/>
                      <a:gd name="connsiteX7" fmla="*/ 2006759 w 2006759"/>
                      <a:gd name="connsiteY7" fmla="*/ 1731242 h 1731242"/>
                      <a:gd name="connsiteX8" fmla="*/ 1505069 w 2006759"/>
                      <a:gd name="connsiteY8" fmla="*/ 1731242 h 1731242"/>
                      <a:gd name="connsiteX9" fmla="*/ 983312 w 2006759"/>
                      <a:gd name="connsiteY9" fmla="*/ 1731242 h 1731242"/>
                      <a:gd name="connsiteX10" fmla="*/ 521757 w 2006759"/>
                      <a:gd name="connsiteY10" fmla="*/ 1731242 h 1731242"/>
                      <a:gd name="connsiteX11" fmla="*/ 0 w 2006759"/>
                      <a:gd name="connsiteY11" fmla="*/ 1731242 h 1731242"/>
                      <a:gd name="connsiteX12" fmla="*/ 0 w 2006759"/>
                      <a:gd name="connsiteY12" fmla="*/ 1171474 h 1731242"/>
                      <a:gd name="connsiteX13" fmla="*/ 0 w 2006759"/>
                      <a:gd name="connsiteY13" fmla="*/ 611706 h 1731242"/>
                      <a:gd name="connsiteX14" fmla="*/ 0 w 2006759"/>
                      <a:gd name="connsiteY14" fmla="*/ 0 h 1731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06759" h="1731242" fill="none" extrusionOk="0">
                        <a:moveTo>
                          <a:pt x="0" y="0"/>
                        </a:moveTo>
                        <a:cubicBezTo>
                          <a:pt x="183641" y="-56824"/>
                          <a:pt x="255363" y="3502"/>
                          <a:pt x="481622" y="0"/>
                        </a:cubicBezTo>
                        <a:cubicBezTo>
                          <a:pt x="707881" y="-3502"/>
                          <a:pt x="704958" y="30133"/>
                          <a:pt x="923109" y="0"/>
                        </a:cubicBezTo>
                        <a:cubicBezTo>
                          <a:pt x="1141260" y="-30133"/>
                          <a:pt x="1208721" y="50854"/>
                          <a:pt x="1404731" y="0"/>
                        </a:cubicBezTo>
                        <a:cubicBezTo>
                          <a:pt x="1600741" y="-50854"/>
                          <a:pt x="1865817" y="26341"/>
                          <a:pt x="2006759" y="0"/>
                        </a:cubicBezTo>
                        <a:cubicBezTo>
                          <a:pt x="2042311" y="134021"/>
                          <a:pt x="1974686" y="438780"/>
                          <a:pt x="2006759" y="594393"/>
                        </a:cubicBezTo>
                        <a:cubicBezTo>
                          <a:pt x="2038832" y="750006"/>
                          <a:pt x="1955946" y="945218"/>
                          <a:pt x="2006759" y="1154161"/>
                        </a:cubicBezTo>
                        <a:cubicBezTo>
                          <a:pt x="2057572" y="1363104"/>
                          <a:pt x="1996247" y="1538752"/>
                          <a:pt x="2006759" y="1731242"/>
                        </a:cubicBezTo>
                        <a:cubicBezTo>
                          <a:pt x="1773036" y="1782240"/>
                          <a:pt x="1693733" y="1703741"/>
                          <a:pt x="1505069" y="1731242"/>
                        </a:cubicBezTo>
                        <a:cubicBezTo>
                          <a:pt x="1316405" y="1758743"/>
                          <a:pt x="1141506" y="1705328"/>
                          <a:pt x="983312" y="1731242"/>
                        </a:cubicBezTo>
                        <a:cubicBezTo>
                          <a:pt x="825118" y="1757156"/>
                          <a:pt x="639522" y="1704496"/>
                          <a:pt x="521757" y="1731242"/>
                        </a:cubicBezTo>
                        <a:cubicBezTo>
                          <a:pt x="403993" y="1757988"/>
                          <a:pt x="202684" y="1697223"/>
                          <a:pt x="0" y="1731242"/>
                        </a:cubicBezTo>
                        <a:cubicBezTo>
                          <a:pt x="-25471" y="1472056"/>
                          <a:pt x="13436" y="1289542"/>
                          <a:pt x="0" y="1171474"/>
                        </a:cubicBezTo>
                        <a:cubicBezTo>
                          <a:pt x="-13436" y="1053406"/>
                          <a:pt x="24931" y="874955"/>
                          <a:pt x="0" y="611706"/>
                        </a:cubicBezTo>
                        <a:cubicBezTo>
                          <a:pt x="-24931" y="348457"/>
                          <a:pt x="45720" y="128487"/>
                          <a:pt x="0" y="0"/>
                        </a:cubicBezTo>
                        <a:close/>
                      </a:path>
                      <a:path w="2006759" h="1731242" stroke="0" extrusionOk="0">
                        <a:moveTo>
                          <a:pt x="0" y="0"/>
                        </a:moveTo>
                        <a:cubicBezTo>
                          <a:pt x="115884" y="-44931"/>
                          <a:pt x="242828" y="55204"/>
                          <a:pt x="461555" y="0"/>
                        </a:cubicBezTo>
                        <a:cubicBezTo>
                          <a:pt x="680283" y="-55204"/>
                          <a:pt x="879131" y="30300"/>
                          <a:pt x="1003380" y="0"/>
                        </a:cubicBezTo>
                        <a:cubicBezTo>
                          <a:pt x="1127629" y="-30300"/>
                          <a:pt x="1334134" y="47715"/>
                          <a:pt x="1464934" y="0"/>
                        </a:cubicBezTo>
                        <a:cubicBezTo>
                          <a:pt x="1595734" y="-47715"/>
                          <a:pt x="1865393" y="42764"/>
                          <a:pt x="2006759" y="0"/>
                        </a:cubicBezTo>
                        <a:cubicBezTo>
                          <a:pt x="2010345" y="239331"/>
                          <a:pt x="1975072" y="445531"/>
                          <a:pt x="2006759" y="577081"/>
                        </a:cubicBezTo>
                        <a:cubicBezTo>
                          <a:pt x="2038446" y="708631"/>
                          <a:pt x="1988769" y="1021230"/>
                          <a:pt x="2006759" y="1171474"/>
                        </a:cubicBezTo>
                        <a:cubicBezTo>
                          <a:pt x="2024749" y="1321718"/>
                          <a:pt x="1965068" y="1519920"/>
                          <a:pt x="2006759" y="1731242"/>
                        </a:cubicBezTo>
                        <a:cubicBezTo>
                          <a:pt x="1901813" y="1756186"/>
                          <a:pt x="1668495" y="1679462"/>
                          <a:pt x="1525137" y="1731242"/>
                        </a:cubicBezTo>
                        <a:cubicBezTo>
                          <a:pt x="1381779" y="1783022"/>
                          <a:pt x="1268814" y="1684107"/>
                          <a:pt x="1083650" y="1731242"/>
                        </a:cubicBezTo>
                        <a:cubicBezTo>
                          <a:pt x="898486" y="1778377"/>
                          <a:pt x="759469" y="1713582"/>
                          <a:pt x="541825" y="1731242"/>
                        </a:cubicBezTo>
                        <a:cubicBezTo>
                          <a:pt x="324182" y="1748902"/>
                          <a:pt x="256173" y="1675304"/>
                          <a:pt x="0" y="1731242"/>
                        </a:cubicBezTo>
                        <a:cubicBezTo>
                          <a:pt x="-34595" y="1475917"/>
                          <a:pt x="25627" y="1357653"/>
                          <a:pt x="0" y="1136849"/>
                        </a:cubicBezTo>
                        <a:cubicBezTo>
                          <a:pt x="-25627" y="916045"/>
                          <a:pt x="3230" y="720655"/>
                          <a:pt x="0" y="577081"/>
                        </a:cubicBezTo>
                        <a:cubicBezTo>
                          <a:pt x="-3230" y="433507"/>
                          <a:pt x="55122" y="281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PROCESSUS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Surveillance / Analyse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Gestion documentaire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Audits Qualité interne (écarts)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+mj-lt"/>
              </a:rPr>
              <a:t>Maitrise produit / process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761FDE-C40B-4C3E-AE27-59001545128F}"/>
              </a:ext>
            </a:extLst>
          </p:cNvPr>
          <p:cNvSpPr txBox="1"/>
          <p:nvPr/>
        </p:nvSpPr>
        <p:spPr>
          <a:xfrm>
            <a:off x="6956026" y="2732245"/>
            <a:ext cx="2006759" cy="1731242"/>
          </a:xfrm>
          <a:custGeom>
            <a:avLst/>
            <a:gdLst>
              <a:gd name="connsiteX0" fmla="*/ 0 w 2006759"/>
              <a:gd name="connsiteY0" fmla="*/ 0 h 1731242"/>
              <a:gd name="connsiteX1" fmla="*/ 481622 w 2006759"/>
              <a:gd name="connsiteY1" fmla="*/ 0 h 1731242"/>
              <a:gd name="connsiteX2" fmla="*/ 923109 w 2006759"/>
              <a:gd name="connsiteY2" fmla="*/ 0 h 1731242"/>
              <a:gd name="connsiteX3" fmla="*/ 1404731 w 2006759"/>
              <a:gd name="connsiteY3" fmla="*/ 0 h 1731242"/>
              <a:gd name="connsiteX4" fmla="*/ 2006759 w 2006759"/>
              <a:gd name="connsiteY4" fmla="*/ 0 h 1731242"/>
              <a:gd name="connsiteX5" fmla="*/ 2006759 w 2006759"/>
              <a:gd name="connsiteY5" fmla="*/ 594393 h 1731242"/>
              <a:gd name="connsiteX6" fmla="*/ 2006759 w 2006759"/>
              <a:gd name="connsiteY6" fmla="*/ 1154161 h 1731242"/>
              <a:gd name="connsiteX7" fmla="*/ 2006759 w 2006759"/>
              <a:gd name="connsiteY7" fmla="*/ 1731242 h 1731242"/>
              <a:gd name="connsiteX8" fmla="*/ 1505069 w 2006759"/>
              <a:gd name="connsiteY8" fmla="*/ 1731242 h 1731242"/>
              <a:gd name="connsiteX9" fmla="*/ 983312 w 2006759"/>
              <a:gd name="connsiteY9" fmla="*/ 1731242 h 1731242"/>
              <a:gd name="connsiteX10" fmla="*/ 521757 w 2006759"/>
              <a:gd name="connsiteY10" fmla="*/ 1731242 h 1731242"/>
              <a:gd name="connsiteX11" fmla="*/ 0 w 2006759"/>
              <a:gd name="connsiteY11" fmla="*/ 1731242 h 1731242"/>
              <a:gd name="connsiteX12" fmla="*/ 0 w 2006759"/>
              <a:gd name="connsiteY12" fmla="*/ 1171474 h 1731242"/>
              <a:gd name="connsiteX13" fmla="*/ 0 w 2006759"/>
              <a:gd name="connsiteY13" fmla="*/ 611706 h 1731242"/>
              <a:gd name="connsiteX14" fmla="*/ 0 w 2006759"/>
              <a:gd name="connsiteY14" fmla="*/ 0 h 1731242"/>
              <a:gd name="connsiteX0" fmla="*/ 0 w 2006759"/>
              <a:gd name="connsiteY0" fmla="*/ 0 h 1731242"/>
              <a:gd name="connsiteX1" fmla="*/ 461555 w 2006759"/>
              <a:gd name="connsiteY1" fmla="*/ 0 h 1731242"/>
              <a:gd name="connsiteX2" fmla="*/ 1003380 w 2006759"/>
              <a:gd name="connsiteY2" fmla="*/ 0 h 1731242"/>
              <a:gd name="connsiteX3" fmla="*/ 1464934 w 2006759"/>
              <a:gd name="connsiteY3" fmla="*/ 0 h 1731242"/>
              <a:gd name="connsiteX4" fmla="*/ 2006759 w 2006759"/>
              <a:gd name="connsiteY4" fmla="*/ 0 h 1731242"/>
              <a:gd name="connsiteX5" fmla="*/ 2006759 w 2006759"/>
              <a:gd name="connsiteY5" fmla="*/ 577081 h 1731242"/>
              <a:gd name="connsiteX6" fmla="*/ 2006759 w 2006759"/>
              <a:gd name="connsiteY6" fmla="*/ 1171474 h 1731242"/>
              <a:gd name="connsiteX7" fmla="*/ 2006759 w 2006759"/>
              <a:gd name="connsiteY7" fmla="*/ 1731242 h 1731242"/>
              <a:gd name="connsiteX8" fmla="*/ 1525137 w 2006759"/>
              <a:gd name="connsiteY8" fmla="*/ 1731242 h 1731242"/>
              <a:gd name="connsiteX9" fmla="*/ 1083650 w 2006759"/>
              <a:gd name="connsiteY9" fmla="*/ 1731242 h 1731242"/>
              <a:gd name="connsiteX10" fmla="*/ 541825 w 2006759"/>
              <a:gd name="connsiteY10" fmla="*/ 1731242 h 1731242"/>
              <a:gd name="connsiteX11" fmla="*/ 0 w 2006759"/>
              <a:gd name="connsiteY11" fmla="*/ 1731242 h 1731242"/>
              <a:gd name="connsiteX12" fmla="*/ 0 w 2006759"/>
              <a:gd name="connsiteY12" fmla="*/ 1136849 h 1731242"/>
              <a:gd name="connsiteX13" fmla="*/ 0 w 2006759"/>
              <a:gd name="connsiteY13" fmla="*/ 577081 h 1731242"/>
              <a:gd name="connsiteX14" fmla="*/ 0 w 2006759"/>
              <a:gd name="connsiteY14" fmla="*/ 0 h 173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6759" h="1731242" fill="none" extrusionOk="0">
                <a:moveTo>
                  <a:pt x="0" y="0"/>
                </a:moveTo>
                <a:cubicBezTo>
                  <a:pt x="198449" y="-49544"/>
                  <a:pt x="246670" y="22997"/>
                  <a:pt x="481622" y="0"/>
                </a:cubicBezTo>
                <a:cubicBezTo>
                  <a:pt x="710925" y="-9996"/>
                  <a:pt x="703075" y="25411"/>
                  <a:pt x="923109" y="0"/>
                </a:cubicBezTo>
                <a:cubicBezTo>
                  <a:pt x="1133547" y="-14654"/>
                  <a:pt x="1227154" y="53825"/>
                  <a:pt x="1404731" y="0"/>
                </a:cubicBezTo>
                <a:cubicBezTo>
                  <a:pt x="1597746" y="-47146"/>
                  <a:pt x="1873528" y="45538"/>
                  <a:pt x="2006759" y="0"/>
                </a:cubicBezTo>
                <a:cubicBezTo>
                  <a:pt x="2082206" y="110190"/>
                  <a:pt x="1951283" y="447208"/>
                  <a:pt x="2006759" y="594393"/>
                </a:cubicBezTo>
                <a:cubicBezTo>
                  <a:pt x="2074498" y="752666"/>
                  <a:pt x="1959280" y="948340"/>
                  <a:pt x="2006759" y="1154161"/>
                </a:cubicBezTo>
                <a:cubicBezTo>
                  <a:pt x="2079528" y="1337028"/>
                  <a:pt x="1997081" y="1564840"/>
                  <a:pt x="2006759" y="1731242"/>
                </a:cubicBezTo>
                <a:cubicBezTo>
                  <a:pt x="1773811" y="1795775"/>
                  <a:pt x="1678450" y="1701091"/>
                  <a:pt x="1505069" y="1731242"/>
                </a:cubicBezTo>
                <a:cubicBezTo>
                  <a:pt x="1356046" y="1740112"/>
                  <a:pt x="1152474" y="1720249"/>
                  <a:pt x="983312" y="1731242"/>
                </a:cubicBezTo>
                <a:cubicBezTo>
                  <a:pt x="849729" y="1742796"/>
                  <a:pt x="662526" y="1702428"/>
                  <a:pt x="521757" y="1731242"/>
                </a:cubicBezTo>
                <a:cubicBezTo>
                  <a:pt x="421961" y="1815622"/>
                  <a:pt x="190526" y="1702268"/>
                  <a:pt x="0" y="1731242"/>
                </a:cubicBezTo>
                <a:cubicBezTo>
                  <a:pt x="-18337" y="1477768"/>
                  <a:pt x="17748" y="1264961"/>
                  <a:pt x="0" y="1171474"/>
                </a:cubicBezTo>
                <a:cubicBezTo>
                  <a:pt x="-34112" y="1073422"/>
                  <a:pt x="25863" y="881535"/>
                  <a:pt x="0" y="611706"/>
                </a:cubicBezTo>
                <a:cubicBezTo>
                  <a:pt x="-23928" y="337564"/>
                  <a:pt x="26501" y="136066"/>
                  <a:pt x="0" y="0"/>
                </a:cubicBezTo>
                <a:close/>
              </a:path>
              <a:path w="2006759" h="1731242" stroke="0" extrusionOk="0">
                <a:moveTo>
                  <a:pt x="0" y="0"/>
                </a:moveTo>
                <a:cubicBezTo>
                  <a:pt x="134250" y="-65808"/>
                  <a:pt x="248212" y="49962"/>
                  <a:pt x="461555" y="0"/>
                </a:cubicBezTo>
                <a:cubicBezTo>
                  <a:pt x="662443" y="-53659"/>
                  <a:pt x="904874" y="46101"/>
                  <a:pt x="1003380" y="0"/>
                </a:cubicBezTo>
                <a:cubicBezTo>
                  <a:pt x="1156988" y="-29500"/>
                  <a:pt x="1325692" y="36930"/>
                  <a:pt x="1464934" y="0"/>
                </a:cubicBezTo>
                <a:cubicBezTo>
                  <a:pt x="1631491" y="-55680"/>
                  <a:pt x="1822812" y="33322"/>
                  <a:pt x="2006759" y="0"/>
                </a:cubicBezTo>
                <a:cubicBezTo>
                  <a:pt x="2044789" y="228516"/>
                  <a:pt x="1986514" y="448844"/>
                  <a:pt x="2006759" y="577081"/>
                </a:cubicBezTo>
                <a:cubicBezTo>
                  <a:pt x="2025607" y="708223"/>
                  <a:pt x="1957839" y="1054002"/>
                  <a:pt x="2006759" y="1171474"/>
                </a:cubicBezTo>
                <a:cubicBezTo>
                  <a:pt x="2022019" y="1346372"/>
                  <a:pt x="1982563" y="1548177"/>
                  <a:pt x="2006759" y="1731242"/>
                </a:cubicBezTo>
                <a:cubicBezTo>
                  <a:pt x="1888108" y="1781999"/>
                  <a:pt x="1698071" y="1659555"/>
                  <a:pt x="1525137" y="1731242"/>
                </a:cubicBezTo>
                <a:cubicBezTo>
                  <a:pt x="1373311" y="1799217"/>
                  <a:pt x="1253340" y="1681333"/>
                  <a:pt x="1083650" y="1731242"/>
                </a:cubicBezTo>
                <a:cubicBezTo>
                  <a:pt x="886796" y="1745435"/>
                  <a:pt x="727145" y="1725185"/>
                  <a:pt x="541825" y="1731242"/>
                </a:cubicBezTo>
                <a:cubicBezTo>
                  <a:pt x="331451" y="1749681"/>
                  <a:pt x="265366" y="1683727"/>
                  <a:pt x="0" y="1731242"/>
                </a:cubicBezTo>
                <a:cubicBezTo>
                  <a:pt x="-46783" y="1458178"/>
                  <a:pt x="40073" y="1342467"/>
                  <a:pt x="0" y="1136849"/>
                </a:cubicBezTo>
                <a:cubicBezTo>
                  <a:pt x="-49440" y="933531"/>
                  <a:pt x="-29672" y="710887"/>
                  <a:pt x="0" y="577081"/>
                </a:cubicBezTo>
                <a:cubicBezTo>
                  <a:pt x="10398" y="414499"/>
                  <a:pt x="42369" y="304191"/>
                  <a:pt x="0" y="0"/>
                </a:cubicBezTo>
                <a:close/>
              </a:path>
              <a:path w="2006759" h="1731242" fill="none" stroke="0" extrusionOk="0">
                <a:moveTo>
                  <a:pt x="0" y="0"/>
                </a:moveTo>
                <a:cubicBezTo>
                  <a:pt x="167825" y="-60685"/>
                  <a:pt x="254546" y="10499"/>
                  <a:pt x="481622" y="0"/>
                </a:cubicBezTo>
                <a:cubicBezTo>
                  <a:pt x="707889" y="-5291"/>
                  <a:pt x="708557" y="27550"/>
                  <a:pt x="923109" y="0"/>
                </a:cubicBezTo>
                <a:cubicBezTo>
                  <a:pt x="1119165" y="-38266"/>
                  <a:pt x="1202955" y="48234"/>
                  <a:pt x="1404731" y="0"/>
                </a:cubicBezTo>
                <a:cubicBezTo>
                  <a:pt x="1617489" y="-51560"/>
                  <a:pt x="1877848" y="9100"/>
                  <a:pt x="2006759" y="0"/>
                </a:cubicBezTo>
                <a:cubicBezTo>
                  <a:pt x="2008696" y="155617"/>
                  <a:pt x="2010163" y="460073"/>
                  <a:pt x="2006759" y="594393"/>
                </a:cubicBezTo>
                <a:cubicBezTo>
                  <a:pt x="2021024" y="718339"/>
                  <a:pt x="1958150" y="898636"/>
                  <a:pt x="2006759" y="1154161"/>
                </a:cubicBezTo>
                <a:cubicBezTo>
                  <a:pt x="2051722" y="1357483"/>
                  <a:pt x="1996068" y="1507651"/>
                  <a:pt x="2006759" y="1731242"/>
                </a:cubicBezTo>
                <a:cubicBezTo>
                  <a:pt x="1780665" y="1803515"/>
                  <a:pt x="1710752" y="1707986"/>
                  <a:pt x="1505069" y="1731242"/>
                </a:cubicBezTo>
                <a:cubicBezTo>
                  <a:pt x="1312997" y="1727760"/>
                  <a:pt x="1117526" y="1685344"/>
                  <a:pt x="983312" y="1731242"/>
                </a:cubicBezTo>
                <a:cubicBezTo>
                  <a:pt x="793843" y="1759503"/>
                  <a:pt x="638621" y="1727739"/>
                  <a:pt x="521757" y="1731242"/>
                </a:cubicBezTo>
                <a:cubicBezTo>
                  <a:pt x="409552" y="1755944"/>
                  <a:pt x="202063" y="1722369"/>
                  <a:pt x="0" y="1731242"/>
                </a:cubicBezTo>
                <a:cubicBezTo>
                  <a:pt x="-4485" y="1496642"/>
                  <a:pt x="14132" y="1285779"/>
                  <a:pt x="0" y="1171474"/>
                </a:cubicBezTo>
                <a:cubicBezTo>
                  <a:pt x="-56067" y="1065629"/>
                  <a:pt x="33380" y="927089"/>
                  <a:pt x="0" y="611706"/>
                </a:cubicBezTo>
                <a:cubicBezTo>
                  <a:pt x="-20234" y="357437"/>
                  <a:pt x="62389" y="11399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6667970">
                  <a:custGeom>
                    <a:avLst/>
                    <a:gdLst>
                      <a:gd name="connsiteX0" fmla="*/ 0 w 2006759"/>
                      <a:gd name="connsiteY0" fmla="*/ 0 h 1731242"/>
                      <a:gd name="connsiteX1" fmla="*/ 481622 w 2006759"/>
                      <a:gd name="connsiteY1" fmla="*/ 0 h 1731242"/>
                      <a:gd name="connsiteX2" fmla="*/ 923109 w 2006759"/>
                      <a:gd name="connsiteY2" fmla="*/ 0 h 1731242"/>
                      <a:gd name="connsiteX3" fmla="*/ 1404731 w 2006759"/>
                      <a:gd name="connsiteY3" fmla="*/ 0 h 1731242"/>
                      <a:gd name="connsiteX4" fmla="*/ 2006759 w 2006759"/>
                      <a:gd name="connsiteY4" fmla="*/ 0 h 1731242"/>
                      <a:gd name="connsiteX5" fmla="*/ 2006759 w 2006759"/>
                      <a:gd name="connsiteY5" fmla="*/ 594393 h 1731242"/>
                      <a:gd name="connsiteX6" fmla="*/ 2006759 w 2006759"/>
                      <a:gd name="connsiteY6" fmla="*/ 1154161 h 1731242"/>
                      <a:gd name="connsiteX7" fmla="*/ 2006759 w 2006759"/>
                      <a:gd name="connsiteY7" fmla="*/ 1731242 h 1731242"/>
                      <a:gd name="connsiteX8" fmla="*/ 1505069 w 2006759"/>
                      <a:gd name="connsiteY8" fmla="*/ 1731242 h 1731242"/>
                      <a:gd name="connsiteX9" fmla="*/ 983312 w 2006759"/>
                      <a:gd name="connsiteY9" fmla="*/ 1731242 h 1731242"/>
                      <a:gd name="connsiteX10" fmla="*/ 521757 w 2006759"/>
                      <a:gd name="connsiteY10" fmla="*/ 1731242 h 1731242"/>
                      <a:gd name="connsiteX11" fmla="*/ 0 w 2006759"/>
                      <a:gd name="connsiteY11" fmla="*/ 1731242 h 1731242"/>
                      <a:gd name="connsiteX12" fmla="*/ 0 w 2006759"/>
                      <a:gd name="connsiteY12" fmla="*/ 1171474 h 1731242"/>
                      <a:gd name="connsiteX13" fmla="*/ 0 w 2006759"/>
                      <a:gd name="connsiteY13" fmla="*/ 611706 h 1731242"/>
                      <a:gd name="connsiteX14" fmla="*/ 0 w 2006759"/>
                      <a:gd name="connsiteY14" fmla="*/ 0 h 1731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06759" h="1731242" fill="none" extrusionOk="0">
                        <a:moveTo>
                          <a:pt x="0" y="0"/>
                        </a:moveTo>
                        <a:cubicBezTo>
                          <a:pt x="183641" y="-56824"/>
                          <a:pt x="255363" y="3502"/>
                          <a:pt x="481622" y="0"/>
                        </a:cubicBezTo>
                        <a:cubicBezTo>
                          <a:pt x="707881" y="-3502"/>
                          <a:pt x="704958" y="30133"/>
                          <a:pt x="923109" y="0"/>
                        </a:cubicBezTo>
                        <a:cubicBezTo>
                          <a:pt x="1141260" y="-30133"/>
                          <a:pt x="1208721" y="50854"/>
                          <a:pt x="1404731" y="0"/>
                        </a:cubicBezTo>
                        <a:cubicBezTo>
                          <a:pt x="1600741" y="-50854"/>
                          <a:pt x="1865817" y="26341"/>
                          <a:pt x="2006759" y="0"/>
                        </a:cubicBezTo>
                        <a:cubicBezTo>
                          <a:pt x="2042311" y="134021"/>
                          <a:pt x="1974686" y="438780"/>
                          <a:pt x="2006759" y="594393"/>
                        </a:cubicBezTo>
                        <a:cubicBezTo>
                          <a:pt x="2038832" y="750006"/>
                          <a:pt x="1955946" y="945218"/>
                          <a:pt x="2006759" y="1154161"/>
                        </a:cubicBezTo>
                        <a:cubicBezTo>
                          <a:pt x="2057572" y="1363104"/>
                          <a:pt x="1996247" y="1538752"/>
                          <a:pt x="2006759" y="1731242"/>
                        </a:cubicBezTo>
                        <a:cubicBezTo>
                          <a:pt x="1773036" y="1782240"/>
                          <a:pt x="1693733" y="1703741"/>
                          <a:pt x="1505069" y="1731242"/>
                        </a:cubicBezTo>
                        <a:cubicBezTo>
                          <a:pt x="1316405" y="1758743"/>
                          <a:pt x="1141506" y="1705328"/>
                          <a:pt x="983312" y="1731242"/>
                        </a:cubicBezTo>
                        <a:cubicBezTo>
                          <a:pt x="825118" y="1757156"/>
                          <a:pt x="639522" y="1704496"/>
                          <a:pt x="521757" y="1731242"/>
                        </a:cubicBezTo>
                        <a:cubicBezTo>
                          <a:pt x="403993" y="1757988"/>
                          <a:pt x="202684" y="1697223"/>
                          <a:pt x="0" y="1731242"/>
                        </a:cubicBezTo>
                        <a:cubicBezTo>
                          <a:pt x="-25471" y="1472056"/>
                          <a:pt x="13436" y="1289542"/>
                          <a:pt x="0" y="1171474"/>
                        </a:cubicBezTo>
                        <a:cubicBezTo>
                          <a:pt x="-13436" y="1053406"/>
                          <a:pt x="24931" y="874955"/>
                          <a:pt x="0" y="611706"/>
                        </a:cubicBezTo>
                        <a:cubicBezTo>
                          <a:pt x="-24931" y="348457"/>
                          <a:pt x="45720" y="128487"/>
                          <a:pt x="0" y="0"/>
                        </a:cubicBezTo>
                        <a:close/>
                      </a:path>
                      <a:path w="2006759" h="1731242" stroke="0" extrusionOk="0">
                        <a:moveTo>
                          <a:pt x="0" y="0"/>
                        </a:moveTo>
                        <a:cubicBezTo>
                          <a:pt x="115884" y="-44931"/>
                          <a:pt x="242828" y="55204"/>
                          <a:pt x="461555" y="0"/>
                        </a:cubicBezTo>
                        <a:cubicBezTo>
                          <a:pt x="680283" y="-55204"/>
                          <a:pt x="879131" y="30300"/>
                          <a:pt x="1003380" y="0"/>
                        </a:cubicBezTo>
                        <a:cubicBezTo>
                          <a:pt x="1127629" y="-30300"/>
                          <a:pt x="1334134" y="47715"/>
                          <a:pt x="1464934" y="0"/>
                        </a:cubicBezTo>
                        <a:cubicBezTo>
                          <a:pt x="1595734" y="-47715"/>
                          <a:pt x="1865393" y="42764"/>
                          <a:pt x="2006759" y="0"/>
                        </a:cubicBezTo>
                        <a:cubicBezTo>
                          <a:pt x="2010345" y="239331"/>
                          <a:pt x="1975072" y="445531"/>
                          <a:pt x="2006759" y="577081"/>
                        </a:cubicBezTo>
                        <a:cubicBezTo>
                          <a:pt x="2038446" y="708631"/>
                          <a:pt x="1988769" y="1021230"/>
                          <a:pt x="2006759" y="1171474"/>
                        </a:cubicBezTo>
                        <a:cubicBezTo>
                          <a:pt x="2024749" y="1321718"/>
                          <a:pt x="1965068" y="1519920"/>
                          <a:pt x="2006759" y="1731242"/>
                        </a:cubicBezTo>
                        <a:cubicBezTo>
                          <a:pt x="1901813" y="1756186"/>
                          <a:pt x="1668495" y="1679462"/>
                          <a:pt x="1525137" y="1731242"/>
                        </a:cubicBezTo>
                        <a:cubicBezTo>
                          <a:pt x="1381779" y="1783022"/>
                          <a:pt x="1268814" y="1684107"/>
                          <a:pt x="1083650" y="1731242"/>
                        </a:cubicBezTo>
                        <a:cubicBezTo>
                          <a:pt x="898486" y="1778377"/>
                          <a:pt x="759469" y="1713582"/>
                          <a:pt x="541825" y="1731242"/>
                        </a:cubicBezTo>
                        <a:cubicBezTo>
                          <a:pt x="324182" y="1748902"/>
                          <a:pt x="256173" y="1675304"/>
                          <a:pt x="0" y="1731242"/>
                        </a:cubicBezTo>
                        <a:cubicBezTo>
                          <a:pt x="-34595" y="1475917"/>
                          <a:pt x="25627" y="1357653"/>
                          <a:pt x="0" y="1136849"/>
                        </a:cubicBezTo>
                        <a:cubicBezTo>
                          <a:pt x="-25627" y="916045"/>
                          <a:pt x="3230" y="720655"/>
                          <a:pt x="0" y="577081"/>
                        </a:cubicBezTo>
                        <a:cubicBezTo>
                          <a:pt x="-3230" y="433507"/>
                          <a:pt x="55122" y="281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RESSOURCES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Méthode de planification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Relations Clients Fournisseur</a:t>
            </a:r>
          </a:p>
          <a:p>
            <a:pPr marL="214313" indent="-214313" defTabSz="914400">
              <a:buFont typeface="Arial" panose="020B0604020202020204" pitchFamily="34" charset="0"/>
              <a:buChar char="•"/>
              <a:defRPr/>
            </a:pPr>
            <a:r>
              <a:rPr lang="fr-FR" sz="1200" kern="0" dirty="0">
                <a:solidFill>
                  <a:prstClr val="black"/>
                </a:solidFill>
              </a:rPr>
              <a:t>Management de la performance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BF2505-8A12-4B78-92EB-74BAAAC3F43F}"/>
              </a:ext>
            </a:extLst>
          </p:cNvPr>
          <p:cNvSpPr txBox="1"/>
          <p:nvPr/>
        </p:nvSpPr>
        <p:spPr>
          <a:xfrm>
            <a:off x="510180" y="2732246"/>
            <a:ext cx="2013785" cy="1731243"/>
          </a:xfrm>
          <a:custGeom>
            <a:avLst/>
            <a:gdLst>
              <a:gd name="connsiteX0" fmla="*/ 0 w 2013785"/>
              <a:gd name="connsiteY0" fmla="*/ 0 h 1731243"/>
              <a:gd name="connsiteX1" fmla="*/ 483308 w 2013785"/>
              <a:gd name="connsiteY1" fmla="*/ 0 h 1731243"/>
              <a:gd name="connsiteX2" fmla="*/ 926341 w 2013785"/>
              <a:gd name="connsiteY2" fmla="*/ 0 h 1731243"/>
              <a:gd name="connsiteX3" fmla="*/ 1409650 w 2013785"/>
              <a:gd name="connsiteY3" fmla="*/ 0 h 1731243"/>
              <a:gd name="connsiteX4" fmla="*/ 2013785 w 2013785"/>
              <a:gd name="connsiteY4" fmla="*/ 0 h 1731243"/>
              <a:gd name="connsiteX5" fmla="*/ 2013785 w 2013785"/>
              <a:gd name="connsiteY5" fmla="*/ 594393 h 1731243"/>
              <a:gd name="connsiteX6" fmla="*/ 2013785 w 2013785"/>
              <a:gd name="connsiteY6" fmla="*/ 1154162 h 1731243"/>
              <a:gd name="connsiteX7" fmla="*/ 2013785 w 2013785"/>
              <a:gd name="connsiteY7" fmla="*/ 1731243 h 1731243"/>
              <a:gd name="connsiteX8" fmla="*/ 1510339 w 2013785"/>
              <a:gd name="connsiteY8" fmla="*/ 1731243 h 1731243"/>
              <a:gd name="connsiteX9" fmla="*/ 986755 w 2013785"/>
              <a:gd name="connsiteY9" fmla="*/ 1731243 h 1731243"/>
              <a:gd name="connsiteX10" fmla="*/ 523584 w 2013785"/>
              <a:gd name="connsiteY10" fmla="*/ 1731243 h 1731243"/>
              <a:gd name="connsiteX11" fmla="*/ 0 w 2013785"/>
              <a:gd name="connsiteY11" fmla="*/ 1731243 h 1731243"/>
              <a:gd name="connsiteX12" fmla="*/ 0 w 2013785"/>
              <a:gd name="connsiteY12" fmla="*/ 1171474 h 1731243"/>
              <a:gd name="connsiteX13" fmla="*/ 0 w 2013785"/>
              <a:gd name="connsiteY13" fmla="*/ 611706 h 1731243"/>
              <a:gd name="connsiteX14" fmla="*/ 0 w 2013785"/>
              <a:gd name="connsiteY14" fmla="*/ 0 h 1731243"/>
              <a:gd name="connsiteX0" fmla="*/ 0 w 2013785"/>
              <a:gd name="connsiteY0" fmla="*/ 0 h 1731243"/>
              <a:gd name="connsiteX1" fmla="*/ 463171 w 2013785"/>
              <a:gd name="connsiteY1" fmla="*/ 0 h 1731243"/>
              <a:gd name="connsiteX2" fmla="*/ 1006893 w 2013785"/>
              <a:gd name="connsiteY2" fmla="*/ 0 h 1731243"/>
              <a:gd name="connsiteX3" fmla="*/ 1470063 w 2013785"/>
              <a:gd name="connsiteY3" fmla="*/ 0 h 1731243"/>
              <a:gd name="connsiteX4" fmla="*/ 2013785 w 2013785"/>
              <a:gd name="connsiteY4" fmla="*/ 0 h 1731243"/>
              <a:gd name="connsiteX5" fmla="*/ 2013785 w 2013785"/>
              <a:gd name="connsiteY5" fmla="*/ 577081 h 1731243"/>
              <a:gd name="connsiteX6" fmla="*/ 2013785 w 2013785"/>
              <a:gd name="connsiteY6" fmla="*/ 1171474 h 1731243"/>
              <a:gd name="connsiteX7" fmla="*/ 2013785 w 2013785"/>
              <a:gd name="connsiteY7" fmla="*/ 1731243 h 1731243"/>
              <a:gd name="connsiteX8" fmla="*/ 1530477 w 2013785"/>
              <a:gd name="connsiteY8" fmla="*/ 1731243 h 1731243"/>
              <a:gd name="connsiteX9" fmla="*/ 1087444 w 2013785"/>
              <a:gd name="connsiteY9" fmla="*/ 1731243 h 1731243"/>
              <a:gd name="connsiteX10" fmla="*/ 543722 w 2013785"/>
              <a:gd name="connsiteY10" fmla="*/ 1731243 h 1731243"/>
              <a:gd name="connsiteX11" fmla="*/ 0 w 2013785"/>
              <a:gd name="connsiteY11" fmla="*/ 1731243 h 1731243"/>
              <a:gd name="connsiteX12" fmla="*/ 0 w 2013785"/>
              <a:gd name="connsiteY12" fmla="*/ 1136850 h 1731243"/>
              <a:gd name="connsiteX13" fmla="*/ 0 w 2013785"/>
              <a:gd name="connsiteY13" fmla="*/ 577081 h 1731243"/>
              <a:gd name="connsiteX14" fmla="*/ 0 w 2013785"/>
              <a:gd name="connsiteY14" fmla="*/ 0 h 17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3785" h="1731243" fill="none" extrusionOk="0">
                <a:moveTo>
                  <a:pt x="0" y="0"/>
                </a:moveTo>
                <a:cubicBezTo>
                  <a:pt x="156867" y="-16"/>
                  <a:pt x="302579" y="80532"/>
                  <a:pt x="483308" y="0"/>
                </a:cubicBezTo>
                <a:cubicBezTo>
                  <a:pt x="658027" y="-66171"/>
                  <a:pt x="753928" y="13337"/>
                  <a:pt x="926341" y="0"/>
                </a:cubicBezTo>
                <a:cubicBezTo>
                  <a:pt x="1083606" y="-15007"/>
                  <a:pt x="1313609" y="38855"/>
                  <a:pt x="1409650" y="0"/>
                </a:cubicBezTo>
                <a:cubicBezTo>
                  <a:pt x="1521114" y="-29186"/>
                  <a:pt x="1735717" y="73360"/>
                  <a:pt x="2013785" y="0"/>
                </a:cubicBezTo>
                <a:cubicBezTo>
                  <a:pt x="2089232" y="110190"/>
                  <a:pt x="1958309" y="447208"/>
                  <a:pt x="2013785" y="594393"/>
                </a:cubicBezTo>
                <a:cubicBezTo>
                  <a:pt x="2101670" y="754168"/>
                  <a:pt x="2001274" y="978499"/>
                  <a:pt x="2013785" y="1154162"/>
                </a:cubicBezTo>
                <a:cubicBezTo>
                  <a:pt x="2084821" y="1340307"/>
                  <a:pt x="2004633" y="1581313"/>
                  <a:pt x="2013785" y="1731243"/>
                </a:cubicBezTo>
                <a:cubicBezTo>
                  <a:pt x="1893986" y="1823995"/>
                  <a:pt x="1629724" y="1686202"/>
                  <a:pt x="1510339" y="1731243"/>
                </a:cubicBezTo>
                <a:cubicBezTo>
                  <a:pt x="1367244" y="1754878"/>
                  <a:pt x="1245752" y="1694318"/>
                  <a:pt x="986755" y="1731243"/>
                </a:cubicBezTo>
                <a:cubicBezTo>
                  <a:pt x="760651" y="1758640"/>
                  <a:pt x="637854" y="1708503"/>
                  <a:pt x="523584" y="1731243"/>
                </a:cubicBezTo>
                <a:cubicBezTo>
                  <a:pt x="431912" y="1809340"/>
                  <a:pt x="196850" y="1684759"/>
                  <a:pt x="0" y="1731243"/>
                </a:cubicBezTo>
                <a:cubicBezTo>
                  <a:pt x="-24257" y="1479090"/>
                  <a:pt x="9019" y="1276963"/>
                  <a:pt x="0" y="1171474"/>
                </a:cubicBezTo>
                <a:cubicBezTo>
                  <a:pt x="-29283" y="1073382"/>
                  <a:pt x="30865" y="916841"/>
                  <a:pt x="0" y="611706"/>
                </a:cubicBezTo>
                <a:cubicBezTo>
                  <a:pt x="-23928" y="337564"/>
                  <a:pt x="26501" y="136066"/>
                  <a:pt x="0" y="0"/>
                </a:cubicBezTo>
                <a:close/>
              </a:path>
              <a:path w="2013785" h="1731243" stroke="0" extrusionOk="0">
                <a:moveTo>
                  <a:pt x="0" y="0"/>
                </a:moveTo>
                <a:cubicBezTo>
                  <a:pt x="145569" y="-65638"/>
                  <a:pt x="319846" y="8004"/>
                  <a:pt x="463171" y="0"/>
                </a:cubicBezTo>
                <a:cubicBezTo>
                  <a:pt x="628702" y="-41213"/>
                  <a:pt x="876172" y="25310"/>
                  <a:pt x="1006893" y="0"/>
                </a:cubicBezTo>
                <a:cubicBezTo>
                  <a:pt x="1165035" y="-12540"/>
                  <a:pt x="1232829" y="28288"/>
                  <a:pt x="1470063" y="0"/>
                </a:cubicBezTo>
                <a:cubicBezTo>
                  <a:pt x="1718533" y="-51501"/>
                  <a:pt x="1829209" y="-2053"/>
                  <a:pt x="2013785" y="0"/>
                </a:cubicBezTo>
                <a:cubicBezTo>
                  <a:pt x="2051815" y="228516"/>
                  <a:pt x="1993540" y="448844"/>
                  <a:pt x="2013785" y="577081"/>
                </a:cubicBezTo>
                <a:cubicBezTo>
                  <a:pt x="2032633" y="708223"/>
                  <a:pt x="1964865" y="1054002"/>
                  <a:pt x="2013785" y="1171474"/>
                </a:cubicBezTo>
                <a:cubicBezTo>
                  <a:pt x="2030483" y="1333384"/>
                  <a:pt x="2005306" y="1566867"/>
                  <a:pt x="2013785" y="1731243"/>
                </a:cubicBezTo>
                <a:cubicBezTo>
                  <a:pt x="1850014" y="1752037"/>
                  <a:pt x="1676680" y="1719418"/>
                  <a:pt x="1530477" y="1731243"/>
                </a:cubicBezTo>
                <a:cubicBezTo>
                  <a:pt x="1372158" y="1774622"/>
                  <a:pt x="1196959" y="1709080"/>
                  <a:pt x="1087444" y="1731243"/>
                </a:cubicBezTo>
                <a:cubicBezTo>
                  <a:pt x="926335" y="1724703"/>
                  <a:pt x="698428" y="1695278"/>
                  <a:pt x="543722" y="1731243"/>
                </a:cubicBezTo>
                <a:cubicBezTo>
                  <a:pt x="385984" y="1777368"/>
                  <a:pt x="249595" y="1713877"/>
                  <a:pt x="0" y="1731243"/>
                </a:cubicBezTo>
                <a:cubicBezTo>
                  <a:pt x="-46783" y="1458179"/>
                  <a:pt x="40073" y="1342468"/>
                  <a:pt x="0" y="1136850"/>
                </a:cubicBezTo>
                <a:cubicBezTo>
                  <a:pt x="-55496" y="937979"/>
                  <a:pt x="43591" y="715581"/>
                  <a:pt x="0" y="577081"/>
                </a:cubicBezTo>
                <a:cubicBezTo>
                  <a:pt x="-49695" y="411914"/>
                  <a:pt x="29320" y="327717"/>
                  <a:pt x="0" y="0"/>
                </a:cubicBezTo>
                <a:close/>
              </a:path>
              <a:path w="2013785" h="1731243" fill="none" stroke="0" extrusionOk="0">
                <a:moveTo>
                  <a:pt x="0" y="0"/>
                </a:moveTo>
                <a:cubicBezTo>
                  <a:pt x="89969" y="-23334"/>
                  <a:pt x="316045" y="54218"/>
                  <a:pt x="483308" y="0"/>
                </a:cubicBezTo>
                <a:cubicBezTo>
                  <a:pt x="650090" y="-80685"/>
                  <a:pt x="773749" y="22026"/>
                  <a:pt x="926341" y="0"/>
                </a:cubicBezTo>
                <a:cubicBezTo>
                  <a:pt x="1076902" y="-36582"/>
                  <a:pt x="1290342" y="34309"/>
                  <a:pt x="1409650" y="0"/>
                </a:cubicBezTo>
                <a:cubicBezTo>
                  <a:pt x="1544020" y="-36290"/>
                  <a:pt x="1730998" y="49230"/>
                  <a:pt x="2013785" y="0"/>
                </a:cubicBezTo>
                <a:cubicBezTo>
                  <a:pt x="2015722" y="155617"/>
                  <a:pt x="2017189" y="460073"/>
                  <a:pt x="2013785" y="594393"/>
                </a:cubicBezTo>
                <a:cubicBezTo>
                  <a:pt x="2016049" y="696996"/>
                  <a:pt x="1965024" y="913473"/>
                  <a:pt x="2013785" y="1154162"/>
                </a:cubicBezTo>
                <a:cubicBezTo>
                  <a:pt x="2055619" y="1357080"/>
                  <a:pt x="2003035" y="1497581"/>
                  <a:pt x="2013785" y="1731243"/>
                </a:cubicBezTo>
                <a:cubicBezTo>
                  <a:pt x="1893600" y="1783512"/>
                  <a:pt x="1716267" y="1703941"/>
                  <a:pt x="1510339" y="1731243"/>
                </a:cubicBezTo>
                <a:cubicBezTo>
                  <a:pt x="1339945" y="1763715"/>
                  <a:pt x="1232739" y="1680854"/>
                  <a:pt x="986755" y="1731243"/>
                </a:cubicBezTo>
                <a:cubicBezTo>
                  <a:pt x="710382" y="1776608"/>
                  <a:pt x="632286" y="1718592"/>
                  <a:pt x="523584" y="1731243"/>
                </a:cubicBezTo>
                <a:cubicBezTo>
                  <a:pt x="469061" y="1733459"/>
                  <a:pt x="235534" y="1683170"/>
                  <a:pt x="0" y="1731243"/>
                </a:cubicBezTo>
                <a:cubicBezTo>
                  <a:pt x="-21400" y="1485113"/>
                  <a:pt x="7781" y="1284414"/>
                  <a:pt x="0" y="1171474"/>
                </a:cubicBezTo>
                <a:cubicBezTo>
                  <a:pt x="-50485" y="1063896"/>
                  <a:pt x="29655" y="904106"/>
                  <a:pt x="0" y="611706"/>
                </a:cubicBezTo>
                <a:cubicBezTo>
                  <a:pt x="-20234" y="357437"/>
                  <a:pt x="62389" y="11399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6667970">
                  <a:custGeom>
                    <a:avLst/>
                    <a:gdLst>
                      <a:gd name="connsiteX0" fmla="*/ 0 w 2013785"/>
                      <a:gd name="connsiteY0" fmla="*/ 0 h 1731243"/>
                      <a:gd name="connsiteX1" fmla="*/ 483308 w 2013785"/>
                      <a:gd name="connsiteY1" fmla="*/ 0 h 1731243"/>
                      <a:gd name="connsiteX2" fmla="*/ 926341 w 2013785"/>
                      <a:gd name="connsiteY2" fmla="*/ 0 h 1731243"/>
                      <a:gd name="connsiteX3" fmla="*/ 1409650 w 2013785"/>
                      <a:gd name="connsiteY3" fmla="*/ 0 h 1731243"/>
                      <a:gd name="connsiteX4" fmla="*/ 2013785 w 2013785"/>
                      <a:gd name="connsiteY4" fmla="*/ 0 h 1731243"/>
                      <a:gd name="connsiteX5" fmla="*/ 2013785 w 2013785"/>
                      <a:gd name="connsiteY5" fmla="*/ 594393 h 1731243"/>
                      <a:gd name="connsiteX6" fmla="*/ 2013785 w 2013785"/>
                      <a:gd name="connsiteY6" fmla="*/ 1154162 h 1731243"/>
                      <a:gd name="connsiteX7" fmla="*/ 2013785 w 2013785"/>
                      <a:gd name="connsiteY7" fmla="*/ 1731243 h 1731243"/>
                      <a:gd name="connsiteX8" fmla="*/ 1510339 w 2013785"/>
                      <a:gd name="connsiteY8" fmla="*/ 1731243 h 1731243"/>
                      <a:gd name="connsiteX9" fmla="*/ 986755 w 2013785"/>
                      <a:gd name="connsiteY9" fmla="*/ 1731243 h 1731243"/>
                      <a:gd name="connsiteX10" fmla="*/ 523584 w 2013785"/>
                      <a:gd name="connsiteY10" fmla="*/ 1731243 h 1731243"/>
                      <a:gd name="connsiteX11" fmla="*/ 0 w 2013785"/>
                      <a:gd name="connsiteY11" fmla="*/ 1731243 h 1731243"/>
                      <a:gd name="connsiteX12" fmla="*/ 0 w 2013785"/>
                      <a:gd name="connsiteY12" fmla="*/ 1171474 h 1731243"/>
                      <a:gd name="connsiteX13" fmla="*/ 0 w 2013785"/>
                      <a:gd name="connsiteY13" fmla="*/ 611706 h 1731243"/>
                      <a:gd name="connsiteX14" fmla="*/ 0 w 2013785"/>
                      <a:gd name="connsiteY14" fmla="*/ 0 h 173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13785" h="1731243" fill="none" extrusionOk="0">
                        <a:moveTo>
                          <a:pt x="0" y="0"/>
                        </a:moveTo>
                        <a:cubicBezTo>
                          <a:pt x="128636" y="-13894"/>
                          <a:pt x="316660" y="48951"/>
                          <a:pt x="483308" y="0"/>
                        </a:cubicBezTo>
                        <a:cubicBezTo>
                          <a:pt x="649956" y="-48951"/>
                          <a:pt x="761031" y="31153"/>
                          <a:pt x="926341" y="0"/>
                        </a:cubicBezTo>
                        <a:cubicBezTo>
                          <a:pt x="1091651" y="-31153"/>
                          <a:pt x="1293053" y="35541"/>
                          <a:pt x="1409650" y="0"/>
                        </a:cubicBezTo>
                        <a:cubicBezTo>
                          <a:pt x="1526247" y="-35541"/>
                          <a:pt x="1727842" y="53753"/>
                          <a:pt x="2013785" y="0"/>
                        </a:cubicBezTo>
                        <a:cubicBezTo>
                          <a:pt x="2049337" y="134021"/>
                          <a:pt x="1981712" y="438780"/>
                          <a:pt x="2013785" y="594393"/>
                        </a:cubicBezTo>
                        <a:cubicBezTo>
                          <a:pt x="2045858" y="750006"/>
                          <a:pt x="1963616" y="943235"/>
                          <a:pt x="2013785" y="1154162"/>
                        </a:cubicBezTo>
                        <a:cubicBezTo>
                          <a:pt x="2063954" y="1365089"/>
                          <a:pt x="2003273" y="1538753"/>
                          <a:pt x="2013785" y="1731243"/>
                        </a:cubicBezTo>
                        <a:cubicBezTo>
                          <a:pt x="1891299" y="1777095"/>
                          <a:pt x="1680315" y="1694974"/>
                          <a:pt x="1510339" y="1731243"/>
                        </a:cubicBezTo>
                        <a:cubicBezTo>
                          <a:pt x="1340363" y="1767512"/>
                          <a:pt x="1240780" y="1687555"/>
                          <a:pt x="986755" y="1731243"/>
                        </a:cubicBezTo>
                        <a:cubicBezTo>
                          <a:pt x="732730" y="1774931"/>
                          <a:pt x="632659" y="1708970"/>
                          <a:pt x="523584" y="1731243"/>
                        </a:cubicBezTo>
                        <a:cubicBezTo>
                          <a:pt x="414509" y="1753516"/>
                          <a:pt x="235895" y="1668557"/>
                          <a:pt x="0" y="1731243"/>
                        </a:cubicBezTo>
                        <a:cubicBezTo>
                          <a:pt x="-31472" y="1473313"/>
                          <a:pt x="6437" y="1291681"/>
                          <a:pt x="0" y="1171474"/>
                        </a:cubicBezTo>
                        <a:cubicBezTo>
                          <a:pt x="-6437" y="1051267"/>
                          <a:pt x="24931" y="874955"/>
                          <a:pt x="0" y="611706"/>
                        </a:cubicBezTo>
                        <a:cubicBezTo>
                          <a:pt x="-24931" y="348457"/>
                          <a:pt x="45720" y="128487"/>
                          <a:pt x="0" y="0"/>
                        </a:cubicBezTo>
                        <a:close/>
                      </a:path>
                      <a:path w="2013785" h="1731243" stroke="0" extrusionOk="0">
                        <a:moveTo>
                          <a:pt x="0" y="0"/>
                        </a:moveTo>
                        <a:cubicBezTo>
                          <a:pt x="134735" y="-53323"/>
                          <a:pt x="284576" y="42344"/>
                          <a:pt x="463171" y="0"/>
                        </a:cubicBezTo>
                        <a:cubicBezTo>
                          <a:pt x="641766" y="-42344"/>
                          <a:pt x="855676" y="12729"/>
                          <a:pt x="1006893" y="0"/>
                        </a:cubicBezTo>
                        <a:cubicBezTo>
                          <a:pt x="1158110" y="-12729"/>
                          <a:pt x="1246634" y="45923"/>
                          <a:pt x="1470063" y="0"/>
                        </a:cubicBezTo>
                        <a:cubicBezTo>
                          <a:pt x="1693492" y="-45923"/>
                          <a:pt x="1841342" y="638"/>
                          <a:pt x="2013785" y="0"/>
                        </a:cubicBezTo>
                        <a:cubicBezTo>
                          <a:pt x="2017371" y="239331"/>
                          <a:pt x="1982098" y="445531"/>
                          <a:pt x="2013785" y="577081"/>
                        </a:cubicBezTo>
                        <a:cubicBezTo>
                          <a:pt x="2045472" y="708631"/>
                          <a:pt x="1995795" y="1021230"/>
                          <a:pt x="2013785" y="1171474"/>
                        </a:cubicBezTo>
                        <a:cubicBezTo>
                          <a:pt x="2031775" y="1321718"/>
                          <a:pt x="1974222" y="1516662"/>
                          <a:pt x="2013785" y="1731243"/>
                        </a:cubicBezTo>
                        <a:cubicBezTo>
                          <a:pt x="1854918" y="1742801"/>
                          <a:pt x="1669916" y="1723970"/>
                          <a:pt x="1530477" y="1731243"/>
                        </a:cubicBezTo>
                        <a:cubicBezTo>
                          <a:pt x="1391038" y="1738516"/>
                          <a:pt x="1241180" y="1717007"/>
                          <a:pt x="1087444" y="1731243"/>
                        </a:cubicBezTo>
                        <a:cubicBezTo>
                          <a:pt x="933708" y="1745479"/>
                          <a:pt x="720922" y="1687204"/>
                          <a:pt x="543722" y="1731243"/>
                        </a:cubicBezTo>
                        <a:cubicBezTo>
                          <a:pt x="366522" y="1775282"/>
                          <a:pt x="216951" y="1683968"/>
                          <a:pt x="0" y="1731243"/>
                        </a:cubicBezTo>
                        <a:cubicBezTo>
                          <a:pt x="-34595" y="1475918"/>
                          <a:pt x="25627" y="1357654"/>
                          <a:pt x="0" y="1136850"/>
                        </a:cubicBezTo>
                        <a:cubicBezTo>
                          <a:pt x="-25627" y="916046"/>
                          <a:pt x="64387" y="721755"/>
                          <a:pt x="0" y="577081"/>
                        </a:cubicBezTo>
                        <a:cubicBezTo>
                          <a:pt x="-64387" y="432407"/>
                          <a:pt x="55122" y="281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ORGANISATION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Périmètre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Progrès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Management Visuel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Idées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Contrat d’Objectifs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Benchmark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8427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3DAEAF-A827-434A-A363-B2769529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Des projets AC structurés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56969D-20A6-49EE-A036-63160892F55B}"/>
              </a:ext>
            </a:extLst>
          </p:cNvPr>
          <p:cNvSpPr txBox="1"/>
          <p:nvPr/>
        </p:nvSpPr>
        <p:spPr>
          <a:xfrm>
            <a:off x="2428154" y="1106574"/>
            <a:ext cx="3776227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Agir à la fois sur 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Préventif et sur le Correctif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25A6F6-438D-466D-A9C3-79B51EB69A6C}"/>
              </a:ext>
            </a:extLst>
          </p:cNvPr>
          <p:cNvSpPr txBox="1"/>
          <p:nvPr/>
        </p:nvSpPr>
        <p:spPr>
          <a:xfrm>
            <a:off x="4389262" y="2547375"/>
            <a:ext cx="1815117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Créer les données utiles au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5DB022-DAF6-4509-AAD3-18125984C460}"/>
              </a:ext>
            </a:extLst>
          </p:cNvPr>
          <p:cNvSpPr txBox="1"/>
          <p:nvPr/>
        </p:nvSpPr>
        <p:spPr>
          <a:xfrm>
            <a:off x="2428155" y="1796057"/>
            <a:ext cx="1815118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Rechercher les axes d’amélioration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0C1059-0957-49E4-A448-A2B947FBC784}"/>
              </a:ext>
            </a:extLst>
          </p:cNvPr>
          <p:cNvSpPr txBox="1"/>
          <p:nvPr/>
        </p:nvSpPr>
        <p:spPr>
          <a:xfrm>
            <a:off x="2428156" y="2547375"/>
            <a:ext cx="1815117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Stratégie- Objectifs de l’entreprise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6E314B-DC8F-4006-B439-0B7D8E803B17}"/>
              </a:ext>
            </a:extLst>
          </p:cNvPr>
          <p:cNvSpPr txBox="1"/>
          <p:nvPr/>
        </p:nvSpPr>
        <p:spPr>
          <a:xfrm>
            <a:off x="4389263" y="1794837"/>
            <a:ext cx="1815119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Collecter les données</a:t>
            </a:r>
          </a:p>
        </p:txBody>
      </p:sp>
      <p:sp>
        <p:nvSpPr>
          <p:cNvPr id="9" name="Légende : flèche courbée à une bordure 8">
            <a:extLst>
              <a:ext uri="{FF2B5EF4-FFF2-40B4-BE49-F238E27FC236}">
                <a16:creationId xmlns:a16="http://schemas.microsoft.com/office/drawing/2014/main" id="{A693D1D0-8214-493A-B13C-A81BAAA9855E}"/>
              </a:ext>
            </a:extLst>
          </p:cNvPr>
          <p:cNvSpPr/>
          <p:nvPr/>
        </p:nvSpPr>
        <p:spPr>
          <a:xfrm flipH="1">
            <a:off x="0" y="1225635"/>
            <a:ext cx="1991846" cy="1255090"/>
          </a:xfrm>
          <a:prstGeom prst="accentCallout2">
            <a:avLst>
              <a:gd name="adj1" fmla="val 49974"/>
              <a:gd name="adj2" fmla="val 3626"/>
              <a:gd name="adj3" fmla="val 58635"/>
              <a:gd name="adj4" fmla="val -10108"/>
              <a:gd name="adj5" fmla="val 60254"/>
              <a:gd name="adj6" fmla="val -22749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Auto Diagnostique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Audits internes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Evaluations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Briques de maturité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Gemba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Walk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Expériences persos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Formations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…..</a:t>
            </a:r>
          </a:p>
        </p:txBody>
      </p:sp>
      <p:sp>
        <p:nvSpPr>
          <p:cNvPr id="10" name="Légende : flèche courbée à une bordure 9">
            <a:extLst>
              <a:ext uri="{FF2B5EF4-FFF2-40B4-BE49-F238E27FC236}">
                <a16:creationId xmlns:a16="http://schemas.microsoft.com/office/drawing/2014/main" id="{3B2A7B2F-C022-4F5B-8CDB-E4F4047536EB}"/>
              </a:ext>
            </a:extLst>
          </p:cNvPr>
          <p:cNvSpPr/>
          <p:nvPr/>
        </p:nvSpPr>
        <p:spPr>
          <a:xfrm>
            <a:off x="6706852" y="990760"/>
            <a:ext cx="2191259" cy="2141390"/>
          </a:xfrm>
          <a:prstGeom prst="accentCallout2">
            <a:avLst>
              <a:gd name="adj1" fmla="val 51198"/>
              <a:gd name="adj2" fmla="val -411"/>
              <a:gd name="adj3" fmla="val 45707"/>
              <a:gd name="adj4" fmla="val -10305"/>
              <a:gd name="adj5" fmla="val 44924"/>
              <a:gd name="adj6" fmla="val -21522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Indicateurs de performances internes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Indicateurs de performances externes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NC, Retouches, Dérogations, Rebuts et Retours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Disponibilité des moyens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Compétences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1248D1-2B0D-4204-9348-AA898ED08250}"/>
              </a:ext>
            </a:extLst>
          </p:cNvPr>
          <p:cNvSpPr txBox="1"/>
          <p:nvPr/>
        </p:nvSpPr>
        <p:spPr>
          <a:xfrm>
            <a:off x="2437149" y="3265540"/>
            <a:ext cx="37762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Réaliser le diagnostique</a:t>
            </a:r>
          </a:p>
        </p:txBody>
      </p:sp>
      <p:sp>
        <p:nvSpPr>
          <p:cNvPr id="12" name="Légende : flèche courbée à une bordure 11">
            <a:extLst>
              <a:ext uri="{FF2B5EF4-FFF2-40B4-BE49-F238E27FC236}">
                <a16:creationId xmlns:a16="http://schemas.microsoft.com/office/drawing/2014/main" id="{7662DA97-FE04-4E11-9C00-F0787380F245}"/>
              </a:ext>
            </a:extLst>
          </p:cNvPr>
          <p:cNvSpPr/>
          <p:nvPr/>
        </p:nvSpPr>
        <p:spPr>
          <a:xfrm flipH="1">
            <a:off x="0" y="2839762"/>
            <a:ext cx="1991846" cy="1651532"/>
          </a:xfrm>
          <a:prstGeom prst="accentCallout2">
            <a:avLst>
              <a:gd name="adj1" fmla="val 18750"/>
              <a:gd name="adj2" fmla="val 3240"/>
              <a:gd name="adj3" fmla="val 20064"/>
              <a:gd name="adj4" fmla="val -7408"/>
              <a:gd name="adj5" fmla="val -969"/>
              <a:gd name="adj6" fmla="val -21977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Benchmarking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Diversification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Marché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Rachats, consolidation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Survie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…..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7316D01-8938-482F-B6F0-81981698C67A}"/>
              </a:ext>
            </a:extLst>
          </p:cNvPr>
          <p:cNvSpPr txBox="1"/>
          <p:nvPr/>
        </p:nvSpPr>
        <p:spPr>
          <a:xfrm>
            <a:off x="2428153" y="3678304"/>
            <a:ext cx="37762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Evaluer l’intérêt des différents axes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47D8CC-E373-4B7B-BE8B-984500C73F62}"/>
              </a:ext>
            </a:extLst>
          </p:cNvPr>
          <p:cNvSpPr txBox="1"/>
          <p:nvPr/>
        </p:nvSpPr>
        <p:spPr>
          <a:xfrm>
            <a:off x="2437149" y="4125064"/>
            <a:ext cx="37762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Proposer un plan de progrès cohérent</a:t>
            </a:r>
          </a:p>
        </p:txBody>
      </p:sp>
      <p:sp>
        <p:nvSpPr>
          <p:cNvPr id="15" name="Légende : flèche courbée à une bordure 14">
            <a:extLst>
              <a:ext uri="{FF2B5EF4-FFF2-40B4-BE49-F238E27FC236}">
                <a16:creationId xmlns:a16="http://schemas.microsoft.com/office/drawing/2014/main" id="{95A2D22A-1903-4BFC-9370-925C8C834111}"/>
              </a:ext>
            </a:extLst>
          </p:cNvPr>
          <p:cNvSpPr/>
          <p:nvPr/>
        </p:nvSpPr>
        <p:spPr>
          <a:xfrm>
            <a:off x="6718837" y="3469600"/>
            <a:ext cx="2425163" cy="1021694"/>
          </a:xfrm>
          <a:prstGeom prst="accentCallout2">
            <a:avLst>
              <a:gd name="adj1" fmla="val 55048"/>
              <a:gd name="adj2" fmla="val -716"/>
              <a:gd name="adj3" fmla="val 18203"/>
              <a:gd name="adj4" fmla="val -7138"/>
              <a:gd name="adj5" fmla="val 762"/>
              <a:gd name="adj6" fmla="val -20218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Liste des améliorations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Quantification, Priorisation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Orientations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Planification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Décisions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3337996-7E8E-458A-A7E0-A6CDDED2D8A8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6204379" y="3832193"/>
            <a:ext cx="502474" cy="258876"/>
          </a:xfrm>
          <a:prstGeom prst="line">
            <a:avLst/>
          </a:prstGeom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00B420C-EA8C-4073-9A65-66C85DF3C816}"/>
              </a:ext>
            </a:extLst>
          </p:cNvPr>
          <p:cNvCxnSpPr>
            <a:cxnSpLocks/>
          </p:cNvCxnSpPr>
          <p:nvPr/>
        </p:nvCxnSpPr>
        <p:spPr>
          <a:xfrm flipH="1">
            <a:off x="6222371" y="4149724"/>
            <a:ext cx="484481" cy="231157"/>
          </a:xfrm>
          <a:prstGeom prst="line">
            <a:avLst/>
          </a:prstGeom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0695BEA-22C8-4409-A98F-921F0CED1D32}"/>
              </a:ext>
            </a:extLst>
          </p:cNvPr>
          <p:cNvSpPr txBox="1"/>
          <p:nvPr/>
        </p:nvSpPr>
        <p:spPr>
          <a:xfrm rot="16200000">
            <a:off x="1206794" y="3561701"/>
            <a:ext cx="1774227" cy="25391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Management stratégique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1A2CA56-277D-44A9-BE7C-963D89375750}"/>
              </a:ext>
            </a:extLst>
          </p:cNvPr>
          <p:cNvSpPr txBox="1"/>
          <p:nvPr/>
        </p:nvSpPr>
        <p:spPr>
          <a:xfrm rot="16200000">
            <a:off x="1197653" y="1643266"/>
            <a:ext cx="1774227" cy="41549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Management opérationnel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D05AD4C-2C1E-41E3-91CD-83BB70EAA8CF}"/>
              </a:ext>
            </a:extLst>
          </p:cNvPr>
          <p:cNvCxnSpPr>
            <a:stCxn id="10" idx="2"/>
          </p:cNvCxnSpPr>
          <p:nvPr/>
        </p:nvCxnSpPr>
        <p:spPr>
          <a:xfrm flipH="1">
            <a:off x="6222371" y="2061455"/>
            <a:ext cx="484481" cy="67667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7845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12968</TotalTime>
  <Words>2347</Words>
  <Application>Microsoft Office PowerPoint</Application>
  <PresentationFormat>Affichage à l'écran (16:9)</PresentationFormat>
  <Paragraphs>529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Dubai</vt:lpstr>
      <vt:lpstr>Dubai Light</vt:lpstr>
      <vt:lpstr>Frutiger-BlackCn</vt:lpstr>
      <vt:lpstr>Frutiger-BoldCn</vt:lpstr>
      <vt:lpstr>Frutiger-Cn</vt:lpstr>
      <vt:lpstr>Helvetica</vt:lpstr>
      <vt:lpstr>Wingdings</vt:lpstr>
      <vt:lpstr>1_Thème Office</vt:lpstr>
      <vt:lpstr>2_Thème Office</vt:lpstr>
      <vt:lpstr>Présentation PowerPoint</vt:lpstr>
      <vt:lpstr>Présentation PowerPoint</vt:lpstr>
      <vt:lpstr>Présentation PowerPoint</vt:lpstr>
      <vt:lpstr>Déroulé du Webinar</vt:lpstr>
      <vt:lpstr>Excellence Industrielle, les enjeux de l’AC</vt:lpstr>
      <vt:lpstr>Le métier de Responsable AC</vt:lpstr>
      <vt:lpstr>Le métier de Responsable AC</vt:lpstr>
      <vt:lpstr>Pourquoi initier des projets AC?</vt:lpstr>
      <vt:lpstr>Des projets AC structurés</vt:lpstr>
      <vt:lpstr>Mise en œuvre </vt:lpstr>
      <vt:lpstr>Exemple de projets à mener</vt:lpstr>
      <vt:lpstr>De multiples compétences requises</vt:lpstr>
      <vt:lpstr>Questions / Réponses</vt:lpstr>
      <vt:lpstr>Questions / Réponses</vt:lpstr>
      <vt:lpstr>Formation certifiante « Chef de projet en Excellence Opérationnelle Aéronautique »</vt:lpstr>
      <vt:lpstr>1. Public</vt:lpstr>
      <vt:lpstr>2. Compétences visées</vt:lpstr>
      <vt:lpstr>CHEF DE PROJET EN EXCELLENCE  OPÉRATIONNELLE AÉRONAUTIQUE Partiellement en Classe Virtuelle (5/25e) </vt:lpstr>
      <vt:lpstr>3. Programme et planning</vt:lpstr>
      <vt:lpstr>4. Modalités pédagogiques</vt:lpstr>
      <vt:lpstr>5. Le projet d’AC en entreprise</vt:lpstr>
      <vt:lpstr>5. Le projet d’AC en entreprise</vt:lpstr>
      <vt:lpstr>6. Financements</vt:lpstr>
      <vt:lpstr>7. Contacts</vt:lpstr>
      <vt:lpstr>Questions / Réponses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Marie TOUBIN</cp:lastModifiedBy>
  <cp:revision>122</cp:revision>
  <cp:lastPrinted>2020-11-17T15:42:48Z</cp:lastPrinted>
  <dcterms:created xsi:type="dcterms:W3CDTF">2019-02-07T11:13:53Z</dcterms:created>
  <dcterms:modified xsi:type="dcterms:W3CDTF">2021-12-09T15:59:44Z</dcterms:modified>
</cp:coreProperties>
</file>