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9144000" cy="6858000" type="screen4x3"/>
  <p:notesSz cx="7104063" cy="102346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F"/>
    <a:srgbClr val="224E78"/>
    <a:srgbClr val="E10020"/>
    <a:srgbClr val="F7F7F7"/>
    <a:srgbClr val="FBFBFB"/>
    <a:srgbClr val="F9FFC5"/>
    <a:srgbClr val="FF7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3465"/>
  </p:normalViewPr>
  <p:slideViewPr>
    <p:cSldViewPr snapToGrid="0" snapToObjects="1">
      <p:cViewPr varScale="1">
        <p:scale>
          <a:sx n="65" d="100"/>
          <a:sy n="65" d="100"/>
        </p:scale>
        <p:origin x="13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E4D5-0A3A-FF42-B920-8C88AF549567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FE5650D-36D5-BF44-86DB-37CB4A2B0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07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650D-36D5-BF44-86DB-37CB4A2B02F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650D-36D5-BF44-86DB-37CB4A2B02F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61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650D-36D5-BF44-86DB-37CB4A2B02F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07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49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43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60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03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33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24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67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91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75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04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49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844A-0AEF-CE4A-AC39-906D659C841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3430-9413-DE45-BF28-135544658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6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B81307CC-C8A7-654F-9909-DA2300A7C1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59702" y="228901"/>
            <a:ext cx="653289" cy="624467"/>
          </a:xfrm>
          <a:prstGeom prst="flowChartConnector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5C0368E-A70D-D246-B687-0B1CD1F466D0}"/>
              </a:ext>
            </a:extLst>
          </p:cNvPr>
          <p:cNvSpPr txBox="1"/>
          <p:nvPr/>
        </p:nvSpPr>
        <p:spPr>
          <a:xfrm>
            <a:off x="3580651" y="95325"/>
            <a:ext cx="3785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Préparation Amont</a:t>
            </a:r>
          </a:p>
          <a:p>
            <a:pPr algn="ctr"/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Nécessaire afin d’assurer un échange riche</a:t>
            </a:r>
          </a:p>
        </p:txBody>
      </p:sp>
      <p:grpSp>
        <p:nvGrpSpPr>
          <p:cNvPr id="65" name="Grouper 7">
            <a:extLst>
              <a:ext uri="{FF2B5EF4-FFF2-40B4-BE49-F238E27FC236}">
                <a16:creationId xmlns:a16="http://schemas.microsoft.com/office/drawing/2014/main" id="{C8D560D9-24E4-C448-A5C8-CBA9D9083367}"/>
              </a:ext>
            </a:extLst>
          </p:cNvPr>
          <p:cNvGrpSpPr/>
          <p:nvPr/>
        </p:nvGrpSpPr>
        <p:grpSpPr>
          <a:xfrm>
            <a:off x="246585" y="203638"/>
            <a:ext cx="3169791" cy="528052"/>
            <a:chOff x="3012787" y="4036151"/>
            <a:chExt cx="3169791" cy="528052"/>
          </a:xfrm>
        </p:grpSpPr>
        <p:pic>
          <p:nvPicPr>
            <p:cNvPr id="66" name="Picture 1">
              <a:extLst>
                <a:ext uri="{FF2B5EF4-FFF2-40B4-BE49-F238E27FC236}">
                  <a16:creationId xmlns:a16="http://schemas.microsoft.com/office/drawing/2014/main" id="{23D5841D-5962-534B-82B8-E421C25C62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787" y="4036151"/>
              <a:ext cx="1951037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B411E3EB-9A3A-0C47-8D9D-713D0BFD7394}"/>
                </a:ext>
              </a:extLst>
            </p:cNvPr>
            <p:cNvSpPr txBox="1"/>
            <p:nvPr/>
          </p:nvSpPr>
          <p:spPr>
            <a:xfrm>
              <a:off x="4854836" y="4194871"/>
              <a:ext cx="1327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Avenir Roman"/>
                  <a:cs typeface="Avenir Roman"/>
                </a:rPr>
                <a:t>Share</a:t>
              </a:r>
              <a:endParaRPr lang="fr-FR" sz="1000" dirty="0">
                <a:latin typeface="Avenir Roman"/>
                <a:cs typeface="Avenir Roman"/>
              </a:endParaRPr>
            </a:p>
          </p:txBody>
        </p:sp>
      </p:grpSp>
      <p:pic>
        <p:nvPicPr>
          <p:cNvPr id="68" name="Image 67">
            <a:extLst>
              <a:ext uri="{FF2B5EF4-FFF2-40B4-BE49-F238E27FC236}">
                <a16:creationId xmlns:a16="http://schemas.microsoft.com/office/drawing/2014/main" id="{5DA43880-A635-2040-930F-011E064773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1897" y="151160"/>
            <a:ext cx="321108" cy="321108"/>
          </a:xfrm>
          <a:prstGeom prst="rect">
            <a:avLst/>
          </a:prstGeom>
        </p:spPr>
      </p:pic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A7D16E5E-AA0D-2D48-9C15-E42B5AC73A8C}"/>
              </a:ext>
            </a:extLst>
          </p:cNvPr>
          <p:cNvCxnSpPr>
            <a:cxnSpLocks/>
          </p:cNvCxnSpPr>
          <p:nvPr/>
        </p:nvCxnSpPr>
        <p:spPr>
          <a:xfrm>
            <a:off x="370567" y="827968"/>
            <a:ext cx="8103080" cy="0"/>
          </a:xfrm>
          <a:prstGeom prst="line">
            <a:avLst/>
          </a:prstGeom>
          <a:ln>
            <a:solidFill>
              <a:srgbClr val="224E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09B22466-DB95-7744-9943-D9B7DFFC069D}"/>
              </a:ext>
            </a:extLst>
          </p:cNvPr>
          <p:cNvSpPr/>
          <p:nvPr/>
        </p:nvSpPr>
        <p:spPr>
          <a:xfrm>
            <a:off x="367471" y="1116838"/>
            <a:ext cx="4091640" cy="5012499"/>
          </a:xfrm>
          <a:prstGeom prst="rect">
            <a:avLst/>
          </a:prstGeom>
          <a:ln w="12700">
            <a:solidFill>
              <a:srgbClr val="224E78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pPr marL="171450" indent="-171450">
              <a:buFont typeface="Wingdings" pitchFamily="2" charset="2"/>
              <a:buChar char="à"/>
            </a:pPr>
            <a:r>
              <a:rPr lang="fr-FR" sz="1200" b="1" i="1" dirty="0"/>
              <a:t>Préciser ici les points de difficulté que vous rencontrez actuellement sur le thème choisi, entre autres :</a:t>
            </a:r>
          </a:p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endParaRPr lang="fr-FR" sz="1200" dirty="0"/>
          </a:p>
          <a:p>
            <a:pPr marL="171450" indent="-171450">
              <a:buFont typeface="Wingdings" pitchFamily="2" charset="2"/>
              <a:buChar char="à"/>
            </a:pPr>
            <a:endParaRPr lang="fr-FR" sz="1200" dirty="0"/>
          </a:p>
        </p:txBody>
      </p: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3BEF932E-62FD-C841-9741-4FB391F2C675}"/>
              </a:ext>
            </a:extLst>
          </p:cNvPr>
          <p:cNvGrpSpPr/>
          <p:nvPr/>
        </p:nvGrpSpPr>
        <p:grpSpPr>
          <a:xfrm>
            <a:off x="499429" y="1012803"/>
            <a:ext cx="3325303" cy="178799"/>
            <a:chOff x="233084" y="119445"/>
            <a:chExt cx="3325303" cy="178799"/>
          </a:xfrm>
          <a:solidFill>
            <a:srgbClr val="FF0000"/>
          </a:solidFill>
        </p:grpSpPr>
        <p:sp>
          <p:nvSpPr>
            <p:cNvPr id="74" name="Rectangle à coins arrondis 73">
              <a:extLst>
                <a:ext uri="{FF2B5EF4-FFF2-40B4-BE49-F238E27FC236}">
                  <a16:creationId xmlns:a16="http://schemas.microsoft.com/office/drawing/2014/main" id="{0B798A04-0D02-AF47-B80F-310E081EB8C4}"/>
                </a:ext>
              </a:extLst>
            </p:cNvPr>
            <p:cNvSpPr/>
            <p:nvPr/>
          </p:nvSpPr>
          <p:spPr>
            <a:xfrm>
              <a:off x="233084" y="119445"/>
              <a:ext cx="3325303" cy="178799"/>
            </a:xfrm>
            <a:prstGeom prst="roundRect">
              <a:avLst/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54934D4B-E0AF-1D46-B196-8C8F10E0CDF3}"/>
                </a:ext>
              </a:extLst>
            </p:cNvPr>
            <p:cNvSpPr txBox="1"/>
            <p:nvPr/>
          </p:nvSpPr>
          <p:spPr>
            <a:xfrm>
              <a:off x="241812" y="128173"/>
              <a:ext cx="3307847" cy="1613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689" tIns="0" rIns="125689" bIns="0" numCol="1" spcCol="1270" anchor="ctr" anchorCtr="0">
              <a:noAutofit/>
            </a:bodyPr>
            <a:lstStyle/>
            <a:p>
              <a:pPr marL="0" lvl="0" indent="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b="1" i="1" kern="1200" noProof="0" dirty="0">
                  <a:solidFill>
                    <a:schemeClr val="bg1"/>
                  </a:solidFill>
                </a:rPr>
                <a:t>Points de difficultés rencontrés</a:t>
              </a:r>
              <a:endParaRPr lang="fr-FR" sz="1200" kern="1200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8F0522AC-6776-644D-B60D-D9995750ED1A}"/>
              </a:ext>
            </a:extLst>
          </p:cNvPr>
          <p:cNvSpPr/>
          <p:nvPr/>
        </p:nvSpPr>
        <p:spPr>
          <a:xfrm>
            <a:off x="4752622" y="1092467"/>
            <a:ext cx="3956663" cy="5036871"/>
          </a:xfrm>
          <a:prstGeom prst="rect">
            <a:avLst/>
          </a:prstGeom>
          <a:ln w="12700">
            <a:solidFill>
              <a:srgbClr val="224E78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endParaRPr lang="fr-FR" sz="1200" b="1" dirty="0">
              <a:sym typeface="Wingdings"/>
            </a:endParaRPr>
          </a:p>
          <a:p>
            <a:pPr marL="171450" indent="-171450">
              <a:buFont typeface="Wingdings" pitchFamily="2" charset="2"/>
              <a:buChar char="à"/>
            </a:pPr>
            <a:r>
              <a:rPr lang="fr-FR" sz="1200" b="1" i="1" dirty="0"/>
              <a:t>Préciser ici les points forts qui vous ont permis de bien déployer la démarche</a:t>
            </a:r>
            <a:endParaRPr lang="fr-FR" sz="1200" b="1" i="1" dirty="0">
              <a:sym typeface="Wingdings"/>
            </a:endParaRPr>
          </a:p>
          <a:p>
            <a:endParaRPr lang="fr-FR" sz="1200" dirty="0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A80EE5A9-BCB6-474B-8C23-051E1CBE9CC7}"/>
              </a:ext>
            </a:extLst>
          </p:cNvPr>
          <p:cNvSpPr txBox="1"/>
          <p:nvPr/>
        </p:nvSpPr>
        <p:spPr>
          <a:xfrm>
            <a:off x="4912867" y="1012803"/>
            <a:ext cx="3360782" cy="18939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5689" tIns="0" rIns="125689" bIns="0" numCol="1" spcCol="1270" anchor="ctr" anchorCtr="0">
            <a:noAutofit/>
          </a:bodyPr>
          <a:lstStyle/>
          <a:p>
            <a:pPr marL="0" lvl="0" indent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i="1" kern="1200" noProof="0" dirty="0">
                <a:solidFill>
                  <a:schemeClr val="bg1"/>
                </a:solidFill>
              </a:rPr>
              <a:t>Points forts et fonctionnels</a:t>
            </a:r>
            <a:endParaRPr lang="fr-FR" sz="1200" kern="1200" noProof="0" dirty="0">
              <a:solidFill>
                <a:schemeClr val="bg1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A55C525-E384-7248-9BF4-4EE8E5510F54}"/>
              </a:ext>
            </a:extLst>
          </p:cNvPr>
          <p:cNvSpPr txBox="1"/>
          <p:nvPr/>
        </p:nvSpPr>
        <p:spPr>
          <a:xfrm>
            <a:off x="8185896" y="628650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p1/3</a:t>
            </a:r>
          </a:p>
        </p:txBody>
      </p:sp>
    </p:spTree>
    <p:extLst>
      <p:ext uri="{BB962C8B-B14F-4D97-AF65-F5344CB8AC3E}">
        <p14:creationId xmlns:p14="http://schemas.microsoft.com/office/powerpoint/2010/main" val="23093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C757AABA-8199-5E47-A043-46AC13DBFEE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9429" y="1307530"/>
            <a:ext cx="8087938" cy="47723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81307CC-C8A7-654F-9909-DA2300A7C13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59702" y="228901"/>
            <a:ext cx="653289" cy="624467"/>
          </a:xfrm>
          <a:prstGeom prst="flowChartConnector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5C0368E-A70D-D246-B687-0B1CD1F466D0}"/>
              </a:ext>
            </a:extLst>
          </p:cNvPr>
          <p:cNvSpPr txBox="1"/>
          <p:nvPr/>
        </p:nvSpPr>
        <p:spPr>
          <a:xfrm>
            <a:off x="3580651" y="95325"/>
            <a:ext cx="3785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Préparation Amont</a:t>
            </a:r>
          </a:p>
          <a:p>
            <a:pPr algn="ctr"/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Nécessaire afin d’assurer un échange riche</a:t>
            </a:r>
          </a:p>
        </p:txBody>
      </p:sp>
      <p:grpSp>
        <p:nvGrpSpPr>
          <p:cNvPr id="65" name="Grouper 7">
            <a:extLst>
              <a:ext uri="{FF2B5EF4-FFF2-40B4-BE49-F238E27FC236}">
                <a16:creationId xmlns:a16="http://schemas.microsoft.com/office/drawing/2014/main" id="{C8D560D9-24E4-C448-A5C8-CBA9D9083367}"/>
              </a:ext>
            </a:extLst>
          </p:cNvPr>
          <p:cNvGrpSpPr/>
          <p:nvPr/>
        </p:nvGrpSpPr>
        <p:grpSpPr>
          <a:xfrm>
            <a:off x="246585" y="203638"/>
            <a:ext cx="3169791" cy="528052"/>
            <a:chOff x="3012787" y="4036151"/>
            <a:chExt cx="3169791" cy="528052"/>
          </a:xfrm>
        </p:grpSpPr>
        <p:pic>
          <p:nvPicPr>
            <p:cNvPr id="66" name="Picture 1">
              <a:extLst>
                <a:ext uri="{FF2B5EF4-FFF2-40B4-BE49-F238E27FC236}">
                  <a16:creationId xmlns:a16="http://schemas.microsoft.com/office/drawing/2014/main" id="{23D5841D-5962-534B-82B8-E421C25C62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787" y="4036151"/>
              <a:ext cx="1951037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B411E3EB-9A3A-0C47-8D9D-713D0BFD7394}"/>
                </a:ext>
              </a:extLst>
            </p:cNvPr>
            <p:cNvSpPr txBox="1"/>
            <p:nvPr/>
          </p:nvSpPr>
          <p:spPr>
            <a:xfrm>
              <a:off x="4854836" y="4194871"/>
              <a:ext cx="1327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Avenir Roman"/>
                  <a:cs typeface="Avenir Roman"/>
                </a:rPr>
                <a:t>Share</a:t>
              </a:r>
              <a:endParaRPr lang="fr-FR" sz="1000" dirty="0">
                <a:latin typeface="Avenir Roman"/>
                <a:cs typeface="Avenir Roman"/>
              </a:endParaRPr>
            </a:p>
          </p:txBody>
        </p:sp>
      </p:grpSp>
      <p:pic>
        <p:nvPicPr>
          <p:cNvPr id="68" name="Image 67">
            <a:extLst>
              <a:ext uri="{FF2B5EF4-FFF2-40B4-BE49-F238E27FC236}">
                <a16:creationId xmlns:a16="http://schemas.microsoft.com/office/drawing/2014/main" id="{5DA43880-A635-2040-930F-011E064773D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1897" y="151160"/>
            <a:ext cx="321108" cy="321108"/>
          </a:xfrm>
          <a:prstGeom prst="rect">
            <a:avLst/>
          </a:prstGeom>
        </p:spPr>
      </p:pic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A7D16E5E-AA0D-2D48-9C15-E42B5AC73A8C}"/>
              </a:ext>
            </a:extLst>
          </p:cNvPr>
          <p:cNvCxnSpPr>
            <a:cxnSpLocks/>
          </p:cNvCxnSpPr>
          <p:nvPr/>
        </p:nvCxnSpPr>
        <p:spPr>
          <a:xfrm>
            <a:off x="370567" y="827968"/>
            <a:ext cx="8103080" cy="0"/>
          </a:xfrm>
          <a:prstGeom prst="line">
            <a:avLst/>
          </a:prstGeom>
          <a:ln>
            <a:solidFill>
              <a:srgbClr val="224E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09B22466-DB95-7744-9943-D9B7DFFC069D}"/>
              </a:ext>
            </a:extLst>
          </p:cNvPr>
          <p:cNvSpPr/>
          <p:nvPr/>
        </p:nvSpPr>
        <p:spPr>
          <a:xfrm>
            <a:off x="367471" y="1190864"/>
            <a:ext cx="8445520" cy="5012499"/>
          </a:xfrm>
          <a:prstGeom prst="rect">
            <a:avLst/>
          </a:prstGeom>
          <a:noFill/>
          <a:ln w="12700">
            <a:solidFill>
              <a:srgbClr val="224E78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pPr marL="171450" indent="-171450">
              <a:buFont typeface="Wingdings" pitchFamily="2" charset="2"/>
              <a:buChar char="à"/>
            </a:pPr>
            <a:endParaRPr lang="fr-FR" sz="1200" dirty="0"/>
          </a:p>
          <a:p>
            <a:pPr marL="171450" indent="-171450">
              <a:buFont typeface="Wingdings" pitchFamily="2" charset="2"/>
              <a:buChar char="à"/>
            </a:pPr>
            <a:endParaRPr lang="fr-FR" sz="1200" dirty="0"/>
          </a:p>
        </p:txBody>
      </p: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3BEF932E-62FD-C841-9741-4FB391F2C675}"/>
              </a:ext>
            </a:extLst>
          </p:cNvPr>
          <p:cNvGrpSpPr/>
          <p:nvPr/>
        </p:nvGrpSpPr>
        <p:grpSpPr>
          <a:xfrm>
            <a:off x="499429" y="1086829"/>
            <a:ext cx="3325303" cy="178799"/>
            <a:chOff x="233084" y="119445"/>
            <a:chExt cx="3325303" cy="178799"/>
          </a:xfrm>
          <a:solidFill>
            <a:srgbClr val="92D050"/>
          </a:solidFill>
        </p:grpSpPr>
        <p:sp>
          <p:nvSpPr>
            <p:cNvPr id="74" name="Rectangle à coins arrondis 73">
              <a:extLst>
                <a:ext uri="{FF2B5EF4-FFF2-40B4-BE49-F238E27FC236}">
                  <a16:creationId xmlns:a16="http://schemas.microsoft.com/office/drawing/2014/main" id="{0B798A04-0D02-AF47-B80F-310E081EB8C4}"/>
                </a:ext>
              </a:extLst>
            </p:cNvPr>
            <p:cNvSpPr/>
            <p:nvPr/>
          </p:nvSpPr>
          <p:spPr>
            <a:xfrm>
              <a:off x="233084" y="119445"/>
              <a:ext cx="3325303" cy="178799"/>
            </a:xfrm>
            <a:prstGeom prst="roundRect">
              <a:avLst/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54934D4B-E0AF-1D46-B196-8C8F10E0CDF3}"/>
                </a:ext>
              </a:extLst>
            </p:cNvPr>
            <p:cNvSpPr txBox="1"/>
            <p:nvPr/>
          </p:nvSpPr>
          <p:spPr>
            <a:xfrm>
              <a:off x="241812" y="128173"/>
              <a:ext cx="3307847" cy="1613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689" tIns="0" rIns="125689" bIns="0" numCol="1" spcCol="1270" anchor="ctr" anchorCtr="0">
              <a:noAutofit/>
            </a:bodyPr>
            <a:lstStyle/>
            <a:p>
              <a:pPr marL="0" lvl="0" indent="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b="1" i="1" kern="1200" noProof="0" dirty="0">
                  <a:solidFill>
                    <a:schemeClr val="bg1"/>
                  </a:solidFill>
                </a:rPr>
                <a:t>Illustrations de l’entreprise sur le thème </a:t>
              </a:r>
              <a:endParaRPr lang="fr-FR" sz="1200" kern="1200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07E62DF-C328-5E48-A7FF-D1EE78B3BADF}"/>
              </a:ext>
            </a:extLst>
          </p:cNvPr>
          <p:cNvSpPr/>
          <p:nvPr/>
        </p:nvSpPr>
        <p:spPr>
          <a:xfrm>
            <a:off x="1485948" y="3001182"/>
            <a:ext cx="72142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à"/>
            </a:pPr>
            <a:r>
              <a:rPr lang="fr-FR" sz="1200" i="1" dirty="0"/>
              <a:t>Coller ici des illustrations, schémas, processus, photos… Confidentialisées sur le thème choisi :</a:t>
            </a:r>
          </a:p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i="1" dirty="0"/>
              <a:t>Photographies de tableaux d’animation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i="1" dirty="0"/>
              <a:t>Copies d’écran de fichiers utilisés, d’indicateurs « floutés »…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i="1" dirty="0"/>
              <a:t>Schémas de principe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i="1" dirty="0"/>
              <a:t>Plus il y aura d’illustrations, plus l’échange sera riche !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B75742-71D3-DB40-B407-F6B1658BCF44}"/>
              </a:ext>
            </a:extLst>
          </p:cNvPr>
          <p:cNvSpPr txBox="1"/>
          <p:nvPr/>
        </p:nvSpPr>
        <p:spPr>
          <a:xfrm>
            <a:off x="8257333" y="6315075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p2/3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28DE9BA-159A-054F-B0E5-87277EC33329}"/>
              </a:ext>
            </a:extLst>
          </p:cNvPr>
          <p:cNvSpPr txBox="1"/>
          <p:nvPr/>
        </p:nvSpPr>
        <p:spPr>
          <a:xfrm>
            <a:off x="6029326" y="4783383"/>
            <a:ext cx="100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Page 1/2</a:t>
            </a:r>
          </a:p>
        </p:txBody>
      </p:sp>
    </p:spTree>
    <p:extLst>
      <p:ext uri="{BB962C8B-B14F-4D97-AF65-F5344CB8AC3E}">
        <p14:creationId xmlns:p14="http://schemas.microsoft.com/office/powerpoint/2010/main" val="319502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6F7CC233-35EA-9341-BC94-E97778C704C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4545" y="1261743"/>
            <a:ext cx="8087938" cy="47723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81307CC-C8A7-654F-9909-DA2300A7C13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59702" y="228901"/>
            <a:ext cx="653289" cy="624467"/>
          </a:xfrm>
          <a:prstGeom prst="flowChartConnector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5C0368E-A70D-D246-B687-0B1CD1F466D0}"/>
              </a:ext>
            </a:extLst>
          </p:cNvPr>
          <p:cNvSpPr txBox="1"/>
          <p:nvPr/>
        </p:nvSpPr>
        <p:spPr>
          <a:xfrm>
            <a:off x="3580651" y="95325"/>
            <a:ext cx="3785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Préparation Amont</a:t>
            </a:r>
          </a:p>
          <a:p>
            <a:pPr algn="ctr"/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Nécessaire afin d’assurer un échange riche</a:t>
            </a:r>
          </a:p>
        </p:txBody>
      </p:sp>
      <p:grpSp>
        <p:nvGrpSpPr>
          <p:cNvPr id="65" name="Grouper 7">
            <a:extLst>
              <a:ext uri="{FF2B5EF4-FFF2-40B4-BE49-F238E27FC236}">
                <a16:creationId xmlns:a16="http://schemas.microsoft.com/office/drawing/2014/main" id="{C8D560D9-24E4-C448-A5C8-CBA9D9083367}"/>
              </a:ext>
            </a:extLst>
          </p:cNvPr>
          <p:cNvGrpSpPr/>
          <p:nvPr/>
        </p:nvGrpSpPr>
        <p:grpSpPr>
          <a:xfrm>
            <a:off x="246585" y="203638"/>
            <a:ext cx="3169791" cy="528052"/>
            <a:chOff x="3012787" y="4036151"/>
            <a:chExt cx="3169791" cy="528052"/>
          </a:xfrm>
        </p:grpSpPr>
        <p:pic>
          <p:nvPicPr>
            <p:cNvPr id="66" name="Picture 1">
              <a:extLst>
                <a:ext uri="{FF2B5EF4-FFF2-40B4-BE49-F238E27FC236}">
                  <a16:creationId xmlns:a16="http://schemas.microsoft.com/office/drawing/2014/main" id="{23D5841D-5962-534B-82B8-E421C25C62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787" y="4036151"/>
              <a:ext cx="1951037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B411E3EB-9A3A-0C47-8D9D-713D0BFD7394}"/>
                </a:ext>
              </a:extLst>
            </p:cNvPr>
            <p:cNvSpPr txBox="1"/>
            <p:nvPr/>
          </p:nvSpPr>
          <p:spPr>
            <a:xfrm>
              <a:off x="4854836" y="4194871"/>
              <a:ext cx="1327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Avenir Roman"/>
                  <a:cs typeface="Avenir Roman"/>
                </a:rPr>
                <a:t>Share</a:t>
              </a:r>
              <a:endParaRPr lang="fr-FR" sz="1000" dirty="0">
                <a:latin typeface="Avenir Roman"/>
                <a:cs typeface="Avenir Roman"/>
              </a:endParaRPr>
            </a:p>
          </p:txBody>
        </p:sp>
      </p:grpSp>
      <p:pic>
        <p:nvPicPr>
          <p:cNvPr id="68" name="Image 67">
            <a:extLst>
              <a:ext uri="{FF2B5EF4-FFF2-40B4-BE49-F238E27FC236}">
                <a16:creationId xmlns:a16="http://schemas.microsoft.com/office/drawing/2014/main" id="{5DA43880-A635-2040-930F-011E064773D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1897" y="151160"/>
            <a:ext cx="321108" cy="321108"/>
          </a:xfrm>
          <a:prstGeom prst="rect">
            <a:avLst/>
          </a:prstGeom>
        </p:spPr>
      </p:pic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A7D16E5E-AA0D-2D48-9C15-E42B5AC73A8C}"/>
              </a:ext>
            </a:extLst>
          </p:cNvPr>
          <p:cNvCxnSpPr>
            <a:cxnSpLocks/>
          </p:cNvCxnSpPr>
          <p:nvPr/>
        </p:nvCxnSpPr>
        <p:spPr>
          <a:xfrm>
            <a:off x="370567" y="827968"/>
            <a:ext cx="8103080" cy="0"/>
          </a:xfrm>
          <a:prstGeom prst="line">
            <a:avLst/>
          </a:prstGeom>
          <a:ln>
            <a:solidFill>
              <a:srgbClr val="224E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09B22466-DB95-7744-9943-D9B7DFFC069D}"/>
              </a:ext>
            </a:extLst>
          </p:cNvPr>
          <p:cNvSpPr/>
          <p:nvPr/>
        </p:nvSpPr>
        <p:spPr>
          <a:xfrm>
            <a:off x="367471" y="1116838"/>
            <a:ext cx="8445520" cy="5012499"/>
          </a:xfrm>
          <a:prstGeom prst="rect">
            <a:avLst/>
          </a:prstGeom>
          <a:noFill/>
          <a:ln w="12700">
            <a:solidFill>
              <a:srgbClr val="224E78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pPr marL="171450" indent="-171450">
              <a:buFont typeface="Wingdings" pitchFamily="2" charset="2"/>
              <a:buChar char="à"/>
            </a:pPr>
            <a:endParaRPr lang="fr-FR" sz="1200" dirty="0"/>
          </a:p>
          <a:p>
            <a:pPr marL="171450" indent="-171450">
              <a:buFont typeface="Wingdings" pitchFamily="2" charset="2"/>
              <a:buChar char="à"/>
            </a:pPr>
            <a:endParaRPr lang="fr-FR" sz="1200" dirty="0"/>
          </a:p>
        </p:txBody>
      </p: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3BEF932E-62FD-C841-9741-4FB391F2C675}"/>
              </a:ext>
            </a:extLst>
          </p:cNvPr>
          <p:cNvGrpSpPr/>
          <p:nvPr/>
        </p:nvGrpSpPr>
        <p:grpSpPr>
          <a:xfrm>
            <a:off x="499429" y="1012803"/>
            <a:ext cx="3325303" cy="178799"/>
            <a:chOff x="233084" y="119445"/>
            <a:chExt cx="3325303" cy="178799"/>
          </a:xfrm>
          <a:solidFill>
            <a:srgbClr val="92D050"/>
          </a:solidFill>
        </p:grpSpPr>
        <p:sp>
          <p:nvSpPr>
            <p:cNvPr id="74" name="Rectangle à coins arrondis 73">
              <a:extLst>
                <a:ext uri="{FF2B5EF4-FFF2-40B4-BE49-F238E27FC236}">
                  <a16:creationId xmlns:a16="http://schemas.microsoft.com/office/drawing/2014/main" id="{0B798A04-0D02-AF47-B80F-310E081EB8C4}"/>
                </a:ext>
              </a:extLst>
            </p:cNvPr>
            <p:cNvSpPr/>
            <p:nvPr/>
          </p:nvSpPr>
          <p:spPr>
            <a:xfrm>
              <a:off x="233084" y="119445"/>
              <a:ext cx="3325303" cy="178799"/>
            </a:xfrm>
            <a:prstGeom prst="roundRect">
              <a:avLst/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54934D4B-E0AF-1D46-B196-8C8F10E0CDF3}"/>
                </a:ext>
              </a:extLst>
            </p:cNvPr>
            <p:cNvSpPr txBox="1"/>
            <p:nvPr/>
          </p:nvSpPr>
          <p:spPr>
            <a:xfrm>
              <a:off x="241812" y="128173"/>
              <a:ext cx="3307847" cy="1613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689" tIns="0" rIns="125689" bIns="0" numCol="1" spcCol="1270" anchor="ctr" anchorCtr="0">
              <a:noAutofit/>
            </a:bodyPr>
            <a:lstStyle/>
            <a:p>
              <a:pPr marL="0" lvl="0" indent="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b="1" i="1" kern="1200" noProof="0" dirty="0">
                  <a:solidFill>
                    <a:schemeClr val="bg1"/>
                  </a:solidFill>
                </a:rPr>
                <a:t>Illustrations de l’entreprise sur le thème </a:t>
              </a:r>
              <a:endParaRPr lang="fr-FR" sz="1200" kern="1200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6D408E39-8396-4D47-B5E2-8040CDBA31DD}"/>
              </a:ext>
            </a:extLst>
          </p:cNvPr>
          <p:cNvSpPr txBox="1"/>
          <p:nvPr/>
        </p:nvSpPr>
        <p:spPr>
          <a:xfrm>
            <a:off x="8257333" y="6315075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p3/3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62647E-BEC4-DA41-8F7C-99BAF2DB58A9}"/>
              </a:ext>
            </a:extLst>
          </p:cNvPr>
          <p:cNvSpPr/>
          <p:nvPr/>
        </p:nvSpPr>
        <p:spPr>
          <a:xfrm>
            <a:off x="1320939" y="3001182"/>
            <a:ext cx="7251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à"/>
            </a:pPr>
            <a:r>
              <a:rPr lang="fr-FR" sz="1200" i="1" dirty="0"/>
              <a:t>Coller ici des illustrations, schémas, processus, photos… Confidentialisées sur le thème choisi :</a:t>
            </a:r>
          </a:p>
          <a:p>
            <a:pPr marL="171450" indent="-171450">
              <a:buFont typeface="Wingdings" pitchFamily="2" charset="2"/>
              <a:buChar char="à"/>
            </a:pPr>
            <a:endParaRPr lang="fr-FR" sz="1200" i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i="1" dirty="0"/>
              <a:t>Photographies de tableaux d’animation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i="1" dirty="0"/>
              <a:t>Copies d’écran de fichiers utilisés, d’indicateurs « floutés »…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i="1" dirty="0"/>
              <a:t>Schémas de principe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i="1" dirty="0"/>
              <a:t>Plus il y aura d’illustrations, plus l’échange sera riche !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1E21B5A-8D0A-5F43-B810-84945307041B}"/>
              </a:ext>
            </a:extLst>
          </p:cNvPr>
          <p:cNvSpPr txBox="1"/>
          <p:nvPr/>
        </p:nvSpPr>
        <p:spPr>
          <a:xfrm>
            <a:off x="6029326" y="4783383"/>
            <a:ext cx="100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Page 2/2</a:t>
            </a:r>
          </a:p>
        </p:txBody>
      </p:sp>
    </p:spTree>
    <p:extLst>
      <p:ext uri="{BB962C8B-B14F-4D97-AF65-F5344CB8AC3E}">
        <p14:creationId xmlns:p14="http://schemas.microsoft.com/office/powerpoint/2010/main" val="2548202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</TotalTime>
  <Words>147</Words>
  <Application>Microsoft Office PowerPoint</Application>
  <PresentationFormat>Affichage à l'écran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Avenir Roman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Rene Colin Conseil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René COLIN</dc:creator>
  <cp:lastModifiedBy>Danielle Raisin</cp:lastModifiedBy>
  <cp:revision>153</cp:revision>
  <cp:lastPrinted>2019-02-11T14:14:26Z</cp:lastPrinted>
  <dcterms:created xsi:type="dcterms:W3CDTF">2015-02-19T15:45:05Z</dcterms:created>
  <dcterms:modified xsi:type="dcterms:W3CDTF">2019-03-26T10:32:06Z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2039594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